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1.xml" ContentType="application/vnd.openxmlformats-officedocument.drawingml.chartshapes+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41"/>
  </p:notesMasterIdLst>
  <p:handoutMasterIdLst>
    <p:handoutMasterId r:id="rId42"/>
  </p:handoutMasterIdLst>
  <p:sldIdLst>
    <p:sldId id="256" r:id="rId5"/>
    <p:sldId id="276" r:id="rId6"/>
    <p:sldId id="277" r:id="rId7"/>
    <p:sldId id="278" r:id="rId8"/>
    <p:sldId id="279" r:id="rId9"/>
    <p:sldId id="288" r:id="rId10"/>
    <p:sldId id="308" r:id="rId11"/>
    <p:sldId id="289" r:id="rId12"/>
    <p:sldId id="309" r:id="rId13"/>
    <p:sldId id="290" r:id="rId14"/>
    <p:sldId id="316" r:id="rId15"/>
    <p:sldId id="291" r:id="rId16"/>
    <p:sldId id="292" r:id="rId17"/>
    <p:sldId id="310" r:id="rId18"/>
    <p:sldId id="293" r:id="rId19"/>
    <p:sldId id="294" r:id="rId20"/>
    <p:sldId id="317" r:id="rId21"/>
    <p:sldId id="280" r:id="rId22"/>
    <p:sldId id="281" r:id="rId23"/>
    <p:sldId id="295" r:id="rId24"/>
    <p:sldId id="311" r:id="rId25"/>
    <p:sldId id="296" r:id="rId26"/>
    <p:sldId id="297" r:id="rId27"/>
    <p:sldId id="312" r:id="rId28"/>
    <p:sldId id="298" r:id="rId29"/>
    <p:sldId id="313" r:id="rId30"/>
    <p:sldId id="299" r:id="rId31"/>
    <p:sldId id="300" r:id="rId32"/>
    <p:sldId id="314" r:id="rId33"/>
    <p:sldId id="301" r:id="rId34"/>
    <p:sldId id="302" r:id="rId35"/>
    <p:sldId id="315" r:id="rId36"/>
    <p:sldId id="305" r:id="rId37"/>
    <p:sldId id="306" r:id="rId38"/>
    <p:sldId id="304" r:id="rId39"/>
    <p:sldId id="285"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272" autoAdjust="0"/>
    <p:restoredTop sz="94652" autoAdjust="0"/>
  </p:normalViewPr>
  <p:slideViewPr>
    <p:cSldViewPr snapToGrid="0" showGuides="1">
      <p:cViewPr varScale="1">
        <p:scale>
          <a:sx n="68" d="100"/>
          <a:sy n="68" d="100"/>
        </p:scale>
        <p:origin x="416" y="48"/>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riva\Downloads\Car_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riva\Downloads\Car_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riva\Downloads\Car_data.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riva\Downloads\Car_data.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sriva\Downloads\Car_data.xlsx" TargetMode="Externa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[Car_data.xlsx] Dashboard TASK 1!PivotTable21</c:name>
    <c:fmtId val="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sz="1600" b="1" i="0" u="sng" strike="noStrike" baseline="0">
                <a:effectLst/>
              </a:rPr>
              <a:t> Distribution of car price by brand and body style</a:t>
            </a:r>
            <a:endParaRPr lang="en-IN" b="1" u="sng"/>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pivotFmt>
      <c:pivotFmt>
        <c:idx val="1"/>
      </c:pivotFmt>
      <c:pivotFmt>
        <c:idx val="2"/>
      </c:pivotFmt>
      <c:pivotFmt>
        <c:idx val="3"/>
      </c:pivotFmt>
      <c:pivotFmt>
        <c:idx val="4"/>
      </c:pivotFmt>
      <c:pivotFmt>
        <c:idx val="5"/>
      </c:pivotFmt>
      <c:pivotFmt>
        <c:idx val="6"/>
      </c:pivotFmt>
      <c:pivotFmt>
        <c:idx val="7"/>
      </c:pivotFmt>
      <c:pivotFmt>
        <c:idx val="8"/>
      </c:pivotFmt>
      <c:pivotFmt>
        <c:idx val="9"/>
      </c:pivotFmt>
      <c:pivotFmt>
        <c:idx val="10"/>
      </c:pivotFmt>
      <c:pivotFmt>
        <c:idx val="11"/>
      </c:pivotFmt>
      <c:pivotFmt>
        <c:idx val="12"/>
      </c:pivotFmt>
      <c:pivotFmt>
        <c:idx val="13"/>
      </c:pivotFmt>
      <c:pivotFmt>
        <c:idx val="14"/>
      </c:pivotFmt>
      <c:pivotFmt>
        <c:idx val="15"/>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s>
    <c:plotArea>
      <c:layout/>
      <c:barChart>
        <c:barDir val="col"/>
        <c:grouping val="stacked"/>
        <c:varyColors val="0"/>
        <c:ser>
          <c:idx val="0"/>
          <c:order val="0"/>
          <c:tx>
            <c:strRef>
              <c:f>' Dashboard TASK 1'!$B$1:$B$2</c:f>
              <c:strCache>
                <c:ptCount val="1"/>
                <c:pt idx="0">
                  <c:v>2dr Hatchback</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1'!$B$3:$B$49</c:f>
              <c:numCache>
                <c:formatCode>General</c:formatCode>
                <c:ptCount val="47"/>
                <c:pt idx="0">
                  <c:v>480917</c:v>
                </c:pt>
                <c:pt idx="3">
                  <c:v>4000</c:v>
                </c:pt>
                <c:pt idx="5">
                  <c:v>80097</c:v>
                </c:pt>
                <c:pt idx="9">
                  <c:v>8000</c:v>
                </c:pt>
                <c:pt idx="10">
                  <c:v>98805</c:v>
                </c:pt>
                <c:pt idx="11">
                  <c:v>48000</c:v>
                </c:pt>
                <c:pt idx="13">
                  <c:v>325315</c:v>
                </c:pt>
                <c:pt idx="14">
                  <c:v>36000</c:v>
                </c:pt>
                <c:pt idx="17">
                  <c:v>413200</c:v>
                </c:pt>
                <c:pt idx="19">
                  <c:v>1038050</c:v>
                </c:pt>
                <c:pt idx="29">
                  <c:v>22000</c:v>
                </c:pt>
                <c:pt idx="32">
                  <c:v>394868</c:v>
                </c:pt>
                <c:pt idx="33">
                  <c:v>14683</c:v>
                </c:pt>
                <c:pt idx="35">
                  <c:v>42000</c:v>
                </c:pt>
                <c:pt idx="36">
                  <c:v>163505</c:v>
                </c:pt>
                <c:pt idx="37">
                  <c:v>28827</c:v>
                </c:pt>
                <c:pt idx="39">
                  <c:v>14000</c:v>
                </c:pt>
                <c:pt idx="40">
                  <c:v>366325</c:v>
                </c:pt>
                <c:pt idx="42">
                  <c:v>12000</c:v>
                </c:pt>
                <c:pt idx="43">
                  <c:v>46496</c:v>
                </c:pt>
                <c:pt idx="44">
                  <c:v>473750</c:v>
                </c:pt>
                <c:pt idx="45">
                  <c:v>4171275</c:v>
                </c:pt>
                <c:pt idx="46">
                  <c:v>157550</c:v>
                </c:pt>
              </c:numCache>
            </c:numRef>
          </c:val>
          <c:extLst>
            <c:ext xmlns:c16="http://schemas.microsoft.com/office/drawing/2014/chart" uri="{C3380CC4-5D6E-409C-BE32-E72D297353CC}">
              <c16:uniqueId val="{00000000-E4CC-481D-9FF7-E4DA6AC08990}"/>
            </c:ext>
          </c:extLst>
        </c:ser>
        <c:ser>
          <c:idx val="1"/>
          <c:order val="1"/>
          <c:tx>
            <c:strRef>
              <c:f>' Dashboard TASK 1'!$C$1:$C$2</c:f>
              <c:strCache>
                <c:ptCount val="1"/>
                <c:pt idx="0">
                  <c:v>2dr SUV</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1'!$C$3:$C$49</c:f>
              <c:numCache>
                <c:formatCode>General</c:formatCode>
                <c:ptCount val="47"/>
                <c:pt idx="9">
                  <c:v>213310</c:v>
                </c:pt>
                <c:pt idx="11">
                  <c:v>44000</c:v>
                </c:pt>
                <c:pt idx="14">
                  <c:v>479873</c:v>
                </c:pt>
                <c:pt idx="16">
                  <c:v>144319</c:v>
                </c:pt>
                <c:pt idx="23">
                  <c:v>476394</c:v>
                </c:pt>
                <c:pt idx="29">
                  <c:v>24000</c:v>
                </c:pt>
                <c:pt idx="43">
                  <c:v>14000</c:v>
                </c:pt>
              </c:numCache>
            </c:numRef>
          </c:val>
          <c:extLst>
            <c:ext xmlns:c16="http://schemas.microsoft.com/office/drawing/2014/chart" uri="{C3380CC4-5D6E-409C-BE32-E72D297353CC}">
              <c16:uniqueId val="{00000001-E4CC-481D-9FF7-E4DA6AC08990}"/>
            </c:ext>
          </c:extLst>
        </c:ser>
        <c:ser>
          <c:idx val="2"/>
          <c:order val="2"/>
          <c:tx>
            <c:strRef>
              <c:f>' Dashboard TASK 1'!$D$1:$D$2</c:f>
              <c:strCache>
                <c:ptCount val="1"/>
                <c:pt idx="0">
                  <c:v>4dr Hatchback</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1'!$D$3:$D$49</c:f>
              <c:numCache>
                <c:formatCode>General</c:formatCode>
                <c:ptCount val="47"/>
                <c:pt idx="0">
                  <c:v>357440</c:v>
                </c:pt>
                <c:pt idx="5">
                  <c:v>1144950</c:v>
                </c:pt>
                <c:pt idx="9">
                  <c:v>1209735</c:v>
                </c:pt>
                <c:pt idx="11">
                  <c:v>18000</c:v>
                </c:pt>
                <c:pt idx="14">
                  <c:v>480155</c:v>
                </c:pt>
                <c:pt idx="17">
                  <c:v>2015270</c:v>
                </c:pt>
                <c:pt idx="19">
                  <c:v>528880</c:v>
                </c:pt>
                <c:pt idx="21">
                  <c:v>406960</c:v>
                </c:pt>
                <c:pt idx="24">
                  <c:v>94700</c:v>
                </c:pt>
                <c:pt idx="29">
                  <c:v>853180</c:v>
                </c:pt>
                <c:pt idx="31">
                  <c:v>122800</c:v>
                </c:pt>
                <c:pt idx="32">
                  <c:v>338850</c:v>
                </c:pt>
                <c:pt idx="33">
                  <c:v>1023090</c:v>
                </c:pt>
                <c:pt idx="35">
                  <c:v>16000</c:v>
                </c:pt>
                <c:pt idx="36">
                  <c:v>162975</c:v>
                </c:pt>
                <c:pt idx="39">
                  <c:v>36586</c:v>
                </c:pt>
                <c:pt idx="40">
                  <c:v>282470</c:v>
                </c:pt>
                <c:pt idx="42">
                  <c:v>678060</c:v>
                </c:pt>
                <c:pt idx="43">
                  <c:v>584387</c:v>
                </c:pt>
                <c:pt idx="44">
                  <c:v>1397750</c:v>
                </c:pt>
                <c:pt idx="45">
                  <c:v>3222275</c:v>
                </c:pt>
              </c:numCache>
            </c:numRef>
          </c:val>
          <c:extLst>
            <c:ext xmlns:c16="http://schemas.microsoft.com/office/drawing/2014/chart" uri="{C3380CC4-5D6E-409C-BE32-E72D297353CC}">
              <c16:uniqueId val="{00000002-E4CC-481D-9FF7-E4DA6AC08990}"/>
            </c:ext>
          </c:extLst>
        </c:ser>
        <c:ser>
          <c:idx val="3"/>
          <c:order val="3"/>
          <c:tx>
            <c:strRef>
              <c:f>' Dashboard TASK 1'!$E$1:$E$2</c:f>
              <c:strCache>
                <c:ptCount val="1"/>
                <c:pt idx="0">
                  <c:v>4dr SUV</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1'!$E$3:$E$49</c:f>
              <c:numCache>
                <c:formatCode>General</c:formatCode>
                <c:ptCount val="47"/>
                <c:pt idx="0">
                  <c:v>2663505</c:v>
                </c:pt>
                <c:pt idx="3">
                  <c:v>2674900</c:v>
                </c:pt>
                <c:pt idx="5">
                  <c:v>3160950</c:v>
                </c:pt>
                <c:pt idx="7">
                  <c:v>2141770</c:v>
                </c:pt>
                <c:pt idx="8">
                  <c:v>7182555</c:v>
                </c:pt>
                <c:pt idx="9">
                  <c:v>6569568</c:v>
                </c:pt>
                <c:pt idx="10">
                  <c:v>250545</c:v>
                </c:pt>
                <c:pt idx="11">
                  <c:v>2572405</c:v>
                </c:pt>
                <c:pt idx="13">
                  <c:v>369305</c:v>
                </c:pt>
                <c:pt idx="14">
                  <c:v>4370871</c:v>
                </c:pt>
                <c:pt idx="16">
                  <c:v>6641919</c:v>
                </c:pt>
                <c:pt idx="17">
                  <c:v>3953209</c:v>
                </c:pt>
                <c:pt idx="18">
                  <c:v>377490</c:v>
                </c:pt>
                <c:pt idx="19">
                  <c:v>2128890</c:v>
                </c:pt>
                <c:pt idx="20">
                  <c:v>4340200</c:v>
                </c:pt>
                <c:pt idx="21">
                  <c:v>2049645</c:v>
                </c:pt>
                <c:pt idx="23">
                  <c:v>9076595</c:v>
                </c:pt>
                <c:pt idx="24">
                  <c:v>3152974</c:v>
                </c:pt>
                <c:pt idx="25">
                  <c:v>3422570</c:v>
                </c:pt>
                <c:pt idx="27">
                  <c:v>155000</c:v>
                </c:pt>
                <c:pt idx="29">
                  <c:v>3222525</c:v>
                </c:pt>
                <c:pt idx="31">
                  <c:v>4924810</c:v>
                </c:pt>
                <c:pt idx="32">
                  <c:v>2066505</c:v>
                </c:pt>
                <c:pt idx="33">
                  <c:v>4149630</c:v>
                </c:pt>
                <c:pt idx="34">
                  <c:v>238150</c:v>
                </c:pt>
                <c:pt idx="36">
                  <c:v>401550</c:v>
                </c:pt>
                <c:pt idx="37">
                  <c:v>1815200</c:v>
                </c:pt>
                <c:pt idx="39">
                  <c:v>541905</c:v>
                </c:pt>
                <c:pt idx="42">
                  <c:v>3020230</c:v>
                </c:pt>
                <c:pt idx="43">
                  <c:v>2362141</c:v>
                </c:pt>
                <c:pt idx="44">
                  <c:v>4957050</c:v>
                </c:pt>
                <c:pt idx="45">
                  <c:v>2084955</c:v>
                </c:pt>
                <c:pt idx="46">
                  <c:v>3219000</c:v>
                </c:pt>
              </c:numCache>
            </c:numRef>
          </c:val>
          <c:extLst>
            <c:ext xmlns:c16="http://schemas.microsoft.com/office/drawing/2014/chart" uri="{C3380CC4-5D6E-409C-BE32-E72D297353CC}">
              <c16:uniqueId val="{00000010-E4CC-481D-9FF7-E4DA6AC08990}"/>
            </c:ext>
          </c:extLst>
        </c:ser>
        <c:ser>
          <c:idx val="4"/>
          <c:order val="4"/>
          <c:tx>
            <c:strRef>
              <c:f>' Dashboard TASK 1'!$F$1:$F$2</c:f>
              <c:strCache>
                <c:ptCount val="1"/>
                <c:pt idx="0">
                  <c:v>Cargo Minivan</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1'!$F$3:$F$49</c:f>
              <c:numCache>
                <c:formatCode>General</c:formatCode>
                <c:ptCount val="47"/>
                <c:pt idx="9">
                  <c:v>420150</c:v>
                </c:pt>
                <c:pt idx="11">
                  <c:v>60520</c:v>
                </c:pt>
                <c:pt idx="14">
                  <c:v>680770</c:v>
                </c:pt>
                <c:pt idx="16">
                  <c:v>142750</c:v>
                </c:pt>
                <c:pt idx="31">
                  <c:v>28950</c:v>
                </c:pt>
                <c:pt idx="32">
                  <c:v>2000</c:v>
                </c:pt>
                <c:pt idx="33">
                  <c:v>128620</c:v>
                </c:pt>
              </c:numCache>
            </c:numRef>
          </c:val>
          <c:extLst>
            <c:ext xmlns:c16="http://schemas.microsoft.com/office/drawing/2014/chart" uri="{C3380CC4-5D6E-409C-BE32-E72D297353CC}">
              <c16:uniqueId val="{00000011-E4CC-481D-9FF7-E4DA6AC08990}"/>
            </c:ext>
          </c:extLst>
        </c:ser>
        <c:ser>
          <c:idx val="5"/>
          <c:order val="5"/>
          <c:tx>
            <c:strRef>
              <c:f>' Dashboard TASK 1'!$G$1:$G$2</c:f>
              <c:strCache>
                <c:ptCount val="1"/>
                <c:pt idx="0">
                  <c:v>Cargo Van</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1'!$G$3:$G$49</c:f>
              <c:numCache>
                <c:formatCode>General</c:formatCode>
                <c:ptCount val="47"/>
                <c:pt idx="9">
                  <c:v>78688</c:v>
                </c:pt>
                <c:pt idx="11">
                  <c:v>338497</c:v>
                </c:pt>
                <c:pt idx="14">
                  <c:v>566351</c:v>
                </c:pt>
                <c:pt idx="16">
                  <c:v>468085</c:v>
                </c:pt>
              </c:numCache>
            </c:numRef>
          </c:val>
          <c:extLst>
            <c:ext xmlns:c16="http://schemas.microsoft.com/office/drawing/2014/chart" uri="{C3380CC4-5D6E-409C-BE32-E72D297353CC}">
              <c16:uniqueId val="{00000012-E4CC-481D-9FF7-E4DA6AC08990}"/>
            </c:ext>
          </c:extLst>
        </c:ser>
        <c:ser>
          <c:idx val="6"/>
          <c:order val="6"/>
          <c:tx>
            <c:strRef>
              <c:f>' Dashboard TASK 1'!$H$1:$H$2</c:f>
              <c:strCache>
                <c:ptCount val="1"/>
                <c:pt idx="0">
                  <c:v>Convertible</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1'!$H$3:$H$49</c:f>
              <c:numCache>
                <c:formatCode>General</c:formatCode>
                <c:ptCount val="47"/>
                <c:pt idx="1">
                  <c:v>129800</c:v>
                </c:pt>
                <c:pt idx="2">
                  <c:v>7321655</c:v>
                </c:pt>
                <c:pt idx="3">
                  <c:v>3291405</c:v>
                </c:pt>
                <c:pt idx="4">
                  <c:v>6012870</c:v>
                </c:pt>
                <c:pt idx="5">
                  <c:v>4502671</c:v>
                </c:pt>
                <c:pt idx="7">
                  <c:v>179325</c:v>
                </c:pt>
                <c:pt idx="8">
                  <c:v>985607</c:v>
                </c:pt>
                <c:pt idx="9">
                  <c:v>2953245</c:v>
                </c:pt>
                <c:pt idx="10">
                  <c:v>630105</c:v>
                </c:pt>
                <c:pt idx="11">
                  <c:v>12000</c:v>
                </c:pt>
                <c:pt idx="12">
                  <c:v>4723811</c:v>
                </c:pt>
                <c:pt idx="13">
                  <c:v>327965</c:v>
                </c:pt>
                <c:pt idx="14">
                  <c:v>730007</c:v>
                </c:pt>
                <c:pt idx="17">
                  <c:v>252135</c:v>
                </c:pt>
                <c:pt idx="20">
                  <c:v>980050</c:v>
                </c:pt>
                <c:pt idx="22">
                  <c:v>7064450</c:v>
                </c:pt>
                <c:pt idx="24">
                  <c:v>472065</c:v>
                </c:pt>
                <c:pt idx="26">
                  <c:v>413260</c:v>
                </c:pt>
                <c:pt idx="27">
                  <c:v>2342963</c:v>
                </c:pt>
                <c:pt idx="28">
                  <c:v>2762750</c:v>
                </c:pt>
                <c:pt idx="29">
                  <c:v>870505</c:v>
                </c:pt>
                <c:pt idx="30">
                  <c:v>280225</c:v>
                </c:pt>
                <c:pt idx="31">
                  <c:v>5753964</c:v>
                </c:pt>
                <c:pt idx="32">
                  <c:v>209893</c:v>
                </c:pt>
                <c:pt idx="33">
                  <c:v>1406552</c:v>
                </c:pt>
                <c:pt idx="34">
                  <c:v>2000</c:v>
                </c:pt>
                <c:pt idx="35">
                  <c:v>85631</c:v>
                </c:pt>
                <c:pt idx="36">
                  <c:v>473481</c:v>
                </c:pt>
                <c:pt idx="37">
                  <c:v>4504586</c:v>
                </c:pt>
                <c:pt idx="38">
                  <c:v>2141365</c:v>
                </c:pt>
                <c:pt idx="39">
                  <c:v>632628</c:v>
                </c:pt>
                <c:pt idx="41">
                  <c:v>219990</c:v>
                </c:pt>
                <c:pt idx="44">
                  <c:v>386668</c:v>
                </c:pt>
                <c:pt idx="45">
                  <c:v>3612631</c:v>
                </c:pt>
                <c:pt idx="46">
                  <c:v>121600</c:v>
                </c:pt>
              </c:numCache>
            </c:numRef>
          </c:val>
          <c:extLst>
            <c:ext xmlns:c16="http://schemas.microsoft.com/office/drawing/2014/chart" uri="{C3380CC4-5D6E-409C-BE32-E72D297353CC}">
              <c16:uniqueId val="{00000013-E4CC-481D-9FF7-E4DA6AC08990}"/>
            </c:ext>
          </c:extLst>
        </c:ser>
        <c:ser>
          <c:idx val="7"/>
          <c:order val="7"/>
          <c:tx>
            <c:strRef>
              <c:f>' Dashboard TASK 1'!$I$1:$I$2</c:f>
              <c:strCache>
                <c:ptCount val="1"/>
                <c:pt idx="0">
                  <c:v>Convertible SUV</c:v>
                </c:pt>
              </c:strCache>
            </c:strRef>
          </c:tx>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1'!$I$3:$I$49</c:f>
              <c:numCache>
                <c:formatCode>General</c:formatCode>
                <c:ptCount val="47"/>
                <c:pt idx="9">
                  <c:v>106300</c:v>
                </c:pt>
                <c:pt idx="23">
                  <c:v>145731</c:v>
                </c:pt>
                <c:pt idx="33">
                  <c:v>131075</c:v>
                </c:pt>
                <c:pt idx="43">
                  <c:v>122194</c:v>
                </c:pt>
              </c:numCache>
            </c:numRef>
          </c:val>
          <c:extLst>
            <c:ext xmlns:c16="http://schemas.microsoft.com/office/drawing/2014/chart" uri="{C3380CC4-5D6E-409C-BE32-E72D297353CC}">
              <c16:uniqueId val="{00000014-E4CC-481D-9FF7-E4DA6AC08990}"/>
            </c:ext>
          </c:extLst>
        </c:ser>
        <c:ser>
          <c:idx val="8"/>
          <c:order val="8"/>
          <c:tx>
            <c:strRef>
              <c:f>' Dashboard TASK 1'!$J$1:$J$2</c:f>
              <c:strCache>
                <c:ptCount val="1"/>
                <c:pt idx="0">
                  <c:v>Coupe</c:v>
                </c:pt>
              </c:strCache>
            </c:strRef>
          </c:tx>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1'!$J$3:$J$49</c:f>
              <c:numCache>
                <c:formatCode>General</c:formatCode>
                <c:ptCount val="47"/>
                <c:pt idx="0">
                  <c:v>793748</c:v>
                </c:pt>
                <c:pt idx="1">
                  <c:v>178200</c:v>
                </c:pt>
                <c:pt idx="2">
                  <c:v>9635275</c:v>
                </c:pt>
                <c:pt idx="3">
                  <c:v>3556290</c:v>
                </c:pt>
                <c:pt idx="4">
                  <c:v>6356760</c:v>
                </c:pt>
                <c:pt idx="5">
                  <c:v>3419051</c:v>
                </c:pt>
                <c:pt idx="6">
                  <c:v>5271671</c:v>
                </c:pt>
                <c:pt idx="7">
                  <c:v>18534</c:v>
                </c:pt>
                <c:pt idx="8">
                  <c:v>2953574</c:v>
                </c:pt>
                <c:pt idx="9">
                  <c:v>3504525</c:v>
                </c:pt>
                <c:pt idx="10">
                  <c:v>114510</c:v>
                </c:pt>
                <c:pt idx="11">
                  <c:v>3264627</c:v>
                </c:pt>
                <c:pt idx="12">
                  <c:v>11418289</c:v>
                </c:pt>
                <c:pt idx="14">
                  <c:v>1398144</c:v>
                </c:pt>
                <c:pt idx="17">
                  <c:v>1588705</c:v>
                </c:pt>
                <c:pt idx="19">
                  <c:v>724070</c:v>
                </c:pt>
                <c:pt idx="20">
                  <c:v>2175750</c:v>
                </c:pt>
                <c:pt idx="21">
                  <c:v>142630</c:v>
                </c:pt>
                <c:pt idx="22">
                  <c:v>10177050</c:v>
                </c:pt>
                <c:pt idx="24">
                  <c:v>1016472</c:v>
                </c:pt>
                <c:pt idx="25">
                  <c:v>25342</c:v>
                </c:pt>
                <c:pt idx="26">
                  <c:v>1593200</c:v>
                </c:pt>
                <c:pt idx="27">
                  <c:v>1972284</c:v>
                </c:pt>
                <c:pt idx="29">
                  <c:v>14000</c:v>
                </c:pt>
                <c:pt idx="30">
                  <c:v>918800</c:v>
                </c:pt>
                <c:pt idx="31">
                  <c:v>6473107</c:v>
                </c:pt>
                <c:pt idx="33">
                  <c:v>2943632</c:v>
                </c:pt>
                <c:pt idx="34">
                  <c:v>286015</c:v>
                </c:pt>
                <c:pt idx="35">
                  <c:v>14000</c:v>
                </c:pt>
                <c:pt idx="36">
                  <c:v>667715</c:v>
                </c:pt>
                <c:pt idx="37">
                  <c:v>4758533</c:v>
                </c:pt>
                <c:pt idx="38">
                  <c:v>2204675</c:v>
                </c:pt>
                <c:pt idx="40">
                  <c:v>330210</c:v>
                </c:pt>
                <c:pt idx="41">
                  <c:v>419980</c:v>
                </c:pt>
                <c:pt idx="42">
                  <c:v>356476</c:v>
                </c:pt>
                <c:pt idx="44">
                  <c:v>811995</c:v>
                </c:pt>
                <c:pt idx="45">
                  <c:v>8000</c:v>
                </c:pt>
                <c:pt idx="46">
                  <c:v>6000</c:v>
                </c:pt>
              </c:numCache>
            </c:numRef>
          </c:val>
          <c:extLst>
            <c:ext xmlns:c16="http://schemas.microsoft.com/office/drawing/2014/chart" uri="{C3380CC4-5D6E-409C-BE32-E72D297353CC}">
              <c16:uniqueId val="{00000015-E4CC-481D-9FF7-E4DA6AC08990}"/>
            </c:ext>
          </c:extLst>
        </c:ser>
        <c:ser>
          <c:idx val="9"/>
          <c:order val="9"/>
          <c:tx>
            <c:strRef>
              <c:f>' Dashboard TASK 1'!$K$1:$K$2</c:f>
              <c:strCache>
                <c:ptCount val="1"/>
                <c:pt idx="0">
                  <c:v>Crew Cab Pickup</c:v>
                </c:pt>
              </c:strCache>
            </c:strRef>
          </c:tx>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1'!$K$3:$K$49</c:f>
              <c:numCache>
                <c:formatCode>General</c:formatCode>
                <c:ptCount val="47"/>
                <c:pt idx="8">
                  <c:v>599150</c:v>
                </c:pt>
                <c:pt idx="9">
                  <c:v>5927617</c:v>
                </c:pt>
                <c:pt idx="11">
                  <c:v>2235775</c:v>
                </c:pt>
                <c:pt idx="14">
                  <c:v>3812353</c:v>
                </c:pt>
                <c:pt idx="16">
                  <c:v>4062482</c:v>
                </c:pt>
                <c:pt idx="17">
                  <c:v>787720</c:v>
                </c:pt>
                <c:pt idx="18">
                  <c:v>242405</c:v>
                </c:pt>
                <c:pt idx="25">
                  <c:v>453260</c:v>
                </c:pt>
                <c:pt idx="32">
                  <c:v>240210</c:v>
                </c:pt>
                <c:pt idx="33">
                  <c:v>2422300</c:v>
                </c:pt>
                <c:pt idx="42">
                  <c:v>365975</c:v>
                </c:pt>
                <c:pt idx="43">
                  <c:v>304131</c:v>
                </c:pt>
                <c:pt idx="44">
                  <c:v>3893760</c:v>
                </c:pt>
              </c:numCache>
            </c:numRef>
          </c:val>
          <c:extLst>
            <c:ext xmlns:c16="http://schemas.microsoft.com/office/drawing/2014/chart" uri="{C3380CC4-5D6E-409C-BE32-E72D297353CC}">
              <c16:uniqueId val="{00000016-E4CC-481D-9FF7-E4DA6AC08990}"/>
            </c:ext>
          </c:extLst>
        </c:ser>
        <c:ser>
          <c:idx val="10"/>
          <c:order val="10"/>
          <c:tx>
            <c:strRef>
              <c:f>' Dashboard TASK 1'!$L$1:$L$2</c:f>
              <c:strCache>
                <c:ptCount val="1"/>
                <c:pt idx="0">
                  <c:v>Extended Cab Pickup</c:v>
                </c:pt>
              </c:strCache>
            </c:strRef>
          </c:tx>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1'!$L$3:$L$49</c:f>
              <c:numCache>
                <c:formatCode>General</c:formatCode>
                <c:ptCount val="47"/>
                <c:pt idx="9">
                  <c:v>3117951</c:v>
                </c:pt>
                <c:pt idx="11">
                  <c:v>864172</c:v>
                </c:pt>
                <c:pt idx="14">
                  <c:v>2285584</c:v>
                </c:pt>
                <c:pt idx="16">
                  <c:v>2183866</c:v>
                </c:pt>
                <c:pt idx="29">
                  <c:v>580033</c:v>
                </c:pt>
                <c:pt idx="32">
                  <c:v>134360</c:v>
                </c:pt>
                <c:pt idx="33">
                  <c:v>1026379</c:v>
                </c:pt>
                <c:pt idx="43">
                  <c:v>259659</c:v>
                </c:pt>
                <c:pt idx="44">
                  <c:v>3558504</c:v>
                </c:pt>
              </c:numCache>
            </c:numRef>
          </c:val>
          <c:extLst>
            <c:ext xmlns:c16="http://schemas.microsoft.com/office/drawing/2014/chart" uri="{C3380CC4-5D6E-409C-BE32-E72D297353CC}">
              <c16:uniqueId val="{00000017-E4CC-481D-9FF7-E4DA6AC08990}"/>
            </c:ext>
          </c:extLst>
        </c:ser>
        <c:ser>
          <c:idx val="11"/>
          <c:order val="11"/>
          <c:tx>
            <c:strRef>
              <c:f>' Dashboard TASK 1'!$M$1:$M$2</c:f>
              <c:strCache>
                <c:ptCount val="1"/>
                <c:pt idx="0">
                  <c:v>Passenger Minivan</c:v>
                </c:pt>
              </c:strCache>
            </c:strRef>
          </c:tx>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1'!$M$3:$M$49</c:f>
              <c:numCache>
                <c:formatCode>General</c:formatCode>
                <c:ptCount val="47"/>
                <c:pt idx="7">
                  <c:v>330065</c:v>
                </c:pt>
                <c:pt idx="9">
                  <c:v>1178515</c:v>
                </c:pt>
                <c:pt idx="10">
                  <c:v>922295</c:v>
                </c:pt>
                <c:pt idx="11">
                  <c:v>557425</c:v>
                </c:pt>
                <c:pt idx="14">
                  <c:v>1271330</c:v>
                </c:pt>
                <c:pt idx="16">
                  <c:v>150630</c:v>
                </c:pt>
                <c:pt idx="17">
                  <c:v>553185</c:v>
                </c:pt>
                <c:pt idx="19">
                  <c:v>133075</c:v>
                </c:pt>
                <c:pt idx="21">
                  <c:v>494650</c:v>
                </c:pt>
                <c:pt idx="29">
                  <c:v>443130</c:v>
                </c:pt>
                <c:pt idx="31">
                  <c:v>32500</c:v>
                </c:pt>
                <c:pt idx="32">
                  <c:v>2000</c:v>
                </c:pt>
                <c:pt idx="33">
                  <c:v>413320</c:v>
                </c:pt>
                <c:pt idx="34">
                  <c:v>492055</c:v>
                </c:pt>
                <c:pt idx="35">
                  <c:v>33688</c:v>
                </c:pt>
                <c:pt idx="36">
                  <c:v>541192</c:v>
                </c:pt>
                <c:pt idx="44">
                  <c:v>1956518</c:v>
                </c:pt>
                <c:pt idx="45">
                  <c:v>1038130</c:v>
                </c:pt>
              </c:numCache>
            </c:numRef>
          </c:val>
          <c:extLst>
            <c:ext xmlns:c16="http://schemas.microsoft.com/office/drawing/2014/chart" uri="{C3380CC4-5D6E-409C-BE32-E72D297353CC}">
              <c16:uniqueId val="{00000018-E4CC-481D-9FF7-E4DA6AC08990}"/>
            </c:ext>
          </c:extLst>
        </c:ser>
        <c:ser>
          <c:idx val="12"/>
          <c:order val="12"/>
          <c:tx>
            <c:strRef>
              <c:f>' Dashboard TASK 1'!$N$1:$N$2</c:f>
              <c:strCache>
                <c:ptCount val="1"/>
                <c:pt idx="0">
                  <c:v>Passenger Van</c:v>
                </c:pt>
              </c:strCache>
            </c:strRef>
          </c:tx>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1'!$N$3:$N$49</c:f>
              <c:numCache>
                <c:formatCode>General</c:formatCode>
                <c:ptCount val="47"/>
                <c:pt idx="9">
                  <c:v>607670</c:v>
                </c:pt>
                <c:pt idx="11">
                  <c:v>70708</c:v>
                </c:pt>
                <c:pt idx="14">
                  <c:v>2431898</c:v>
                </c:pt>
                <c:pt idx="16">
                  <c:v>603670</c:v>
                </c:pt>
              </c:numCache>
            </c:numRef>
          </c:val>
          <c:extLst>
            <c:ext xmlns:c16="http://schemas.microsoft.com/office/drawing/2014/chart" uri="{C3380CC4-5D6E-409C-BE32-E72D297353CC}">
              <c16:uniqueId val="{00000019-E4CC-481D-9FF7-E4DA6AC08990}"/>
            </c:ext>
          </c:extLst>
        </c:ser>
        <c:ser>
          <c:idx val="13"/>
          <c:order val="13"/>
          <c:tx>
            <c:strRef>
              <c:f>' Dashboard TASK 1'!$O$1:$O$2</c:f>
              <c:strCache>
                <c:ptCount val="1"/>
                <c:pt idx="0">
                  <c:v>Regular Cab Pickup</c:v>
                </c:pt>
              </c:strCache>
            </c:strRef>
          </c:tx>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1'!$O$3:$O$49</c:f>
              <c:numCache>
                <c:formatCode>General</c:formatCode>
                <c:ptCount val="47"/>
                <c:pt idx="9">
                  <c:v>2260032</c:v>
                </c:pt>
                <c:pt idx="11">
                  <c:v>719408</c:v>
                </c:pt>
                <c:pt idx="14">
                  <c:v>1299240</c:v>
                </c:pt>
                <c:pt idx="16">
                  <c:v>1306328</c:v>
                </c:pt>
                <c:pt idx="29">
                  <c:v>265486</c:v>
                </c:pt>
                <c:pt idx="32">
                  <c:v>8000</c:v>
                </c:pt>
                <c:pt idx="33">
                  <c:v>21914</c:v>
                </c:pt>
                <c:pt idx="44">
                  <c:v>373446</c:v>
                </c:pt>
              </c:numCache>
            </c:numRef>
          </c:val>
          <c:extLst>
            <c:ext xmlns:c16="http://schemas.microsoft.com/office/drawing/2014/chart" uri="{C3380CC4-5D6E-409C-BE32-E72D297353CC}">
              <c16:uniqueId val="{0000001A-E4CC-481D-9FF7-E4DA6AC08990}"/>
            </c:ext>
          </c:extLst>
        </c:ser>
        <c:ser>
          <c:idx val="14"/>
          <c:order val="14"/>
          <c:tx>
            <c:strRef>
              <c:f>' Dashboard TASK 1'!$P$1:$P$2</c:f>
              <c:strCache>
                <c:ptCount val="1"/>
                <c:pt idx="0">
                  <c:v>Sedan</c:v>
                </c:pt>
              </c:strCache>
            </c:strRef>
          </c:tx>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1'!$P$3:$P$49</c:f>
              <c:numCache>
                <c:formatCode>General</c:formatCode>
                <c:ptCount val="47"/>
                <c:pt idx="0">
                  <c:v>4294702</c:v>
                </c:pt>
                <c:pt idx="2">
                  <c:v>1448735</c:v>
                </c:pt>
                <c:pt idx="3">
                  <c:v>7158348</c:v>
                </c:pt>
                <c:pt idx="4">
                  <c:v>5920900</c:v>
                </c:pt>
                <c:pt idx="5">
                  <c:v>7989300</c:v>
                </c:pt>
                <c:pt idx="7">
                  <c:v>2850590</c:v>
                </c:pt>
                <c:pt idx="8">
                  <c:v>9418847</c:v>
                </c:pt>
                <c:pt idx="9">
                  <c:v>3068812</c:v>
                </c:pt>
                <c:pt idx="10">
                  <c:v>2479859</c:v>
                </c:pt>
                <c:pt idx="11">
                  <c:v>2417585</c:v>
                </c:pt>
                <c:pt idx="14">
                  <c:v>2299348</c:v>
                </c:pt>
                <c:pt idx="15">
                  <c:v>139850</c:v>
                </c:pt>
                <c:pt idx="17">
                  <c:v>2340105</c:v>
                </c:pt>
                <c:pt idx="19">
                  <c:v>2899937</c:v>
                </c:pt>
                <c:pt idx="20">
                  <c:v>6494090</c:v>
                </c:pt>
                <c:pt idx="21">
                  <c:v>1980360</c:v>
                </c:pt>
                <c:pt idx="24">
                  <c:v>4837596</c:v>
                </c:pt>
                <c:pt idx="25">
                  <c:v>2458245</c:v>
                </c:pt>
                <c:pt idx="27">
                  <c:v>2153800</c:v>
                </c:pt>
                <c:pt idx="28">
                  <c:v>5976800</c:v>
                </c:pt>
                <c:pt idx="29">
                  <c:v>1618571</c:v>
                </c:pt>
                <c:pt idx="31">
                  <c:v>7080243</c:v>
                </c:pt>
                <c:pt idx="32">
                  <c:v>1058563</c:v>
                </c:pt>
                <c:pt idx="33">
                  <c:v>1769130</c:v>
                </c:pt>
                <c:pt idx="34">
                  <c:v>691161</c:v>
                </c:pt>
                <c:pt idx="35">
                  <c:v>46759</c:v>
                </c:pt>
                <c:pt idx="36">
                  <c:v>1160535</c:v>
                </c:pt>
                <c:pt idx="37">
                  <c:v>2713500</c:v>
                </c:pt>
                <c:pt idx="38">
                  <c:v>6539010</c:v>
                </c:pt>
                <c:pt idx="39">
                  <c:v>1066500</c:v>
                </c:pt>
                <c:pt idx="40">
                  <c:v>32500</c:v>
                </c:pt>
                <c:pt idx="42">
                  <c:v>1913100</c:v>
                </c:pt>
                <c:pt idx="43">
                  <c:v>1850818</c:v>
                </c:pt>
                <c:pt idx="44">
                  <c:v>2459596</c:v>
                </c:pt>
                <c:pt idx="45">
                  <c:v>6760050</c:v>
                </c:pt>
                <c:pt idx="46">
                  <c:v>2086945</c:v>
                </c:pt>
              </c:numCache>
            </c:numRef>
          </c:val>
          <c:extLst>
            <c:ext xmlns:c16="http://schemas.microsoft.com/office/drawing/2014/chart" uri="{C3380CC4-5D6E-409C-BE32-E72D297353CC}">
              <c16:uniqueId val="{0000001B-E4CC-481D-9FF7-E4DA6AC08990}"/>
            </c:ext>
          </c:extLst>
        </c:ser>
        <c:ser>
          <c:idx val="15"/>
          <c:order val="15"/>
          <c:tx>
            <c:strRef>
              <c:f>' Dashboard TASK 1'!$Q$1:$Q$2</c:f>
              <c:strCache>
                <c:ptCount val="1"/>
                <c:pt idx="0">
                  <c:v>Wagon</c:v>
                </c:pt>
              </c:strCache>
            </c:strRef>
          </c:tx>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1'!$A$3:$A$49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1'!$Q$3:$Q$49</c:f>
              <c:numCache>
                <c:formatCode>General</c:formatCode>
                <c:ptCount val="47"/>
                <c:pt idx="0">
                  <c:v>201360</c:v>
                </c:pt>
                <c:pt idx="3">
                  <c:v>847350</c:v>
                </c:pt>
                <c:pt idx="5">
                  <c:v>259600</c:v>
                </c:pt>
                <c:pt idx="7">
                  <c:v>8212</c:v>
                </c:pt>
                <c:pt idx="8">
                  <c:v>1184100</c:v>
                </c:pt>
                <c:pt idx="9">
                  <c:v>300675</c:v>
                </c:pt>
                <c:pt idx="10">
                  <c:v>501075</c:v>
                </c:pt>
                <c:pt idx="11">
                  <c:v>793055</c:v>
                </c:pt>
                <c:pt idx="13">
                  <c:v>287570</c:v>
                </c:pt>
                <c:pt idx="14">
                  <c:v>1635565</c:v>
                </c:pt>
                <c:pt idx="21">
                  <c:v>601155</c:v>
                </c:pt>
                <c:pt idx="24">
                  <c:v>31105</c:v>
                </c:pt>
                <c:pt idx="25">
                  <c:v>269705</c:v>
                </c:pt>
                <c:pt idx="29">
                  <c:v>33350</c:v>
                </c:pt>
                <c:pt idx="31">
                  <c:v>764935</c:v>
                </c:pt>
                <c:pt idx="33">
                  <c:v>175000</c:v>
                </c:pt>
                <c:pt idx="34">
                  <c:v>22000</c:v>
                </c:pt>
                <c:pt idx="35">
                  <c:v>18000</c:v>
                </c:pt>
                <c:pt idx="36">
                  <c:v>22855</c:v>
                </c:pt>
                <c:pt idx="39">
                  <c:v>751280</c:v>
                </c:pt>
                <c:pt idx="40">
                  <c:v>184445</c:v>
                </c:pt>
                <c:pt idx="42">
                  <c:v>10000</c:v>
                </c:pt>
                <c:pt idx="43">
                  <c:v>685707</c:v>
                </c:pt>
                <c:pt idx="44">
                  <c:v>1237955</c:v>
                </c:pt>
                <c:pt idx="45">
                  <c:v>1704025</c:v>
                </c:pt>
                <c:pt idx="46">
                  <c:v>2428971</c:v>
                </c:pt>
              </c:numCache>
            </c:numRef>
          </c:val>
          <c:extLst>
            <c:ext xmlns:c16="http://schemas.microsoft.com/office/drawing/2014/chart" uri="{C3380CC4-5D6E-409C-BE32-E72D297353CC}">
              <c16:uniqueId val="{0000001C-E4CC-481D-9FF7-E4DA6AC08990}"/>
            </c:ext>
          </c:extLst>
        </c:ser>
        <c:dLbls>
          <c:showLegendKey val="0"/>
          <c:showVal val="0"/>
          <c:showCatName val="0"/>
          <c:showSerName val="0"/>
          <c:showPercent val="0"/>
          <c:showBubbleSize val="0"/>
        </c:dLbls>
        <c:gapWidth val="150"/>
        <c:overlap val="100"/>
        <c:axId val="1360467760"/>
        <c:axId val="1360467344"/>
      </c:barChart>
      <c:catAx>
        <c:axId val="1360467760"/>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CAR</a:t>
                </a:r>
                <a:r>
                  <a:rPr lang="en-IN" baseline="0"/>
                  <a:t> BRAND</a:t>
                </a:r>
                <a:endParaRPr lang="en-IN"/>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60467344"/>
        <c:crosses val="autoZero"/>
        <c:auto val="1"/>
        <c:lblAlgn val="ctr"/>
        <c:lblOffset val="100"/>
        <c:noMultiLvlLbl val="0"/>
      </c:catAx>
      <c:valAx>
        <c:axId val="1360467344"/>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CAR</a:t>
                </a:r>
                <a:r>
                  <a:rPr lang="en-IN" baseline="0"/>
                  <a:t> PRICE</a:t>
                </a:r>
                <a:endParaRPr lang="en-IN"/>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6046776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[Car_data.xlsx] Dashboard TASK 2!PivotTable22</c:name>
    <c:fmtId val="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sz="1600" b="1" i="0" u="sng" strike="noStrike" baseline="0">
                <a:effectLst/>
              </a:rPr>
              <a:t>Average MSRP for brand and body style </a:t>
            </a:r>
            <a:endParaRPr lang="en-IN" b="1" u="sng"/>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pivotFmt>
      <c:pivotFmt>
        <c:idx val="1"/>
      </c:pivotFmt>
      <c:pivotFmt>
        <c:idx val="2"/>
      </c:pivotFmt>
      <c:pivotFmt>
        <c:idx val="3"/>
      </c:pivotFmt>
      <c:pivotFmt>
        <c:idx val="4"/>
      </c:pivotFmt>
      <c:pivotFmt>
        <c:idx val="5"/>
      </c:pivotFmt>
      <c:pivotFmt>
        <c:idx val="6"/>
      </c:pivotFmt>
      <c:pivotFmt>
        <c:idx val="7"/>
      </c:pivotFmt>
      <c:pivotFmt>
        <c:idx val="8"/>
      </c:pivotFmt>
      <c:pivotFmt>
        <c:idx val="9"/>
      </c:pivotFmt>
      <c:pivotFmt>
        <c:idx val="10"/>
      </c:pivotFmt>
      <c:pivotFmt>
        <c:idx val="11"/>
      </c:pivotFmt>
      <c:pivotFmt>
        <c:idx val="12"/>
      </c:pivotFmt>
      <c:pivotFmt>
        <c:idx val="13"/>
      </c:pivotFmt>
      <c:pivotFmt>
        <c:idx val="14"/>
      </c:pivotFmt>
      <c:pivotFmt>
        <c:idx val="15"/>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6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7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8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9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0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1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s>
    <c:plotArea>
      <c:layout/>
      <c:barChart>
        <c:barDir val="col"/>
        <c:grouping val="clustered"/>
        <c:varyColors val="0"/>
        <c:ser>
          <c:idx val="0"/>
          <c:order val="0"/>
          <c:tx>
            <c:strRef>
              <c:f>' Dashboard TASK 2'!$B$1:$B$2</c:f>
              <c:strCache>
                <c:ptCount val="1"/>
                <c:pt idx="0">
                  <c:v>2dr Hatchback</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2'!$B$3:$B$49</c:f>
              <c:numCache>
                <c:formatCode>General</c:formatCode>
                <c:ptCount val="47"/>
                <c:pt idx="0">
                  <c:v>17175.607142857141</c:v>
                </c:pt>
                <c:pt idx="3">
                  <c:v>2000</c:v>
                </c:pt>
                <c:pt idx="5">
                  <c:v>26699</c:v>
                </c:pt>
                <c:pt idx="9">
                  <c:v>2000</c:v>
                </c:pt>
                <c:pt idx="10">
                  <c:v>32935</c:v>
                </c:pt>
                <c:pt idx="11">
                  <c:v>2000</c:v>
                </c:pt>
                <c:pt idx="13">
                  <c:v>19136.176470588234</c:v>
                </c:pt>
                <c:pt idx="14">
                  <c:v>2000</c:v>
                </c:pt>
                <c:pt idx="17">
                  <c:v>17216.666666666668</c:v>
                </c:pt>
                <c:pt idx="19">
                  <c:v>18536.607142857141</c:v>
                </c:pt>
                <c:pt idx="29">
                  <c:v>2000</c:v>
                </c:pt>
                <c:pt idx="32">
                  <c:v>13162.266666666666</c:v>
                </c:pt>
                <c:pt idx="33">
                  <c:v>2097.5714285714284</c:v>
                </c:pt>
                <c:pt idx="35">
                  <c:v>2000</c:v>
                </c:pt>
                <c:pt idx="36">
                  <c:v>18167.222222222223</c:v>
                </c:pt>
                <c:pt idx="37">
                  <c:v>5765.4</c:v>
                </c:pt>
                <c:pt idx="39">
                  <c:v>2000</c:v>
                </c:pt>
                <c:pt idx="40">
                  <c:v>20351.388888888891</c:v>
                </c:pt>
                <c:pt idx="42">
                  <c:v>2000</c:v>
                </c:pt>
                <c:pt idx="43">
                  <c:v>6642.2857142857147</c:v>
                </c:pt>
                <c:pt idx="44">
                  <c:v>18950</c:v>
                </c:pt>
                <c:pt idx="45">
                  <c:v>24251.598837209302</c:v>
                </c:pt>
                <c:pt idx="46">
                  <c:v>26258.333333333332</c:v>
                </c:pt>
              </c:numCache>
            </c:numRef>
          </c:val>
          <c:extLst>
            <c:ext xmlns:c16="http://schemas.microsoft.com/office/drawing/2014/chart" uri="{C3380CC4-5D6E-409C-BE32-E72D297353CC}">
              <c16:uniqueId val="{00000000-2605-44A2-BBD9-3BFA866D18B3}"/>
            </c:ext>
          </c:extLst>
        </c:ser>
        <c:ser>
          <c:idx val="1"/>
          <c:order val="1"/>
          <c:tx>
            <c:strRef>
              <c:f>' Dashboard TASK 2'!$C$1:$C$2</c:f>
              <c:strCache>
                <c:ptCount val="1"/>
                <c:pt idx="0">
                  <c:v>2dr SUV</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2'!$C$3:$C$49</c:f>
              <c:numCache>
                <c:formatCode>General</c:formatCode>
                <c:ptCount val="47"/>
                <c:pt idx="9">
                  <c:v>8887.9166666666661</c:v>
                </c:pt>
                <c:pt idx="11">
                  <c:v>2000</c:v>
                </c:pt>
                <c:pt idx="14">
                  <c:v>13710.657142857142</c:v>
                </c:pt>
                <c:pt idx="16">
                  <c:v>5550.7307692307695</c:v>
                </c:pt>
                <c:pt idx="23">
                  <c:v>39699.5</c:v>
                </c:pt>
                <c:pt idx="29">
                  <c:v>2000</c:v>
                </c:pt>
                <c:pt idx="43">
                  <c:v>2000</c:v>
                </c:pt>
              </c:numCache>
            </c:numRef>
          </c:val>
          <c:extLst>
            <c:ext xmlns:c16="http://schemas.microsoft.com/office/drawing/2014/chart" uri="{C3380CC4-5D6E-409C-BE32-E72D297353CC}">
              <c16:uniqueId val="{00000010-2605-44A2-BBD9-3BFA866D18B3}"/>
            </c:ext>
          </c:extLst>
        </c:ser>
        <c:ser>
          <c:idx val="2"/>
          <c:order val="2"/>
          <c:tx>
            <c:strRef>
              <c:f>' Dashboard TASK 2'!$D$1:$D$2</c:f>
              <c:strCache>
                <c:ptCount val="1"/>
                <c:pt idx="0">
                  <c:v>4dr Hatchback</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2'!$D$3:$D$49</c:f>
              <c:numCache>
                <c:formatCode>General</c:formatCode>
                <c:ptCount val="47"/>
                <c:pt idx="0">
                  <c:v>51062.857142857145</c:v>
                </c:pt>
                <c:pt idx="5">
                  <c:v>54521.428571428572</c:v>
                </c:pt>
                <c:pt idx="9">
                  <c:v>18329.31818181818</c:v>
                </c:pt>
                <c:pt idx="11">
                  <c:v>2000</c:v>
                </c:pt>
                <c:pt idx="14">
                  <c:v>18467.5</c:v>
                </c:pt>
                <c:pt idx="17">
                  <c:v>25836.794871794871</c:v>
                </c:pt>
                <c:pt idx="19">
                  <c:v>17629.333333333332</c:v>
                </c:pt>
                <c:pt idx="21">
                  <c:v>19379.047619047618</c:v>
                </c:pt>
                <c:pt idx="24">
                  <c:v>31566.666666666668</c:v>
                </c:pt>
                <c:pt idx="29">
                  <c:v>20809.268292682926</c:v>
                </c:pt>
                <c:pt idx="31">
                  <c:v>40933.333333333336</c:v>
                </c:pt>
                <c:pt idx="32">
                  <c:v>12101.785714285714</c:v>
                </c:pt>
                <c:pt idx="33">
                  <c:v>22241.08695652174</c:v>
                </c:pt>
                <c:pt idx="35">
                  <c:v>2000</c:v>
                </c:pt>
                <c:pt idx="36">
                  <c:v>18108.333333333332</c:v>
                </c:pt>
                <c:pt idx="39">
                  <c:v>2032.5555555555557</c:v>
                </c:pt>
                <c:pt idx="40">
                  <c:v>15692.777777777777</c:v>
                </c:pt>
                <c:pt idx="42">
                  <c:v>21189.375</c:v>
                </c:pt>
                <c:pt idx="43">
                  <c:v>16696.771428571428</c:v>
                </c:pt>
                <c:pt idx="44">
                  <c:v>22186.507936507936</c:v>
                </c:pt>
                <c:pt idx="45">
                  <c:v>27778.232758620688</c:v>
                </c:pt>
              </c:numCache>
            </c:numRef>
          </c:val>
          <c:extLst>
            <c:ext xmlns:c16="http://schemas.microsoft.com/office/drawing/2014/chart" uri="{C3380CC4-5D6E-409C-BE32-E72D297353CC}">
              <c16:uniqueId val="{00000011-2605-44A2-BBD9-3BFA866D18B3}"/>
            </c:ext>
          </c:extLst>
        </c:ser>
        <c:ser>
          <c:idx val="3"/>
          <c:order val="3"/>
          <c:tx>
            <c:strRef>
              <c:f>' Dashboard TASK 2'!$E$1:$E$2</c:f>
              <c:strCache>
                <c:ptCount val="1"/>
                <c:pt idx="0">
                  <c:v>4dr SUV</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2'!$E$3:$E$49</c:f>
              <c:numCache>
                <c:formatCode>General</c:formatCode>
                <c:ptCount val="47"/>
                <c:pt idx="0">
                  <c:v>42959.758064516129</c:v>
                </c:pt>
                <c:pt idx="3">
                  <c:v>48634.545454545456</c:v>
                </c:pt>
                <c:pt idx="5">
                  <c:v>58536.111111111109</c:v>
                </c:pt>
                <c:pt idx="7">
                  <c:v>33996.349206349209</c:v>
                </c:pt>
                <c:pt idx="8">
                  <c:v>72551.060606060608</c:v>
                </c:pt>
                <c:pt idx="9">
                  <c:v>32046.673170731709</c:v>
                </c:pt>
                <c:pt idx="10">
                  <c:v>35792.142857142855</c:v>
                </c:pt>
                <c:pt idx="11">
                  <c:v>30992.831325301206</c:v>
                </c:pt>
                <c:pt idx="13">
                  <c:v>24620.333333333332</c:v>
                </c:pt>
                <c:pt idx="14">
                  <c:v>42027.605769230766</c:v>
                </c:pt>
                <c:pt idx="16">
                  <c:v>36695.685082872929</c:v>
                </c:pt>
                <c:pt idx="17">
                  <c:v>28855.5401459854</c:v>
                </c:pt>
                <c:pt idx="18">
                  <c:v>37749</c:v>
                </c:pt>
                <c:pt idx="19">
                  <c:v>30412.714285714286</c:v>
                </c:pt>
                <c:pt idx="20">
                  <c:v>45686.315789473687</c:v>
                </c:pt>
                <c:pt idx="21">
                  <c:v>31533</c:v>
                </c:pt>
                <c:pt idx="23">
                  <c:v>70910.8984375</c:v>
                </c:pt>
                <c:pt idx="24">
                  <c:v>45042.485714285714</c:v>
                </c:pt>
                <c:pt idx="25">
                  <c:v>50331.911764705881</c:v>
                </c:pt>
                <c:pt idx="27">
                  <c:v>77500</c:v>
                </c:pt>
                <c:pt idx="29">
                  <c:v>27080.042016806721</c:v>
                </c:pt>
                <c:pt idx="31">
                  <c:v>68400.138888888891</c:v>
                </c:pt>
                <c:pt idx="32">
                  <c:v>26158.291139240508</c:v>
                </c:pt>
                <c:pt idx="33">
                  <c:v>34294.462809917357</c:v>
                </c:pt>
                <c:pt idx="34">
                  <c:v>34021.428571428572</c:v>
                </c:pt>
                <c:pt idx="36">
                  <c:v>25096.875</c:v>
                </c:pt>
                <c:pt idx="37">
                  <c:v>82509.090909090912</c:v>
                </c:pt>
                <c:pt idx="39">
                  <c:v>41685</c:v>
                </c:pt>
                <c:pt idx="42">
                  <c:v>29322.6213592233</c:v>
                </c:pt>
                <c:pt idx="43">
                  <c:v>21090.544642857141</c:v>
                </c:pt>
                <c:pt idx="44">
                  <c:v>40631.557377049183</c:v>
                </c:pt>
                <c:pt idx="45">
                  <c:v>41699.1</c:v>
                </c:pt>
                <c:pt idx="46">
                  <c:v>45338.028169014084</c:v>
                </c:pt>
              </c:numCache>
            </c:numRef>
          </c:val>
          <c:extLst>
            <c:ext xmlns:c16="http://schemas.microsoft.com/office/drawing/2014/chart" uri="{C3380CC4-5D6E-409C-BE32-E72D297353CC}">
              <c16:uniqueId val="{00000012-2605-44A2-BBD9-3BFA866D18B3}"/>
            </c:ext>
          </c:extLst>
        </c:ser>
        <c:ser>
          <c:idx val="4"/>
          <c:order val="4"/>
          <c:tx>
            <c:strRef>
              <c:f>' Dashboard TASK 2'!$F$1:$F$2</c:f>
              <c:strCache>
                <c:ptCount val="1"/>
                <c:pt idx="0">
                  <c:v>Cargo Minivan</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2'!$F$3:$F$49</c:f>
              <c:numCache>
                <c:formatCode>General</c:formatCode>
                <c:ptCount val="47"/>
                <c:pt idx="9">
                  <c:v>20007.142857142859</c:v>
                </c:pt>
                <c:pt idx="11">
                  <c:v>20173.333333333332</c:v>
                </c:pt>
                <c:pt idx="14">
                  <c:v>21274.0625</c:v>
                </c:pt>
                <c:pt idx="16">
                  <c:v>23791.666666666668</c:v>
                </c:pt>
                <c:pt idx="31">
                  <c:v>28950</c:v>
                </c:pt>
                <c:pt idx="32">
                  <c:v>2000</c:v>
                </c:pt>
                <c:pt idx="33">
                  <c:v>21436.666666666668</c:v>
                </c:pt>
              </c:numCache>
            </c:numRef>
          </c:val>
          <c:extLst>
            <c:ext xmlns:c16="http://schemas.microsoft.com/office/drawing/2014/chart" uri="{C3380CC4-5D6E-409C-BE32-E72D297353CC}">
              <c16:uniqueId val="{00000013-2605-44A2-BBD9-3BFA866D18B3}"/>
            </c:ext>
          </c:extLst>
        </c:ser>
        <c:ser>
          <c:idx val="5"/>
          <c:order val="5"/>
          <c:tx>
            <c:strRef>
              <c:f>' Dashboard TASK 2'!$G$1:$G$2</c:f>
              <c:strCache>
                <c:ptCount val="1"/>
                <c:pt idx="0">
                  <c:v>Cargo Van</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2'!$G$3:$G$49</c:f>
              <c:numCache>
                <c:formatCode>General</c:formatCode>
                <c:ptCount val="47"/>
                <c:pt idx="9">
                  <c:v>7153.454545454545</c:v>
                </c:pt>
                <c:pt idx="11">
                  <c:v>12536.925925925925</c:v>
                </c:pt>
                <c:pt idx="14">
                  <c:v>17698.46875</c:v>
                </c:pt>
                <c:pt idx="16">
                  <c:v>18723.400000000001</c:v>
                </c:pt>
              </c:numCache>
            </c:numRef>
          </c:val>
          <c:extLst>
            <c:ext xmlns:c16="http://schemas.microsoft.com/office/drawing/2014/chart" uri="{C3380CC4-5D6E-409C-BE32-E72D297353CC}">
              <c16:uniqueId val="{00000014-2605-44A2-BBD9-3BFA866D18B3}"/>
            </c:ext>
          </c:extLst>
        </c:ser>
        <c:ser>
          <c:idx val="6"/>
          <c:order val="6"/>
          <c:tx>
            <c:strRef>
              <c:f>' Dashboard TASK 2'!$H$1:$H$2</c:f>
              <c:strCache>
                <c:ptCount val="1"/>
                <c:pt idx="0">
                  <c:v>Convertible</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2'!$H$3:$H$49</c:f>
              <c:numCache>
                <c:formatCode>General</c:formatCode>
                <c:ptCount val="47"/>
                <c:pt idx="1">
                  <c:v>64900</c:v>
                </c:pt>
                <c:pt idx="2">
                  <c:v>203379.30555555556</c:v>
                </c:pt>
                <c:pt idx="3">
                  <c:v>70029.893617021284</c:v>
                </c:pt>
                <c:pt idx="4">
                  <c:v>250536.25</c:v>
                </c:pt>
                <c:pt idx="5">
                  <c:v>63417.901408450707</c:v>
                </c:pt>
                <c:pt idx="7">
                  <c:v>25617.857142857141</c:v>
                </c:pt>
                <c:pt idx="8">
                  <c:v>70400.5</c:v>
                </c:pt>
                <c:pt idx="9">
                  <c:v>62835</c:v>
                </c:pt>
                <c:pt idx="10">
                  <c:v>24234.807692307691</c:v>
                </c:pt>
                <c:pt idx="11">
                  <c:v>2000</c:v>
                </c:pt>
                <c:pt idx="12">
                  <c:v>214718.68181818182</c:v>
                </c:pt>
                <c:pt idx="13">
                  <c:v>23426.071428571428</c:v>
                </c:pt>
                <c:pt idx="14">
                  <c:v>34762.238095238092</c:v>
                </c:pt>
                <c:pt idx="17">
                  <c:v>36019.285714285717</c:v>
                </c:pt>
                <c:pt idx="20">
                  <c:v>46669.047619047618</c:v>
                </c:pt>
                <c:pt idx="22">
                  <c:v>336402.38095238095</c:v>
                </c:pt>
                <c:pt idx="24">
                  <c:v>52451.666666666664</c:v>
                </c:pt>
                <c:pt idx="26">
                  <c:v>51657.5</c:v>
                </c:pt>
                <c:pt idx="27">
                  <c:v>130164.61111111111</c:v>
                </c:pt>
                <c:pt idx="28">
                  <c:v>1381375</c:v>
                </c:pt>
                <c:pt idx="29">
                  <c:v>28080.806451612902</c:v>
                </c:pt>
                <c:pt idx="30">
                  <c:v>280225</c:v>
                </c:pt>
                <c:pt idx="31">
                  <c:v>104617.52727272727</c:v>
                </c:pt>
                <c:pt idx="32">
                  <c:v>29984.714285714286</c:v>
                </c:pt>
                <c:pt idx="33">
                  <c:v>39070.888888888891</c:v>
                </c:pt>
                <c:pt idx="34">
                  <c:v>2000</c:v>
                </c:pt>
                <c:pt idx="35">
                  <c:v>28543.666666666668</c:v>
                </c:pt>
                <c:pt idx="36">
                  <c:v>22546.714285714286</c:v>
                </c:pt>
                <c:pt idx="37">
                  <c:v>115502.20512820513</c:v>
                </c:pt>
                <c:pt idx="38">
                  <c:v>428273</c:v>
                </c:pt>
                <c:pt idx="39">
                  <c:v>28755.81818181818</c:v>
                </c:pt>
                <c:pt idx="41">
                  <c:v>219990</c:v>
                </c:pt>
                <c:pt idx="44">
                  <c:v>25777.866666666665</c:v>
                </c:pt>
                <c:pt idx="45">
                  <c:v>27789.469230769231</c:v>
                </c:pt>
                <c:pt idx="46">
                  <c:v>40533.333333333336</c:v>
                </c:pt>
              </c:numCache>
            </c:numRef>
          </c:val>
          <c:extLst>
            <c:ext xmlns:c16="http://schemas.microsoft.com/office/drawing/2014/chart" uri="{C3380CC4-5D6E-409C-BE32-E72D297353CC}">
              <c16:uniqueId val="{00000015-2605-44A2-BBD9-3BFA866D18B3}"/>
            </c:ext>
          </c:extLst>
        </c:ser>
        <c:ser>
          <c:idx val="7"/>
          <c:order val="7"/>
          <c:tx>
            <c:strRef>
              <c:f>' Dashboard TASK 2'!$I$1:$I$2</c:f>
              <c:strCache>
                <c:ptCount val="1"/>
                <c:pt idx="0">
                  <c:v>Convertible SUV</c:v>
                </c:pt>
              </c:strCache>
            </c:strRef>
          </c:tx>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2'!$I$3:$I$49</c:f>
              <c:numCache>
                <c:formatCode>General</c:formatCode>
                <c:ptCount val="47"/>
                <c:pt idx="9">
                  <c:v>17716.666666666668</c:v>
                </c:pt>
                <c:pt idx="23">
                  <c:v>48577</c:v>
                </c:pt>
                <c:pt idx="33">
                  <c:v>43691.666666666664</c:v>
                </c:pt>
                <c:pt idx="43">
                  <c:v>7187.8823529411766</c:v>
                </c:pt>
              </c:numCache>
            </c:numRef>
          </c:val>
          <c:extLst>
            <c:ext xmlns:c16="http://schemas.microsoft.com/office/drawing/2014/chart" uri="{C3380CC4-5D6E-409C-BE32-E72D297353CC}">
              <c16:uniqueId val="{0000001F-2605-44A2-BBD9-3BFA866D18B3}"/>
            </c:ext>
          </c:extLst>
        </c:ser>
        <c:ser>
          <c:idx val="8"/>
          <c:order val="8"/>
          <c:tx>
            <c:strRef>
              <c:f>' Dashboard TASK 2'!$J$1:$J$2</c:f>
              <c:strCache>
                <c:ptCount val="1"/>
                <c:pt idx="0">
                  <c:v>Coupe</c:v>
                </c:pt>
              </c:strCache>
            </c:strRef>
          </c:tx>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2'!$J$3:$J$49</c:f>
              <c:numCache>
                <c:formatCode>General</c:formatCode>
                <c:ptCount val="47"/>
                <c:pt idx="0">
                  <c:v>39687.4</c:v>
                </c:pt>
                <c:pt idx="1">
                  <c:v>59400</c:v>
                </c:pt>
                <c:pt idx="2">
                  <c:v>192705.5</c:v>
                </c:pt>
                <c:pt idx="3">
                  <c:v>93586.578947368427</c:v>
                </c:pt>
                <c:pt idx="4">
                  <c:v>254270.4</c:v>
                </c:pt>
                <c:pt idx="5">
                  <c:v>51803.803030303032</c:v>
                </c:pt>
                <c:pt idx="6">
                  <c:v>1757223.6666666667</c:v>
                </c:pt>
                <c:pt idx="7">
                  <c:v>2059.3333333333335</c:v>
                </c:pt>
                <c:pt idx="8">
                  <c:v>45439.6</c:v>
                </c:pt>
                <c:pt idx="9">
                  <c:v>38939.166666666664</c:v>
                </c:pt>
                <c:pt idx="10">
                  <c:v>19085</c:v>
                </c:pt>
                <c:pt idx="11">
                  <c:v>45980.661971830988</c:v>
                </c:pt>
                <c:pt idx="12">
                  <c:v>248223.67391304349</c:v>
                </c:pt>
                <c:pt idx="14">
                  <c:v>34101.07317073171</c:v>
                </c:pt>
                <c:pt idx="17">
                  <c:v>21763.082191780821</c:v>
                </c:pt>
                <c:pt idx="19">
                  <c:v>20687.714285714286</c:v>
                </c:pt>
                <c:pt idx="20">
                  <c:v>40291.666666666664</c:v>
                </c:pt>
                <c:pt idx="21">
                  <c:v>20375.714285714286</c:v>
                </c:pt>
                <c:pt idx="22">
                  <c:v>328291.93548387097</c:v>
                </c:pt>
                <c:pt idx="24">
                  <c:v>50823.6</c:v>
                </c:pt>
                <c:pt idx="25">
                  <c:v>2111.8333333333335</c:v>
                </c:pt>
                <c:pt idx="26">
                  <c:v>75866.666666666672</c:v>
                </c:pt>
                <c:pt idx="27">
                  <c:v>116016.70588235294</c:v>
                </c:pt>
                <c:pt idx="29">
                  <c:v>2000</c:v>
                </c:pt>
                <c:pt idx="30">
                  <c:v>229700</c:v>
                </c:pt>
                <c:pt idx="31">
                  <c:v>109713.67796610169</c:v>
                </c:pt>
                <c:pt idx="33">
                  <c:v>34228.279069767443</c:v>
                </c:pt>
                <c:pt idx="34">
                  <c:v>9226.2903225806458</c:v>
                </c:pt>
                <c:pt idx="35">
                  <c:v>2000</c:v>
                </c:pt>
                <c:pt idx="36">
                  <c:v>15528.255813953489</c:v>
                </c:pt>
                <c:pt idx="37">
                  <c:v>99136.104166666672</c:v>
                </c:pt>
                <c:pt idx="38">
                  <c:v>367445.83333333331</c:v>
                </c:pt>
                <c:pt idx="40">
                  <c:v>27517.5</c:v>
                </c:pt>
                <c:pt idx="41">
                  <c:v>209990</c:v>
                </c:pt>
                <c:pt idx="42">
                  <c:v>15498.95652173913</c:v>
                </c:pt>
                <c:pt idx="44">
                  <c:v>15615.288461538461</c:v>
                </c:pt>
                <c:pt idx="45">
                  <c:v>2000</c:v>
                </c:pt>
                <c:pt idx="46">
                  <c:v>2000</c:v>
                </c:pt>
              </c:numCache>
            </c:numRef>
          </c:val>
          <c:extLst>
            <c:ext xmlns:c16="http://schemas.microsoft.com/office/drawing/2014/chart" uri="{C3380CC4-5D6E-409C-BE32-E72D297353CC}">
              <c16:uniqueId val="{00000020-2605-44A2-BBD9-3BFA866D18B3}"/>
            </c:ext>
          </c:extLst>
        </c:ser>
        <c:ser>
          <c:idx val="9"/>
          <c:order val="9"/>
          <c:tx>
            <c:strRef>
              <c:f>' Dashboard TASK 2'!$K$1:$K$2</c:f>
              <c:strCache>
                <c:ptCount val="1"/>
                <c:pt idx="0">
                  <c:v>Crew Cab Pickup</c:v>
                </c:pt>
              </c:strCache>
            </c:strRef>
          </c:tx>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2'!$K$3:$K$49</c:f>
              <c:numCache>
                <c:formatCode>General</c:formatCode>
                <c:ptCount val="47"/>
                <c:pt idx="8">
                  <c:v>66572.222222222219</c:v>
                </c:pt>
                <c:pt idx="9">
                  <c:v>39255.741721854305</c:v>
                </c:pt>
                <c:pt idx="11">
                  <c:v>31052.430555555555</c:v>
                </c:pt>
                <c:pt idx="14">
                  <c:v>41438.619565217392</c:v>
                </c:pt>
                <c:pt idx="16">
                  <c:v>39062.326923076922</c:v>
                </c:pt>
                <c:pt idx="17">
                  <c:v>34248.695652173912</c:v>
                </c:pt>
                <c:pt idx="18">
                  <c:v>34629.285714285717</c:v>
                </c:pt>
                <c:pt idx="25">
                  <c:v>41205.454545454544</c:v>
                </c:pt>
                <c:pt idx="32">
                  <c:v>26690</c:v>
                </c:pt>
                <c:pt idx="33">
                  <c:v>32733.783783783783</c:v>
                </c:pt>
                <c:pt idx="42">
                  <c:v>24398.333333333332</c:v>
                </c:pt>
                <c:pt idx="43">
                  <c:v>27648.272727272728</c:v>
                </c:pt>
                <c:pt idx="44">
                  <c:v>37803.495145631066</c:v>
                </c:pt>
              </c:numCache>
            </c:numRef>
          </c:val>
          <c:extLst>
            <c:ext xmlns:c16="http://schemas.microsoft.com/office/drawing/2014/chart" uri="{C3380CC4-5D6E-409C-BE32-E72D297353CC}">
              <c16:uniqueId val="{00000021-2605-44A2-BBD9-3BFA866D18B3}"/>
            </c:ext>
          </c:extLst>
        </c:ser>
        <c:ser>
          <c:idx val="10"/>
          <c:order val="10"/>
          <c:tx>
            <c:strRef>
              <c:f>' Dashboard TASK 2'!$L$1:$L$2</c:f>
              <c:strCache>
                <c:ptCount val="1"/>
                <c:pt idx="0">
                  <c:v>Extended Cab Pickup</c:v>
                </c:pt>
              </c:strCache>
            </c:strRef>
          </c:tx>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2'!$L$3:$L$49</c:f>
              <c:numCache>
                <c:formatCode>General</c:formatCode>
                <c:ptCount val="47"/>
                <c:pt idx="9">
                  <c:v>24170.162790697676</c:v>
                </c:pt>
                <c:pt idx="11">
                  <c:v>13938.258064516129</c:v>
                </c:pt>
                <c:pt idx="14">
                  <c:v>23808.166666666668</c:v>
                </c:pt>
                <c:pt idx="16">
                  <c:v>26632.512195121952</c:v>
                </c:pt>
                <c:pt idx="29">
                  <c:v>11600.66</c:v>
                </c:pt>
                <c:pt idx="32">
                  <c:v>19194.285714285714</c:v>
                </c:pt>
                <c:pt idx="33">
                  <c:v>20527.580000000002</c:v>
                </c:pt>
                <c:pt idx="43">
                  <c:v>21638.25</c:v>
                </c:pt>
                <c:pt idx="44">
                  <c:v>26359.288888888888</c:v>
                </c:pt>
              </c:numCache>
            </c:numRef>
          </c:val>
          <c:extLst>
            <c:ext xmlns:c16="http://schemas.microsoft.com/office/drawing/2014/chart" uri="{C3380CC4-5D6E-409C-BE32-E72D297353CC}">
              <c16:uniqueId val="{00000022-2605-44A2-BBD9-3BFA866D18B3}"/>
            </c:ext>
          </c:extLst>
        </c:ser>
        <c:ser>
          <c:idx val="11"/>
          <c:order val="11"/>
          <c:tx>
            <c:strRef>
              <c:f>' Dashboard TASK 2'!$M$1:$M$2</c:f>
              <c:strCache>
                <c:ptCount val="1"/>
                <c:pt idx="0">
                  <c:v>Passenger Minivan</c:v>
                </c:pt>
              </c:strCache>
            </c:strRef>
          </c:tx>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2'!$M$3:$M$49</c:f>
              <c:numCache>
                <c:formatCode>General</c:formatCode>
                <c:ptCount val="47"/>
                <c:pt idx="7">
                  <c:v>30005.909090909092</c:v>
                </c:pt>
                <c:pt idx="9">
                  <c:v>24552.395833333332</c:v>
                </c:pt>
                <c:pt idx="10">
                  <c:v>29751.451612903227</c:v>
                </c:pt>
                <c:pt idx="11">
                  <c:v>25337.5</c:v>
                </c:pt>
                <c:pt idx="14">
                  <c:v>23115.090909090908</c:v>
                </c:pt>
                <c:pt idx="16">
                  <c:v>25105</c:v>
                </c:pt>
                <c:pt idx="17">
                  <c:v>36879</c:v>
                </c:pt>
                <c:pt idx="19">
                  <c:v>26615</c:v>
                </c:pt>
                <c:pt idx="21">
                  <c:v>32976.666666666664</c:v>
                </c:pt>
                <c:pt idx="29">
                  <c:v>23322.63157894737</c:v>
                </c:pt>
                <c:pt idx="31">
                  <c:v>32500</c:v>
                </c:pt>
                <c:pt idx="32">
                  <c:v>2000</c:v>
                </c:pt>
                <c:pt idx="33">
                  <c:v>22962.222222222223</c:v>
                </c:pt>
                <c:pt idx="34">
                  <c:v>32803.666666666664</c:v>
                </c:pt>
                <c:pt idx="35">
                  <c:v>2105.5</c:v>
                </c:pt>
                <c:pt idx="36">
                  <c:v>20815.076923076922</c:v>
                </c:pt>
                <c:pt idx="44">
                  <c:v>29201.761194029852</c:v>
                </c:pt>
                <c:pt idx="45">
                  <c:v>25320.243902439026</c:v>
                </c:pt>
              </c:numCache>
            </c:numRef>
          </c:val>
          <c:extLst>
            <c:ext xmlns:c16="http://schemas.microsoft.com/office/drawing/2014/chart" uri="{C3380CC4-5D6E-409C-BE32-E72D297353CC}">
              <c16:uniqueId val="{00000023-2605-44A2-BBD9-3BFA866D18B3}"/>
            </c:ext>
          </c:extLst>
        </c:ser>
        <c:ser>
          <c:idx val="12"/>
          <c:order val="12"/>
          <c:tx>
            <c:strRef>
              <c:f>' Dashboard TASK 2'!$N$1:$N$2</c:f>
              <c:strCache>
                <c:ptCount val="1"/>
                <c:pt idx="0">
                  <c:v>Passenger Van</c:v>
                </c:pt>
              </c:strCache>
            </c:strRef>
          </c:tx>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2'!$N$3:$N$49</c:f>
              <c:numCache>
                <c:formatCode>General</c:formatCode>
                <c:ptCount val="47"/>
                <c:pt idx="9">
                  <c:v>24306.799999999999</c:v>
                </c:pt>
                <c:pt idx="11">
                  <c:v>14141.6</c:v>
                </c:pt>
                <c:pt idx="14">
                  <c:v>32425.306666666667</c:v>
                </c:pt>
                <c:pt idx="16">
                  <c:v>26246.521739130436</c:v>
                </c:pt>
              </c:numCache>
            </c:numRef>
          </c:val>
          <c:extLst>
            <c:ext xmlns:c16="http://schemas.microsoft.com/office/drawing/2014/chart" uri="{C3380CC4-5D6E-409C-BE32-E72D297353CC}">
              <c16:uniqueId val="{00000024-2605-44A2-BBD9-3BFA866D18B3}"/>
            </c:ext>
          </c:extLst>
        </c:ser>
        <c:ser>
          <c:idx val="13"/>
          <c:order val="13"/>
          <c:tx>
            <c:strRef>
              <c:f>' Dashboard TASK 2'!$O$1:$O$2</c:f>
              <c:strCache>
                <c:ptCount val="1"/>
                <c:pt idx="0">
                  <c:v>Regular Cab Pickup</c:v>
                </c:pt>
              </c:strCache>
            </c:strRef>
          </c:tx>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2'!$O$3:$O$49</c:f>
              <c:numCache>
                <c:formatCode>General</c:formatCode>
                <c:ptCount val="47"/>
                <c:pt idx="9">
                  <c:v>19824.842105263157</c:v>
                </c:pt>
                <c:pt idx="11">
                  <c:v>9342.9610389610389</c:v>
                </c:pt>
                <c:pt idx="14">
                  <c:v>17797.808219178081</c:v>
                </c:pt>
                <c:pt idx="16">
                  <c:v>21069.806451612902</c:v>
                </c:pt>
                <c:pt idx="29">
                  <c:v>9154.689655172413</c:v>
                </c:pt>
                <c:pt idx="32">
                  <c:v>2000</c:v>
                </c:pt>
                <c:pt idx="33">
                  <c:v>2191.4</c:v>
                </c:pt>
                <c:pt idx="44">
                  <c:v>16236.782608695652</c:v>
                </c:pt>
              </c:numCache>
            </c:numRef>
          </c:val>
          <c:extLst>
            <c:ext xmlns:c16="http://schemas.microsoft.com/office/drawing/2014/chart" uri="{C3380CC4-5D6E-409C-BE32-E72D297353CC}">
              <c16:uniqueId val="{00000025-2605-44A2-BBD9-3BFA866D18B3}"/>
            </c:ext>
          </c:extLst>
        </c:ser>
        <c:ser>
          <c:idx val="14"/>
          <c:order val="14"/>
          <c:tx>
            <c:strRef>
              <c:f>' Dashboard TASK 2'!$P$1:$P$2</c:f>
              <c:strCache>
                <c:ptCount val="1"/>
                <c:pt idx="0">
                  <c:v>Sedan</c:v>
                </c:pt>
              </c:strCache>
            </c:strRef>
          </c:tx>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2'!$P$3:$P$49</c:f>
              <c:numCache>
                <c:formatCode>General</c:formatCode>
                <c:ptCount val="47"/>
                <c:pt idx="0">
                  <c:v>33292.263565891473</c:v>
                </c:pt>
                <c:pt idx="2">
                  <c:v>206962.14285714287</c:v>
                </c:pt>
                <c:pt idx="3">
                  <c:v>44461.788819875779</c:v>
                </c:pt>
                <c:pt idx="4">
                  <c:v>236836</c:v>
                </c:pt>
                <c:pt idx="5">
                  <c:v>70701.769911504423</c:v>
                </c:pt>
                <c:pt idx="7">
                  <c:v>27946.960784313724</c:v>
                </c:pt>
                <c:pt idx="8">
                  <c:v>50912.686486486484</c:v>
                </c:pt>
                <c:pt idx="9">
                  <c:v>19798.787096774195</c:v>
                </c:pt>
                <c:pt idx="10">
                  <c:v>26103.778947368421</c:v>
                </c:pt>
                <c:pt idx="11">
                  <c:v>21780.045045045044</c:v>
                </c:pt>
                <c:pt idx="14">
                  <c:v>21290.259259259259</c:v>
                </c:pt>
                <c:pt idx="15">
                  <c:v>46616.666666666664</c:v>
                </c:pt>
                <c:pt idx="17">
                  <c:v>26001.166666666668</c:v>
                </c:pt>
                <c:pt idx="19">
                  <c:v>27102.214953271028</c:v>
                </c:pt>
                <c:pt idx="20">
                  <c:v>40588.0625</c:v>
                </c:pt>
                <c:pt idx="21">
                  <c:v>23298.352941176472</c:v>
                </c:pt>
                <c:pt idx="24">
                  <c:v>48864.606060606064</c:v>
                </c:pt>
                <c:pt idx="25">
                  <c:v>41665.169491525427</c:v>
                </c:pt>
                <c:pt idx="27">
                  <c:v>102561.90476190476</c:v>
                </c:pt>
                <c:pt idx="28">
                  <c:v>426914.28571428574</c:v>
                </c:pt>
                <c:pt idx="29">
                  <c:v>19738.670731707316</c:v>
                </c:pt>
                <c:pt idx="31">
                  <c:v>49168.354166666664</c:v>
                </c:pt>
                <c:pt idx="32">
                  <c:v>24058.25</c:v>
                </c:pt>
                <c:pt idx="33">
                  <c:v>21841.111111111109</c:v>
                </c:pt>
                <c:pt idx="34">
                  <c:v>8131.3058823529409</c:v>
                </c:pt>
                <c:pt idx="35">
                  <c:v>2597.7222222222222</c:v>
                </c:pt>
                <c:pt idx="36">
                  <c:v>20009.224137931036</c:v>
                </c:pt>
                <c:pt idx="37">
                  <c:v>123340.90909090909</c:v>
                </c:pt>
                <c:pt idx="38">
                  <c:v>326950.5</c:v>
                </c:pt>
                <c:pt idx="39">
                  <c:v>36775.862068965514</c:v>
                </c:pt>
                <c:pt idx="40">
                  <c:v>16250</c:v>
                </c:pt>
                <c:pt idx="42">
                  <c:v>26570.833333333332</c:v>
                </c:pt>
                <c:pt idx="43">
                  <c:v>18145.274509803923</c:v>
                </c:pt>
                <c:pt idx="44">
                  <c:v>24844.404040404039</c:v>
                </c:pt>
                <c:pt idx="45">
                  <c:v>29911.725663716814</c:v>
                </c:pt>
                <c:pt idx="46">
                  <c:v>20869.45</c:v>
                </c:pt>
              </c:numCache>
            </c:numRef>
          </c:val>
          <c:extLst>
            <c:ext xmlns:c16="http://schemas.microsoft.com/office/drawing/2014/chart" uri="{C3380CC4-5D6E-409C-BE32-E72D297353CC}">
              <c16:uniqueId val="{00000026-2605-44A2-BBD9-3BFA866D18B3}"/>
            </c:ext>
          </c:extLst>
        </c:ser>
        <c:ser>
          <c:idx val="15"/>
          <c:order val="15"/>
          <c:tx>
            <c:strRef>
              <c:f>' Dashboard TASK 2'!$Q$1:$Q$2</c:f>
              <c:strCache>
                <c:ptCount val="1"/>
                <c:pt idx="0">
                  <c:v>Wagon</c:v>
                </c:pt>
              </c:strCache>
            </c:strRef>
          </c:tx>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 Dashboard TASK 2'!$A$3:$A$49</c:f>
              <c:str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strCache>
            </c:strRef>
          </c:cat>
          <c:val>
            <c:numRef>
              <c:f>' Dashboard TASK 2'!$Q$3:$Q$49</c:f>
              <c:numCache>
                <c:formatCode>General</c:formatCode>
                <c:ptCount val="47"/>
                <c:pt idx="0">
                  <c:v>33560</c:v>
                </c:pt>
                <c:pt idx="3">
                  <c:v>33894</c:v>
                </c:pt>
                <c:pt idx="5">
                  <c:v>43266.666666666664</c:v>
                </c:pt>
                <c:pt idx="7">
                  <c:v>2053</c:v>
                </c:pt>
                <c:pt idx="8">
                  <c:v>47364</c:v>
                </c:pt>
                <c:pt idx="9">
                  <c:v>15825</c:v>
                </c:pt>
                <c:pt idx="10">
                  <c:v>26372.36842105263</c:v>
                </c:pt>
                <c:pt idx="11">
                  <c:v>24782.96875</c:v>
                </c:pt>
                <c:pt idx="13">
                  <c:v>22120.76923076923</c:v>
                </c:pt>
                <c:pt idx="14">
                  <c:v>27259.416666666668</c:v>
                </c:pt>
                <c:pt idx="21">
                  <c:v>18216.81818181818</c:v>
                </c:pt>
                <c:pt idx="24">
                  <c:v>31105</c:v>
                </c:pt>
                <c:pt idx="25">
                  <c:v>44950.833333333336</c:v>
                </c:pt>
                <c:pt idx="29">
                  <c:v>16675</c:v>
                </c:pt>
                <c:pt idx="31">
                  <c:v>44996.176470588238</c:v>
                </c:pt>
                <c:pt idx="33">
                  <c:v>17500</c:v>
                </c:pt>
                <c:pt idx="34">
                  <c:v>2000</c:v>
                </c:pt>
                <c:pt idx="35">
                  <c:v>2000</c:v>
                </c:pt>
                <c:pt idx="36">
                  <c:v>5713.75</c:v>
                </c:pt>
                <c:pt idx="39">
                  <c:v>34149.090909090912</c:v>
                </c:pt>
                <c:pt idx="40">
                  <c:v>18444.5</c:v>
                </c:pt>
                <c:pt idx="42">
                  <c:v>2000</c:v>
                </c:pt>
                <c:pt idx="43">
                  <c:v>15237.933333333332</c:v>
                </c:pt>
                <c:pt idx="44">
                  <c:v>31742.435897435898</c:v>
                </c:pt>
                <c:pt idx="45">
                  <c:v>25818.560606060608</c:v>
                </c:pt>
                <c:pt idx="46">
                  <c:v>24785.418367346938</c:v>
                </c:pt>
              </c:numCache>
            </c:numRef>
          </c:val>
          <c:extLst>
            <c:ext xmlns:c16="http://schemas.microsoft.com/office/drawing/2014/chart" uri="{C3380CC4-5D6E-409C-BE32-E72D297353CC}">
              <c16:uniqueId val="{00000027-2605-44A2-BBD9-3BFA866D18B3}"/>
            </c:ext>
          </c:extLst>
        </c:ser>
        <c:dLbls>
          <c:showLegendKey val="0"/>
          <c:showVal val="0"/>
          <c:showCatName val="0"/>
          <c:showSerName val="0"/>
          <c:showPercent val="0"/>
          <c:showBubbleSize val="0"/>
        </c:dLbls>
        <c:gapWidth val="150"/>
        <c:axId val="1372375616"/>
        <c:axId val="1372377280"/>
      </c:barChart>
      <c:catAx>
        <c:axId val="1372375616"/>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CAR</a:t>
                </a:r>
                <a:r>
                  <a:rPr lang="en-IN" baseline="0"/>
                  <a:t> BRAND</a:t>
                </a:r>
                <a:endParaRPr lang="en-IN"/>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72377280"/>
        <c:crosses val="autoZero"/>
        <c:auto val="1"/>
        <c:lblAlgn val="ctr"/>
        <c:lblOffset val="100"/>
        <c:noMultiLvlLbl val="0"/>
      </c:catAx>
      <c:valAx>
        <c:axId val="1372377280"/>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CAR</a:t>
                </a:r>
                <a:r>
                  <a:rPr lang="en-IN" baseline="0"/>
                  <a:t> PRICE</a:t>
                </a:r>
                <a:endParaRPr lang="en-IN"/>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7237561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u="sng"/>
              <a:t>Average MSRP of transmission type and body style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scatterChart>
        <c:scatterStyle val="lineMarker"/>
        <c:varyColors val="0"/>
        <c:ser>
          <c:idx val="0"/>
          <c:order val="0"/>
          <c:tx>
            <c:strRef>
              <c:f>' Dashboard TASK 3'!$F$17</c:f>
              <c:strCache>
                <c:ptCount val="1"/>
                <c:pt idx="0">
                  <c:v>AUTOMATED_MANUAL</c:v>
                </c:pt>
              </c:strCache>
            </c:strRef>
          </c:tx>
          <c:spPr>
            <a:ln w="25400" cap="rnd">
              <a:no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cap="rnd">
                <a:solidFill>
                  <a:schemeClr val="accent1"/>
                </a:solidFill>
                <a:round/>
              </a:ln>
              <a:effectLst>
                <a:outerShdw blurRad="57150" dist="19050" dir="5400000" algn="ctr" rotWithShape="0">
                  <a:srgbClr val="000000">
                    <a:alpha val="63000"/>
                  </a:srgbClr>
                </a:outerShdw>
              </a:effectLst>
            </c:spPr>
          </c:marker>
          <c:xVal>
            <c:strRef>
              <c:f>' Dashboard TASK 3'!$E$18:$E$33</c:f>
              <c:strCache>
                <c:ptCount val="16"/>
                <c:pt idx="0">
                  <c:v>2dr Hatchback</c:v>
                </c:pt>
                <c:pt idx="1">
                  <c:v>2dr SUV</c:v>
                </c:pt>
                <c:pt idx="2">
                  <c:v>4dr Hatchback</c:v>
                </c:pt>
                <c:pt idx="3">
                  <c:v>4dr SUV</c:v>
                </c:pt>
                <c:pt idx="4">
                  <c:v>Cargo Minivan</c:v>
                </c:pt>
                <c:pt idx="5">
                  <c:v>Cargo Van</c:v>
                </c:pt>
                <c:pt idx="6">
                  <c:v>Convertible</c:v>
                </c:pt>
                <c:pt idx="7">
                  <c:v>Convertible SUV</c:v>
                </c:pt>
                <c:pt idx="8">
                  <c:v>Coupe</c:v>
                </c:pt>
                <c:pt idx="9">
                  <c:v>Crew Cab Pickup</c:v>
                </c:pt>
                <c:pt idx="10">
                  <c:v>Extended Cab Pickup</c:v>
                </c:pt>
                <c:pt idx="11">
                  <c:v>Passenger Minivan</c:v>
                </c:pt>
                <c:pt idx="12">
                  <c:v>Passenger Van</c:v>
                </c:pt>
                <c:pt idx="13">
                  <c:v>Regular Cab Pickup</c:v>
                </c:pt>
                <c:pt idx="14">
                  <c:v>Sedan</c:v>
                </c:pt>
                <c:pt idx="15">
                  <c:v>Wagon</c:v>
                </c:pt>
              </c:strCache>
            </c:strRef>
          </c:xVal>
          <c:yVal>
            <c:numRef>
              <c:f>' Dashboard TASK 3'!$F$18:$F$33</c:f>
              <c:numCache>
                <c:formatCode>General</c:formatCode>
                <c:ptCount val="16"/>
                <c:pt idx="0">
                  <c:v>27180.964912280702</c:v>
                </c:pt>
                <c:pt idx="2">
                  <c:v>29249.074074074073</c:v>
                </c:pt>
                <c:pt idx="3">
                  <c:v>40451.153846153844</c:v>
                </c:pt>
                <c:pt idx="6">
                  <c:v>121256.64444444445</c:v>
                </c:pt>
                <c:pt idx="8">
                  <c:v>245588.35714285713</c:v>
                </c:pt>
                <c:pt idx="14">
                  <c:v>47498.708133971289</c:v>
                </c:pt>
                <c:pt idx="15">
                  <c:v>31985.277777777777</c:v>
                </c:pt>
              </c:numCache>
            </c:numRef>
          </c:yVal>
          <c:smooth val="0"/>
          <c:extLst>
            <c:ext xmlns:c16="http://schemas.microsoft.com/office/drawing/2014/chart" uri="{C3380CC4-5D6E-409C-BE32-E72D297353CC}">
              <c16:uniqueId val="{00000000-BC78-498C-9DFD-18B6B7A343F9}"/>
            </c:ext>
          </c:extLst>
        </c:ser>
        <c:ser>
          <c:idx val="1"/>
          <c:order val="1"/>
          <c:tx>
            <c:strRef>
              <c:f>' Dashboard TASK 3'!$G$17</c:f>
              <c:strCache>
                <c:ptCount val="1"/>
                <c:pt idx="0">
                  <c:v>AUTOMATED</c:v>
                </c:pt>
              </c:strCache>
            </c:strRef>
          </c:tx>
          <c:spPr>
            <a:ln w="25400" cap="rnd">
              <a:no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cap="rnd">
                <a:solidFill>
                  <a:schemeClr val="accent2"/>
                </a:solidFill>
                <a:round/>
              </a:ln>
              <a:effectLst>
                <a:outerShdw blurRad="57150" dist="19050" dir="5400000" algn="ctr" rotWithShape="0">
                  <a:srgbClr val="000000">
                    <a:alpha val="63000"/>
                  </a:srgbClr>
                </a:outerShdw>
              </a:effectLst>
            </c:spPr>
          </c:marker>
          <c:xVal>
            <c:strRef>
              <c:f>' Dashboard TASK 3'!$E$18:$E$33</c:f>
              <c:strCache>
                <c:ptCount val="16"/>
                <c:pt idx="0">
                  <c:v>2dr Hatchback</c:v>
                </c:pt>
                <c:pt idx="1">
                  <c:v>2dr SUV</c:v>
                </c:pt>
                <c:pt idx="2">
                  <c:v>4dr Hatchback</c:v>
                </c:pt>
                <c:pt idx="3">
                  <c:v>4dr SUV</c:v>
                </c:pt>
                <c:pt idx="4">
                  <c:v>Cargo Minivan</c:v>
                </c:pt>
                <c:pt idx="5">
                  <c:v>Cargo Van</c:v>
                </c:pt>
                <c:pt idx="6">
                  <c:v>Convertible</c:v>
                </c:pt>
                <c:pt idx="7">
                  <c:v>Convertible SUV</c:v>
                </c:pt>
                <c:pt idx="8">
                  <c:v>Coupe</c:v>
                </c:pt>
                <c:pt idx="9">
                  <c:v>Crew Cab Pickup</c:v>
                </c:pt>
                <c:pt idx="10">
                  <c:v>Extended Cab Pickup</c:v>
                </c:pt>
                <c:pt idx="11">
                  <c:v>Passenger Minivan</c:v>
                </c:pt>
                <c:pt idx="12">
                  <c:v>Passenger Van</c:v>
                </c:pt>
                <c:pt idx="13">
                  <c:v>Regular Cab Pickup</c:v>
                </c:pt>
                <c:pt idx="14">
                  <c:v>Sedan</c:v>
                </c:pt>
                <c:pt idx="15">
                  <c:v>Wagon</c:v>
                </c:pt>
              </c:strCache>
            </c:strRef>
          </c:xVal>
          <c:yVal>
            <c:numRef>
              <c:f>' Dashboard TASK 3'!$G$18:$G$33</c:f>
              <c:numCache>
                <c:formatCode>General</c:formatCode>
                <c:ptCount val="16"/>
                <c:pt idx="0">
                  <c:v>20926.464</c:v>
                </c:pt>
                <c:pt idx="1">
                  <c:v>18615.204545454544</c:v>
                </c:pt>
                <c:pt idx="2">
                  <c:v>23833.678977272728</c:v>
                </c:pt>
                <c:pt idx="3">
                  <c:v>41555.188245315163</c:v>
                </c:pt>
                <c:pt idx="4">
                  <c:v>20910.857142857141</c:v>
                </c:pt>
                <c:pt idx="5">
                  <c:v>15280.221052631579</c:v>
                </c:pt>
                <c:pt idx="6">
                  <c:v>90637.386904761908</c:v>
                </c:pt>
                <c:pt idx="7">
                  <c:v>38925.5</c:v>
                </c:pt>
                <c:pt idx="8">
                  <c:v>63852.008080808082</c:v>
                </c:pt>
                <c:pt idx="9">
                  <c:v>37744.071539657853</c:v>
                </c:pt>
                <c:pt idx="10">
                  <c:v>30637.349726775956</c:v>
                </c:pt>
                <c:pt idx="11">
                  <c:v>26391.997481108312</c:v>
                </c:pt>
                <c:pt idx="12">
                  <c:v>29015.203125</c:v>
                </c:pt>
                <c:pt idx="13">
                  <c:v>28536.823899371069</c:v>
                </c:pt>
                <c:pt idx="14">
                  <c:v>43794.386648745516</c:v>
                </c:pt>
                <c:pt idx="15">
                  <c:v>27613.191685912239</c:v>
                </c:pt>
              </c:numCache>
            </c:numRef>
          </c:yVal>
          <c:smooth val="0"/>
          <c:extLst>
            <c:ext xmlns:c16="http://schemas.microsoft.com/office/drawing/2014/chart" uri="{C3380CC4-5D6E-409C-BE32-E72D297353CC}">
              <c16:uniqueId val="{00000001-BC78-498C-9DFD-18B6B7A343F9}"/>
            </c:ext>
          </c:extLst>
        </c:ser>
        <c:ser>
          <c:idx val="2"/>
          <c:order val="2"/>
          <c:tx>
            <c:strRef>
              <c:f>' Dashboard TASK 3'!$H$17</c:f>
              <c:strCache>
                <c:ptCount val="1"/>
                <c:pt idx="0">
                  <c:v>DIRECT_DRIVE</c:v>
                </c:pt>
              </c:strCache>
            </c:strRef>
          </c:tx>
          <c:spPr>
            <a:ln w="25400" cap="rnd">
              <a:no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cap="rnd">
                <a:solidFill>
                  <a:schemeClr val="accent3"/>
                </a:solidFill>
                <a:round/>
              </a:ln>
              <a:effectLst>
                <a:outerShdw blurRad="57150" dist="19050" dir="5400000" algn="ctr" rotWithShape="0">
                  <a:srgbClr val="000000">
                    <a:alpha val="63000"/>
                  </a:srgbClr>
                </a:outerShdw>
              </a:effectLst>
            </c:spPr>
          </c:marker>
          <c:xVal>
            <c:strRef>
              <c:f>' Dashboard TASK 3'!$E$18:$E$33</c:f>
              <c:strCache>
                <c:ptCount val="16"/>
                <c:pt idx="0">
                  <c:v>2dr Hatchback</c:v>
                </c:pt>
                <c:pt idx="1">
                  <c:v>2dr SUV</c:v>
                </c:pt>
                <c:pt idx="2">
                  <c:v>4dr Hatchback</c:v>
                </c:pt>
                <c:pt idx="3">
                  <c:v>4dr SUV</c:v>
                </c:pt>
                <c:pt idx="4">
                  <c:v>Cargo Minivan</c:v>
                </c:pt>
                <c:pt idx="5">
                  <c:v>Cargo Van</c:v>
                </c:pt>
                <c:pt idx="6">
                  <c:v>Convertible</c:v>
                </c:pt>
                <c:pt idx="7">
                  <c:v>Convertible SUV</c:v>
                </c:pt>
                <c:pt idx="8">
                  <c:v>Coupe</c:v>
                </c:pt>
                <c:pt idx="9">
                  <c:v>Crew Cab Pickup</c:v>
                </c:pt>
                <c:pt idx="10">
                  <c:v>Extended Cab Pickup</c:v>
                </c:pt>
                <c:pt idx="11">
                  <c:v>Passenger Minivan</c:v>
                </c:pt>
                <c:pt idx="12">
                  <c:v>Passenger Van</c:v>
                </c:pt>
                <c:pt idx="13">
                  <c:v>Regular Cab Pickup</c:v>
                </c:pt>
                <c:pt idx="14">
                  <c:v>Sedan</c:v>
                </c:pt>
                <c:pt idx="15">
                  <c:v>Wagon</c:v>
                </c:pt>
              </c:strCache>
            </c:strRef>
          </c:xVal>
          <c:yVal>
            <c:numRef>
              <c:f>' Dashboard TASK 3'!$H$18:$H$33</c:f>
              <c:numCache>
                <c:formatCode>General</c:formatCode>
                <c:ptCount val="16"/>
                <c:pt idx="2">
                  <c:v>34511.923076923078</c:v>
                </c:pt>
                <c:pt idx="14">
                  <c:v>27822.5</c:v>
                </c:pt>
              </c:numCache>
            </c:numRef>
          </c:yVal>
          <c:smooth val="0"/>
          <c:extLst>
            <c:ext xmlns:c16="http://schemas.microsoft.com/office/drawing/2014/chart" uri="{C3380CC4-5D6E-409C-BE32-E72D297353CC}">
              <c16:uniqueId val="{00000002-BC78-498C-9DFD-18B6B7A343F9}"/>
            </c:ext>
          </c:extLst>
        </c:ser>
        <c:ser>
          <c:idx val="3"/>
          <c:order val="3"/>
          <c:tx>
            <c:strRef>
              <c:f>' Dashboard TASK 3'!$I$17</c:f>
              <c:strCache>
                <c:ptCount val="1"/>
                <c:pt idx="0">
                  <c:v>MANUAL</c:v>
                </c:pt>
              </c:strCache>
            </c:strRef>
          </c:tx>
          <c:spPr>
            <a:ln w="25400" cap="rnd">
              <a:no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cap="rnd">
                <a:solidFill>
                  <a:schemeClr val="accent4"/>
                </a:solidFill>
                <a:round/>
              </a:ln>
              <a:effectLst>
                <a:outerShdw blurRad="57150" dist="19050" dir="5400000" algn="ctr" rotWithShape="0">
                  <a:srgbClr val="000000">
                    <a:alpha val="63000"/>
                  </a:srgbClr>
                </a:outerShdw>
              </a:effectLst>
            </c:spPr>
          </c:marker>
          <c:xVal>
            <c:strRef>
              <c:f>' Dashboard TASK 3'!$E$18:$E$33</c:f>
              <c:strCache>
                <c:ptCount val="16"/>
                <c:pt idx="0">
                  <c:v>2dr Hatchback</c:v>
                </c:pt>
                <c:pt idx="1">
                  <c:v>2dr SUV</c:v>
                </c:pt>
                <c:pt idx="2">
                  <c:v>4dr Hatchback</c:v>
                </c:pt>
                <c:pt idx="3">
                  <c:v>4dr SUV</c:v>
                </c:pt>
                <c:pt idx="4">
                  <c:v>Cargo Minivan</c:v>
                </c:pt>
                <c:pt idx="5">
                  <c:v>Cargo Van</c:v>
                </c:pt>
                <c:pt idx="6">
                  <c:v>Convertible</c:v>
                </c:pt>
                <c:pt idx="7">
                  <c:v>Convertible SUV</c:v>
                </c:pt>
                <c:pt idx="8">
                  <c:v>Coupe</c:v>
                </c:pt>
                <c:pt idx="9">
                  <c:v>Crew Cab Pickup</c:v>
                </c:pt>
                <c:pt idx="10">
                  <c:v>Extended Cab Pickup</c:v>
                </c:pt>
                <c:pt idx="11">
                  <c:v>Passenger Minivan</c:v>
                </c:pt>
                <c:pt idx="12">
                  <c:v>Passenger Van</c:v>
                </c:pt>
                <c:pt idx="13">
                  <c:v>Regular Cab Pickup</c:v>
                </c:pt>
                <c:pt idx="14">
                  <c:v>Sedan</c:v>
                </c:pt>
                <c:pt idx="15">
                  <c:v>Wagon</c:v>
                </c:pt>
              </c:strCache>
            </c:strRef>
          </c:xVal>
          <c:yVal>
            <c:numRef>
              <c:f>' Dashboard TASK 3'!$I$18:$I$33</c:f>
              <c:numCache>
                <c:formatCode>General</c:formatCode>
                <c:ptCount val="16"/>
                <c:pt idx="0">
                  <c:v>13353.658307210031</c:v>
                </c:pt>
                <c:pt idx="1">
                  <c:v>6303.8111111111111</c:v>
                </c:pt>
                <c:pt idx="2">
                  <c:v>17594.413127413129</c:v>
                </c:pt>
                <c:pt idx="3">
                  <c:v>15426.462264150943</c:v>
                </c:pt>
                <c:pt idx="6">
                  <c:v>62357.756249999999</c:v>
                </c:pt>
                <c:pt idx="7">
                  <c:v>9233.1428571428569</c:v>
                </c:pt>
                <c:pt idx="8">
                  <c:v>51070.479717813054</c:v>
                </c:pt>
                <c:pt idx="9">
                  <c:v>28360.526315789473</c:v>
                </c:pt>
                <c:pt idx="10">
                  <c:v>10884.194552529183</c:v>
                </c:pt>
                <c:pt idx="11">
                  <c:v>4405.333333333333</c:v>
                </c:pt>
                <c:pt idx="13">
                  <c:v>7557.7733333333335</c:v>
                </c:pt>
                <c:pt idx="14">
                  <c:v>17119.233743409492</c:v>
                </c:pt>
                <c:pt idx="15">
                  <c:v>17844.139705882353</c:v>
                </c:pt>
              </c:numCache>
            </c:numRef>
          </c:yVal>
          <c:smooth val="0"/>
          <c:extLst>
            <c:ext xmlns:c16="http://schemas.microsoft.com/office/drawing/2014/chart" uri="{C3380CC4-5D6E-409C-BE32-E72D297353CC}">
              <c16:uniqueId val="{00000003-BC78-498C-9DFD-18B6B7A343F9}"/>
            </c:ext>
          </c:extLst>
        </c:ser>
        <c:ser>
          <c:idx val="4"/>
          <c:order val="4"/>
          <c:tx>
            <c:strRef>
              <c:f>' Dashboard TASK 3'!$J$17</c:f>
              <c:strCache>
                <c:ptCount val="1"/>
                <c:pt idx="0">
                  <c:v>UNKNOWN</c:v>
                </c:pt>
              </c:strCache>
            </c:strRef>
          </c:tx>
          <c:spPr>
            <a:ln w="25400" cap="rnd">
              <a:no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cap="rnd">
                <a:solidFill>
                  <a:schemeClr val="accent5"/>
                </a:solidFill>
                <a:round/>
              </a:ln>
              <a:effectLst>
                <a:outerShdw blurRad="57150" dist="19050" dir="5400000" algn="ctr" rotWithShape="0">
                  <a:srgbClr val="000000">
                    <a:alpha val="63000"/>
                  </a:srgbClr>
                </a:outerShdw>
              </a:effectLst>
            </c:spPr>
          </c:marker>
          <c:xVal>
            <c:strRef>
              <c:f>' Dashboard TASK 3'!$E$18:$E$33</c:f>
              <c:strCache>
                <c:ptCount val="16"/>
                <c:pt idx="0">
                  <c:v>2dr Hatchback</c:v>
                </c:pt>
                <c:pt idx="1">
                  <c:v>2dr SUV</c:v>
                </c:pt>
                <c:pt idx="2">
                  <c:v>4dr Hatchback</c:v>
                </c:pt>
                <c:pt idx="3">
                  <c:v>4dr SUV</c:v>
                </c:pt>
                <c:pt idx="4">
                  <c:v>Cargo Minivan</c:v>
                </c:pt>
                <c:pt idx="5">
                  <c:v>Cargo Van</c:v>
                </c:pt>
                <c:pt idx="6">
                  <c:v>Convertible</c:v>
                </c:pt>
                <c:pt idx="7">
                  <c:v>Convertible SUV</c:v>
                </c:pt>
                <c:pt idx="8">
                  <c:v>Coupe</c:v>
                </c:pt>
                <c:pt idx="9">
                  <c:v>Crew Cab Pickup</c:v>
                </c:pt>
                <c:pt idx="10">
                  <c:v>Extended Cab Pickup</c:v>
                </c:pt>
                <c:pt idx="11">
                  <c:v>Passenger Minivan</c:v>
                </c:pt>
                <c:pt idx="12">
                  <c:v>Passenger Van</c:v>
                </c:pt>
                <c:pt idx="13">
                  <c:v>Regular Cab Pickup</c:v>
                </c:pt>
                <c:pt idx="14">
                  <c:v>Sedan</c:v>
                </c:pt>
                <c:pt idx="15">
                  <c:v>Wagon</c:v>
                </c:pt>
              </c:strCache>
            </c:strRef>
          </c:xVal>
          <c:yVal>
            <c:numRef>
              <c:f>' Dashboard TASK 3'!$J$18:$J$33</c:f>
              <c:numCache>
                <c:formatCode>General</c:formatCode>
                <c:ptCount val="16"/>
                <c:pt idx="0">
                  <c:v>7361.5</c:v>
                </c:pt>
                <c:pt idx="1">
                  <c:v>2371</c:v>
                </c:pt>
                <c:pt idx="6">
                  <c:v>5783.5</c:v>
                </c:pt>
                <c:pt idx="8">
                  <c:v>2000</c:v>
                </c:pt>
                <c:pt idx="13">
                  <c:v>2000</c:v>
                </c:pt>
                <c:pt idx="14">
                  <c:v>2000</c:v>
                </c:pt>
              </c:numCache>
            </c:numRef>
          </c:yVal>
          <c:smooth val="0"/>
          <c:extLst>
            <c:ext xmlns:c16="http://schemas.microsoft.com/office/drawing/2014/chart" uri="{C3380CC4-5D6E-409C-BE32-E72D297353CC}">
              <c16:uniqueId val="{00000004-BC78-498C-9DFD-18B6B7A343F9}"/>
            </c:ext>
          </c:extLst>
        </c:ser>
        <c:dLbls>
          <c:showLegendKey val="0"/>
          <c:showVal val="0"/>
          <c:showCatName val="0"/>
          <c:showSerName val="0"/>
          <c:showPercent val="0"/>
          <c:showBubbleSize val="0"/>
        </c:dLbls>
        <c:axId val="486727839"/>
        <c:axId val="486722015"/>
      </c:scatterChart>
      <c:valAx>
        <c:axId val="486727839"/>
        <c:scaling>
          <c:orientation val="minMax"/>
        </c:scaling>
        <c:delete val="0"/>
        <c:axPos val="b"/>
        <c:majorGridlines>
          <c:spPr>
            <a:ln w="9525" cap="flat" cmpd="sng" algn="ctr">
              <a:solidFill>
                <a:schemeClr val="lt1">
                  <a:lumMod val="95000"/>
                  <a:alpha val="10000"/>
                </a:schemeClr>
              </a:solidFill>
              <a:round/>
            </a:ln>
            <a:effectLst/>
          </c:spPr>
        </c:majorGridlines>
        <c:majorTickMark val="none"/>
        <c:minorTickMark val="none"/>
        <c:tickLblPos val="nextTo"/>
        <c:spPr>
          <a:noFill/>
          <a:ln w="9525" cap="flat" cmpd="sng" algn="ctr">
            <a:solidFill>
              <a:schemeClr val="lt1">
                <a:lumMod val="50000"/>
              </a:schemeClr>
            </a:solid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486722015"/>
        <c:crosses val="autoZero"/>
        <c:crossBetween val="midCat"/>
      </c:valAx>
      <c:valAx>
        <c:axId val="486722015"/>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w="9525" cap="flat" cmpd="sng" algn="ctr">
            <a:solidFill>
              <a:schemeClr val="lt1">
                <a:lumMod val="50000"/>
              </a:schemeClr>
            </a:solid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486727839"/>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[Car_data.xlsx] Dashboard TASK 4!PivotTable25</c:name>
    <c:fmtId val="12"/>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u="sng"/>
              <a:t>Fuel Efficiency (MPG) Variation Across Body Styles and Model Years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pivotFmt>
      <c:pivotFmt>
        <c:idx val="1"/>
      </c:pivotFmt>
      <c:pivotFmt>
        <c:idx val="2"/>
      </c:pivotFmt>
      <c:pivotFmt>
        <c:idx val="3"/>
      </c:pivotFmt>
      <c:pivotFmt>
        <c:idx val="4"/>
      </c:pivotFmt>
      <c:pivotFmt>
        <c:idx val="5"/>
      </c:pivotFmt>
      <c:pivotFmt>
        <c:idx val="6"/>
      </c:pivotFmt>
      <c:pivotFmt>
        <c:idx val="7"/>
      </c:pivotFmt>
      <c:pivotFmt>
        <c:idx val="8"/>
      </c:pivotFmt>
      <c:pivotFmt>
        <c:idx val="9"/>
      </c:pivotFmt>
      <c:pivotFmt>
        <c:idx val="10"/>
      </c:pivotFmt>
      <c:pivotFmt>
        <c:idx val="11"/>
      </c:pivotFmt>
      <c:pivotFmt>
        <c:idx val="12"/>
      </c:pivotFmt>
      <c:pivotFmt>
        <c:idx val="13"/>
      </c:pivotFmt>
      <c:pivotFmt>
        <c:idx val="14"/>
      </c:pivotFmt>
      <c:pivotFmt>
        <c:idx val="15"/>
      </c:pivotFmt>
      <c:pivotFmt>
        <c:idx val="16"/>
      </c:pivotFmt>
      <c:pivotFmt>
        <c:idx val="17"/>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18"/>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19"/>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0"/>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1"/>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2"/>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3"/>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4"/>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5"/>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6"/>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7"/>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8"/>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9"/>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30"/>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31"/>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32"/>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33"/>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34"/>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35"/>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36"/>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37"/>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38"/>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39"/>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40"/>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41"/>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42"/>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43"/>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44"/>
      </c:pivotFmt>
      <c:pivotFmt>
        <c:idx val="45"/>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46"/>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47"/>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48"/>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49"/>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50"/>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51"/>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52"/>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53"/>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54"/>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55"/>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56"/>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57"/>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58"/>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59"/>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60"/>
      </c:pivotFmt>
      <c:pivotFmt>
        <c:idx val="61"/>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62"/>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63"/>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6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cked"/>
        <c:varyColors val="0"/>
        <c:ser>
          <c:idx val="0"/>
          <c:order val="0"/>
          <c:tx>
            <c:strRef>
              <c:f>' Dashboard TASK 4'!$B$1:$B$2</c:f>
              <c:strCache>
                <c:ptCount val="1"/>
                <c:pt idx="0">
                  <c:v>2dr Hatchback</c:v>
                </c:pt>
              </c:strCache>
            </c:strRef>
          </c:tx>
          <c:spPr>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4'!$B$3:$B$30</c:f>
              <c:numCache>
                <c:formatCode>0;[Red]0</c:formatCode>
                <c:ptCount val="28"/>
                <c:pt idx="0">
                  <c:v>30.4</c:v>
                </c:pt>
                <c:pt idx="1">
                  <c:v>30.066666666666666</c:v>
                </c:pt>
                <c:pt idx="2">
                  <c:v>29.696969696969695</c:v>
                </c:pt>
                <c:pt idx="3">
                  <c:v>28.533333333333335</c:v>
                </c:pt>
                <c:pt idx="4">
                  <c:v>27.35</c:v>
                </c:pt>
                <c:pt idx="5">
                  <c:v>30.142857142857142</c:v>
                </c:pt>
                <c:pt idx="6">
                  <c:v>29</c:v>
                </c:pt>
                <c:pt idx="7">
                  <c:v>26.111111111111111</c:v>
                </c:pt>
                <c:pt idx="8">
                  <c:v>23.2</c:v>
                </c:pt>
                <c:pt idx="9">
                  <c:v>30.333333333333332</c:v>
                </c:pt>
                <c:pt idx="10">
                  <c:v>30.416666666666668</c:v>
                </c:pt>
                <c:pt idx="11">
                  <c:v>29</c:v>
                </c:pt>
                <c:pt idx="12">
                  <c:v>25.25</c:v>
                </c:pt>
                <c:pt idx="13">
                  <c:v>29.75</c:v>
                </c:pt>
                <c:pt idx="14">
                  <c:v>29.714285714285715</c:v>
                </c:pt>
                <c:pt idx="15">
                  <c:v>30.333333333333332</c:v>
                </c:pt>
                <c:pt idx="16">
                  <c:v>27.25</c:v>
                </c:pt>
                <c:pt idx="17">
                  <c:v>25.53846153846154</c:v>
                </c:pt>
                <c:pt idx="18">
                  <c:v>27.318181818181817</c:v>
                </c:pt>
                <c:pt idx="19">
                  <c:v>29</c:v>
                </c:pt>
                <c:pt idx="20">
                  <c:v>27.76923076923077</c:v>
                </c:pt>
                <c:pt idx="21">
                  <c:v>27.833333333333332</c:v>
                </c:pt>
                <c:pt idx="22">
                  <c:v>30.739130434782609</c:v>
                </c:pt>
                <c:pt idx="23">
                  <c:v>31.94736842105263</c:v>
                </c:pt>
                <c:pt idx="24">
                  <c:v>34.703703703703702</c:v>
                </c:pt>
                <c:pt idx="25">
                  <c:v>34.295454545454547</c:v>
                </c:pt>
                <c:pt idx="26">
                  <c:v>34.459016393442624</c:v>
                </c:pt>
                <c:pt idx="27">
                  <c:v>33.06666666666667</c:v>
                </c:pt>
              </c:numCache>
            </c:numRef>
          </c:val>
          <c:smooth val="0"/>
          <c:extLst>
            <c:ext xmlns:c16="http://schemas.microsoft.com/office/drawing/2014/chart" uri="{C3380CC4-5D6E-409C-BE32-E72D297353CC}">
              <c16:uniqueId val="{00000000-369E-451E-81BD-F21E36E6E25A}"/>
            </c:ext>
          </c:extLst>
        </c:ser>
        <c:ser>
          <c:idx val="1"/>
          <c:order val="1"/>
          <c:tx>
            <c:strRef>
              <c:f>' Dashboard TASK 4'!$C$1:$C$2</c:f>
              <c:strCache>
                <c:ptCount val="1"/>
                <c:pt idx="0">
                  <c:v>2dr SUV</c:v>
                </c:pt>
              </c:strCache>
            </c:strRef>
          </c:tx>
          <c:spPr>
            <a:ln w="34925" cap="rnd">
              <a:solidFill>
                <a:schemeClr val="accent2"/>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4'!$C$3:$C$30</c:f>
              <c:numCache>
                <c:formatCode>0;[Red]0</c:formatCode>
                <c:ptCount val="28"/>
                <c:pt idx="0">
                  <c:v>20</c:v>
                </c:pt>
                <c:pt idx="1">
                  <c:v>16.25</c:v>
                </c:pt>
                <c:pt idx="2">
                  <c:v>17.470588235294116</c:v>
                </c:pt>
                <c:pt idx="3">
                  <c:v>18.473684210526315</c:v>
                </c:pt>
                <c:pt idx="4">
                  <c:v>18.428571428571427</c:v>
                </c:pt>
                <c:pt idx="5">
                  <c:v>16</c:v>
                </c:pt>
                <c:pt idx="6">
                  <c:v>20</c:v>
                </c:pt>
                <c:pt idx="7">
                  <c:v>22</c:v>
                </c:pt>
                <c:pt idx="8">
                  <c:v>26</c:v>
                </c:pt>
                <c:pt idx="9">
                  <c:v>18.75</c:v>
                </c:pt>
                <c:pt idx="10">
                  <c:v>18.75</c:v>
                </c:pt>
                <c:pt idx="11">
                  <c:v>18.666666666666668</c:v>
                </c:pt>
                <c:pt idx="12">
                  <c:v>19</c:v>
                </c:pt>
                <c:pt idx="13">
                  <c:v>18.75</c:v>
                </c:pt>
                <c:pt idx="14">
                  <c:v>18.75</c:v>
                </c:pt>
                <c:pt idx="15">
                  <c:v>18.666666666666668</c:v>
                </c:pt>
                <c:pt idx="25">
                  <c:v>30</c:v>
                </c:pt>
                <c:pt idx="26">
                  <c:v>30</c:v>
                </c:pt>
                <c:pt idx="27">
                  <c:v>29</c:v>
                </c:pt>
              </c:numCache>
            </c:numRef>
          </c:val>
          <c:smooth val="0"/>
          <c:extLst>
            <c:ext xmlns:c16="http://schemas.microsoft.com/office/drawing/2014/chart" uri="{C3380CC4-5D6E-409C-BE32-E72D297353CC}">
              <c16:uniqueId val="{00000001-369E-451E-81BD-F21E36E6E25A}"/>
            </c:ext>
          </c:extLst>
        </c:ser>
        <c:ser>
          <c:idx val="2"/>
          <c:order val="2"/>
          <c:tx>
            <c:strRef>
              <c:f>' Dashboard TASK 4'!$D$1:$D$2</c:f>
              <c:strCache>
                <c:ptCount val="1"/>
                <c:pt idx="0">
                  <c:v>4dr Hatchback</c:v>
                </c:pt>
              </c:strCache>
            </c:strRef>
          </c:tx>
          <c:spPr>
            <a:ln w="34925" cap="rnd">
              <a:solidFill>
                <a:schemeClr val="accent3"/>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4'!$D$3:$D$30</c:f>
              <c:numCache>
                <c:formatCode>General</c:formatCode>
                <c:ptCount val="28"/>
                <c:pt idx="0" formatCode="0;[Red]0">
                  <c:v>31</c:v>
                </c:pt>
                <c:pt idx="2" formatCode="0;[Red]0">
                  <c:v>28.375</c:v>
                </c:pt>
                <c:pt idx="3" formatCode="0;[Red]0">
                  <c:v>27.3</c:v>
                </c:pt>
                <c:pt idx="4" formatCode="0;[Red]0">
                  <c:v>27.142857142857142</c:v>
                </c:pt>
                <c:pt idx="5" formatCode="0;[Red]0">
                  <c:v>27.666666666666668</c:v>
                </c:pt>
                <c:pt idx="6" formatCode="0;[Red]0">
                  <c:v>26.125</c:v>
                </c:pt>
                <c:pt idx="7" formatCode="0;[Red]0">
                  <c:v>26.5</c:v>
                </c:pt>
                <c:pt idx="8" formatCode="0;[Red]0">
                  <c:v>24.5</c:v>
                </c:pt>
                <c:pt idx="14" formatCode="0;[Red]0">
                  <c:v>34</c:v>
                </c:pt>
                <c:pt idx="15" formatCode="0;[Red]0">
                  <c:v>30.6</c:v>
                </c:pt>
                <c:pt idx="16" formatCode="0;[Red]0">
                  <c:v>28.75</c:v>
                </c:pt>
                <c:pt idx="17" formatCode="0;[Red]0">
                  <c:v>27.53846153846154</c:v>
                </c:pt>
                <c:pt idx="18" formatCode="0;[Red]0">
                  <c:v>28.5</c:v>
                </c:pt>
                <c:pt idx="19" formatCode="0;[Red]0">
                  <c:v>30.8</c:v>
                </c:pt>
                <c:pt idx="20" formatCode="0;[Red]0">
                  <c:v>29.5</c:v>
                </c:pt>
                <c:pt idx="21" formatCode="0;[Red]0">
                  <c:v>28.931034482758619</c:v>
                </c:pt>
                <c:pt idx="22" formatCode="0;[Red]0">
                  <c:v>32.703703703703702</c:v>
                </c:pt>
                <c:pt idx="23" formatCode="0;[Red]0">
                  <c:v>32.287878787878789</c:v>
                </c:pt>
                <c:pt idx="24" formatCode="0;[Red]0">
                  <c:v>38.80952380952381</c:v>
                </c:pt>
                <c:pt idx="25" formatCode="0;[Red]0">
                  <c:v>38.456521739130437</c:v>
                </c:pt>
                <c:pt idx="26" formatCode="0;[Red]0">
                  <c:v>38.762711864406782</c:v>
                </c:pt>
                <c:pt idx="27" formatCode="0;[Red]0">
                  <c:v>38.03478260869565</c:v>
                </c:pt>
              </c:numCache>
            </c:numRef>
          </c:val>
          <c:smooth val="0"/>
          <c:extLst>
            <c:ext xmlns:c16="http://schemas.microsoft.com/office/drawing/2014/chart" uri="{C3380CC4-5D6E-409C-BE32-E72D297353CC}">
              <c16:uniqueId val="{00000002-369E-451E-81BD-F21E36E6E25A}"/>
            </c:ext>
          </c:extLst>
        </c:ser>
        <c:ser>
          <c:idx val="3"/>
          <c:order val="3"/>
          <c:tx>
            <c:strRef>
              <c:f>' Dashboard TASK 4'!$E$1:$E$2</c:f>
              <c:strCache>
                <c:ptCount val="1"/>
                <c:pt idx="0">
                  <c:v>4dr SUV</c:v>
                </c:pt>
              </c:strCache>
            </c:strRef>
          </c:tx>
          <c:spPr>
            <a:ln w="34925" cap="rnd">
              <a:solidFill>
                <a:schemeClr val="accent4"/>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4'!$E$3:$E$30</c:f>
              <c:numCache>
                <c:formatCode>0;[Red]0</c:formatCode>
                <c:ptCount val="28"/>
                <c:pt idx="1">
                  <c:v>19.333333333333332</c:v>
                </c:pt>
                <c:pt idx="2">
                  <c:v>21.333333333333332</c:v>
                </c:pt>
                <c:pt idx="3">
                  <c:v>21</c:v>
                </c:pt>
                <c:pt idx="4">
                  <c:v>20</c:v>
                </c:pt>
                <c:pt idx="6">
                  <c:v>21.6</c:v>
                </c:pt>
                <c:pt idx="7">
                  <c:v>19.7</c:v>
                </c:pt>
                <c:pt idx="8">
                  <c:v>22.111111111111111</c:v>
                </c:pt>
                <c:pt idx="9">
                  <c:v>18.3</c:v>
                </c:pt>
                <c:pt idx="10">
                  <c:v>17.733333333333334</c:v>
                </c:pt>
                <c:pt idx="11">
                  <c:v>18.727272727272727</c:v>
                </c:pt>
                <c:pt idx="12">
                  <c:v>19.794117647058822</c:v>
                </c:pt>
                <c:pt idx="13">
                  <c:v>19.228571428571428</c:v>
                </c:pt>
                <c:pt idx="14">
                  <c:v>19.040816326530614</c:v>
                </c:pt>
                <c:pt idx="15">
                  <c:v>19.333333333333332</c:v>
                </c:pt>
                <c:pt idx="16">
                  <c:v>20.355555555555554</c:v>
                </c:pt>
                <c:pt idx="17">
                  <c:v>20.508474576271187</c:v>
                </c:pt>
                <c:pt idx="18">
                  <c:v>20.794117647058822</c:v>
                </c:pt>
                <c:pt idx="19">
                  <c:v>22.591397849462364</c:v>
                </c:pt>
                <c:pt idx="20">
                  <c:v>23.192982456140349</c:v>
                </c:pt>
                <c:pt idx="21">
                  <c:v>23.583333333333332</c:v>
                </c:pt>
                <c:pt idx="22">
                  <c:v>22.704545454545453</c:v>
                </c:pt>
                <c:pt idx="23">
                  <c:v>23.589285714285715</c:v>
                </c:pt>
                <c:pt idx="24">
                  <c:v>23.808333333333334</c:v>
                </c:pt>
                <c:pt idx="25">
                  <c:v>25.764168190127972</c:v>
                </c:pt>
                <c:pt idx="26">
                  <c:v>26.245346869712353</c:v>
                </c:pt>
                <c:pt idx="27">
                  <c:v>25.728991596638654</c:v>
                </c:pt>
              </c:numCache>
            </c:numRef>
          </c:val>
          <c:smooth val="0"/>
          <c:extLst>
            <c:ext xmlns:c16="http://schemas.microsoft.com/office/drawing/2014/chart" uri="{C3380CC4-5D6E-409C-BE32-E72D297353CC}">
              <c16:uniqueId val="{00000003-369E-451E-81BD-F21E36E6E25A}"/>
            </c:ext>
          </c:extLst>
        </c:ser>
        <c:ser>
          <c:idx val="4"/>
          <c:order val="4"/>
          <c:tx>
            <c:strRef>
              <c:f>' Dashboard TASK 4'!$F$1:$F$2</c:f>
              <c:strCache>
                <c:ptCount val="1"/>
                <c:pt idx="0">
                  <c:v>Cargo Minivan</c:v>
                </c:pt>
              </c:strCache>
            </c:strRef>
          </c:tx>
          <c:spPr>
            <a:ln w="34925" cap="rnd">
              <a:solidFill>
                <a:schemeClr val="accent5"/>
              </a:solid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4'!$F$3:$F$30</c:f>
              <c:numCache>
                <c:formatCode>General</c:formatCode>
                <c:ptCount val="28"/>
                <c:pt idx="0" formatCode="0;[Red]0">
                  <c:v>20</c:v>
                </c:pt>
                <c:pt idx="4" formatCode="0;[Red]0">
                  <c:v>21</c:v>
                </c:pt>
                <c:pt idx="5" formatCode="0;[Red]0">
                  <c:v>21.5</c:v>
                </c:pt>
                <c:pt idx="6" formatCode="0;[Red]0">
                  <c:v>23</c:v>
                </c:pt>
                <c:pt idx="7" formatCode="0;[Red]0">
                  <c:v>21</c:v>
                </c:pt>
                <c:pt idx="11" formatCode="0;[Red]0">
                  <c:v>22</c:v>
                </c:pt>
                <c:pt idx="12" formatCode="0;[Red]0">
                  <c:v>21</c:v>
                </c:pt>
                <c:pt idx="13" formatCode="0;[Red]0">
                  <c:v>20.666666666666668</c:v>
                </c:pt>
                <c:pt idx="14" formatCode="0;[Red]0">
                  <c:v>19.600000000000001</c:v>
                </c:pt>
                <c:pt idx="15" formatCode="0;[Red]0">
                  <c:v>20.666666666666668</c:v>
                </c:pt>
                <c:pt idx="16" formatCode="0;[Red]0">
                  <c:v>23</c:v>
                </c:pt>
                <c:pt idx="17" formatCode="0;[Red]0">
                  <c:v>22.666666666666668</c:v>
                </c:pt>
                <c:pt idx="18" formatCode="0;[Red]0">
                  <c:v>23</c:v>
                </c:pt>
                <c:pt idx="25" formatCode="0;[Red]0">
                  <c:v>28</c:v>
                </c:pt>
                <c:pt idx="26" formatCode="0;[Red]0">
                  <c:v>27.692307692307693</c:v>
                </c:pt>
                <c:pt idx="27" formatCode="0;[Red]0">
                  <c:v>26.666666666666668</c:v>
                </c:pt>
              </c:numCache>
            </c:numRef>
          </c:val>
          <c:smooth val="0"/>
          <c:extLst>
            <c:ext xmlns:c16="http://schemas.microsoft.com/office/drawing/2014/chart" uri="{C3380CC4-5D6E-409C-BE32-E72D297353CC}">
              <c16:uniqueId val="{00000004-369E-451E-81BD-F21E36E6E25A}"/>
            </c:ext>
          </c:extLst>
        </c:ser>
        <c:ser>
          <c:idx val="5"/>
          <c:order val="5"/>
          <c:tx>
            <c:strRef>
              <c:f>' Dashboard TASK 4'!$G$1:$G$2</c:f>
              <c:strCache>
                <c:ptCount val="1"/>
                <c:pt idx="0">
                  <c:v>Cargo Van</c:v>
                </c:pt>
              </c:strCache>
            </c:strRef>
          </c:tx>
          <c:spPr>
            <a:ln w="34925" cap="rnd">
              <a:solidFill>
                <a:schemeClr val="accent6"/>
              </a:solidFill>
              <a:round/>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4'!$G$3:$G$30</c:f>
              <c:numCache>
                <c:formatCode>General</c:formatCode>
                <c:ptCount val="28"/>
                <c:pt idx="4" formatCode="0;[Red]0">
                  <c:v>19.333333333333332</c:v>
                </c:pt>
                <c:pt idx="5" formatCode="0;[Red]0">
                  <c:v>19</c:v>
                </c:pt>
                <c:pt idx="6" formatCode="0;[Red]0">
                  <c:v>14.555555555555555</c:v>
                </c:pt>
                <c:pt idx="7" formatCode="0;[Red]0">
                  <c:v>17.125</c:v>
                </c:pt>
                <c:pt idx="8" formatCode="0;[Red]0">
                  <c:v>17.2</c:v>
                </c:pt>
                <c:pt idx="9" formatCode="0;[Red]0">
                  <c:v>16.666666666666668</c:v>
                </c:pt>
                <c:pt idx="10" formatCode="0;[Red]0">
                  <c:v>16.399999999999999</c:v>
                </c:pt>
                <c:pt idx="11" formatCode="0;[Red]0">
                  <c:v>15.8</c:v>
                </c:pt>
                <c:pt idx="12" formatCode="0;[Red]0">
                  <c:v>14.6</c:v>
                </c:pt>
                <c:pt idx="13" formatCode="0;[Red]0">
                  <c:v>15</c:v>
                </c:pt>
                <c:pt idx="22" formatCode="0;[Red]0">
                  <c:v>16.666666666666668</c:v>
                </c:pt>
                <c:pt idx="23" formatCode="0;[Red]0">
                  <c:v>16.666666666666668</c:v>
                </c:pt>
                <c:pt idx="24" formatCode="0;[Red]0">
                  <c:v>16.857142857142858</c:v>
                </c:pt>
                <c:pt idx="25" formatCode="0;[Red]0">
                  <c:v>17</c:v>
                </c:pt>
                <c:pt idx="26" formatCode="0;[Red]0">
                  <c:v>16</c:v>
                </c:pt>
              </c:numCache>
            </c:numRef>
          </c:val>
          <c:smooth val="0"/>
          <c:extLst>
            <c:ext xmlns:c16="http://schemas.microsoft.com/office/drawing/2014/chart" uri="{C3380CC4-5D6E-409C-BE32-E72D297353CC}">
              <c16:uniqueId val="{00000005-369E-451E-81BD-F21E36E6E25A}"/>
            </c:ext>
          </c:extLst>
        </c:ser>
        <c:ser>
          <c:idx val="6"/>
          <c:order val="6"/>
          <c:tx>
            <c:strRef>
              <c:f>' Dashboard TASK 4'!$H$1:$H$2</c:f>
              <c:strCache>
                <c:ptCount val="1"/>
                <c:pt idx="0">
                  <c:v>Convertible</c:v>
                </c:pt>
              </c:strCache>
            </c:strRef>
          </c:tx>
          <c:spPr>
            <a:ln w="34925" cap="rnd">
              <a:solidFill>
                <a:schemeClr val="accent1">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4'!$H$3:$H$30</c:f>
              <c:numCache>
                <c:formatCode>0;[Red]0</c:formatCode>
                <c:ptCount val="28"/>
                <c:pt idx="0">
                  <c:v>23.5</c:v>
                </c:pt>
                <c:pt idx="1">
                  <c:v>22.625</c:v>
                </c:pt>
                <c:pt idx="2">
                  <c:v>25.5</c:v>
                </c:pt>
                <c:pt idx="3">
                  <c:v>24.46153846153846</c:v>
                </c:pt>
                <c:pt idx="4">
                  <c:v>26</c:v>
                </c:pt>
                <c:pt idx="5">
                  <c:v>24.5</c:v>
                </c:pt>
                <c:pt idx="6">
                  <c:v>23.8</c:v>
                </c:pt>
                <c:pt idx="7">
                  <c:v>25.285714285714285</c:v>
                </c:pt>
                <c:pt idx="8">
                  <c:v>23.666666666666668</c:v>
                </c:pt>
                <c:pt idx="9">
                  <c:v>21.5</c:v>
                </c:pt>
                <c:pt idx="10">
                  <c:v>25.285714285714285</c:v>
                </c:pt>
                <c:pt idx="11">
                  <c:v>23.4375</c:v>
                </c:pt>
                <c:pt idx="12">
                  <c:v>24.071428571428573</c:v>
                </c:pt>
                <c:pt idx="13">
                  <c:v>20.23076923076923</c:v>
                </c:pt>
                <c:pt idx="14">
                  <c:v>20.100000000000001</c:v>
                </c:pt>
                <c:pt idx="15">
                  <c:v>20.727272727272727</c:v>
                </c:pt>
                <c:pt idx="16">
                  <c:v>22.857142857142858</c:v>
                </c:pt>
                <c:pt idx="17">
                  <c:v>22.76</c:v>
                </c:pt>
                <c:pt idx="18">
                  <c:v>23.511111111111113</c:v>
                </c:pt>
                <c:pt idx="19">
                  <c:v>23.761904761904763</c:v>
                </c:pt>
                <c:pt idx="20">
                  <c:v>24.61904761904762</c:v>
                </c:pt>
                <c:pt idx="21">
                  <c:v>23.944444444444443</c:v>
                </c:pt>
                <c:pt idx="22">
                  <c:v>23.576923076923077</c:v>
                </c:pt>
                <c:pt idx="23">
                  <c:v>23.181818181818183</c:v>
                </c:pt>
                <c:pt idx="24">
                  <c:v>26.647727272727273</c:v>
                </c:pt>
                <c:pt idx="25">
                  <c:v>27.625</c:v>
                </c:pt>
                <c:pt idx="26">
                  <c:v>27.876923076923077</c:v>
                </c:pt>
                <c:pt idx="27">
                  <c:v>27.80263157894737</c:v>
                </c:pt>
              </c:numCache>
            </c:numRef>
          </c:val>
          <c:smooth val="0"/>
          <c:extLst>
            <c:ext xmlns:c16="http://schemas.microsoft.com/office/drawing/2014/chart" uri="{C3380CC4-5D6E-409C-BE32-E72D297353CC}">
              <c16:uniqueId val="{00000006-369E-451E-81BD-F21E36E6E25A}"/>
            </c:ext>
          </c:extLst>
        </c:ser>
        <c:ser>
          <c:idx val="7"/>
          <c:order val="7"/>
          <c:tx>
            <c:strRef>
              <c:f>' Dashboard TASK 4'!$I$1:$I$2</c:f>
              <c:strCache>
                <c:ptCount val="1"/>
                <c:pt idx="0">
                  <c:v>Convertible SUV</c:v>
                </c:pt>
              </c:strCache>
            </c:strRef>
          </c:tx>
          <c:spPr>
            <a:ln w="34925" cap="rnd">
              <a:solidFill>
                <a:schemeClr val="accent2">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4'!$I$3:$I$30</c:f>
              <c:numCache>
                <c:formatCode>General</c:formatCode>
                <c:ptCount val="28"/>
                <c:pt idx="3" formatCode="0;[Red]0">
                  <c:v>26</c:v>
                </c:pt>
                <c:pt idx="4" formatCode="0;[Red]0">
                  <c:v>26</c:v>
                </c:pt>
                <c:pt idx="5" formatCode="0;[Red]0">
                  <c:v>26</c:v>
                </c:pt>
                <c:pt idx="6" formatCode="0;[Red]0">
                  <c:v>24</c:v>
                </c:pt>
                <c:pt idx="7" formatCode="0;[Red]0">
                  <c:v>20.666666666666668</c:v>
                </c:pt>
                <c:pt idx="8" formatCode="0;[Red]0">
                  <c:v>24</c:v>
                </c:pt>
                <c:pt idx="12" formatCode="0;[Red]0">
                  <c:v>23.285714285714285</c:v>
                </c:pt>
                <c:pt idx="13" formatCode="0;[Red]0">
                  <c:v>23.4</c:v>
                </c:pt>
                <c:pt idx="22" formatCode="0;[Red]0">
                  <c:v>22</c:v>
                </c:pt>
                <c:pt idx="23" formatCode="0;[Red]0">
                  <c:v>22</c:v>
                </c:pt>
                <c:pt idx="24" formatCode="0;[Red]0">
                  <c:v>22</c:v>
                </c:pt>
                <c:pt idx="27" formatCode="0;[Red]0">
                  <c:v>28</c:v>
                </c:pt>
              </c:numCache>
            </c:numRef>
          </c:val>
          <c:smooth val="0"/>
          <c:extLst>
            <c:ext xmlns:c16="http://schemas.microsoft.com/office/drawing/2014/chart" uri="{C3380CC4-5D6E-409C-BE32-E72D297353CC}">
              <c16:uniqueId val="{00000007-369E-451E-81BD-F21E36E6E25A}"/>
            </c:ext>
          </c:extLst>
        </c:ser>
        <c:ser>
          <c:idx val="8"/>
          <c:order val="8"/>
          <c:tx>
            <c:strRef>
              <c:f>' Dashboard TASK 4'!$J$1:$J$2</c:f>
              <c:strCache>
                <c:ptCount val="1"/>
                <c:pt idx="0">
                  <c:v>Coupe</c:v>
                </c:pt>
              </c:strCache>
            </c:strRef>
          </c:tx>
          <c:spPr>
            <a:ln w="34925" cap="rnd">
              <a:solidFill>
                <a:schemeClr val="accent3">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4'!$J$3:$J$30</c:f>
              <c:numCache>
                <c:formatCode>0;[Red]0</c:formatCode>
                <c:ptCount val="28"/>
                <c:pt idx="0">
                  <c:v>24.5</c:v>
                </c:pt>
                <c:pt idx="1">
                  <c:v>26.157894736842106</c:v>
                </c:pt>
                <c:pt idx="2">
                  <c:v>27.285714285714285</c:v>
                </c:pt>
                <c:pt idx="3">
                  <c:v>28.46153846153846</c:v>
                </c:pt>
                <c:pt idx="4">
                  <c:v>27.478260869565219</c:v>
                </c:pt>
                <c:pt idx="5">
                  <c:v>25.766666666666666</c:v>
                </c:pt>
                <c:pt idx="6">
                  <c:v>26.727272727272727</c:v>
                </c:pt>
                <c:pt idx="7">
                  <c:v>27.206896551724139</c:v>
                </c:pt>
                <c:pt idx="8">
                  <c:v>26.266666666666666</c:v>
                </c:pt>
                <c:pt idx="9">
                  <c:v>27.555555555555557</c:v>
                </c:pt>
                <c:pt idx="10">
                  <c:v>24.166666666666668</c:v>
                </c:pt>
                <c:pt idx="11">
                  <c:v>20.294117647058822</c:v>
                </c:pt>
                <c:pt idx="12">
                  <c:v>23.6</c:v>
                </c:pt>
                <c:pt idx="13">
                  <c:v>23.878787878787879</c:v>
                </c:pt>
                <c:pt idx="14">
                  <c:v>25.266666666666666</c:v>
                </c:pt>
                <c:pt idx="15">
                  <c:v>26</c:v>
                </c:pt>
                <c:pt idx="16">
                  <c:v>24.25925925925926</c:v>
                </c:pt>
                <c:pt idx="17">
                  <c:v>25.2</c:v>
                </c:pt>
                <c:pt idx="18">
                  <c:v>24.789473684210527</c:v>
                </c:pt>
                <c:pt idx="19">
                  <c:v>24.03125</c:v>
                </c:pt>
                <c:pt idx="20">
                  <c:v>23.833333333333332</c:v>
                </c:pt>
                <c:pt idx="21">
                  <c:v>22.739130434782609</c:v>
                </c:pt>
                <c:pt idx="22">
                  <c:v>22.081081081081081</c:v>
                </c:pt>
                <c:pt idx="23">
                  <c:v>25.465116279069768</c:v>
                </c:pt>
                <c:pt idx="24">
                  <c:v>23.192307692307693</c:v>
                </c:pt>
                <c:pt idx="25">
                  <c:v>26.223958333333332</c:v>
                </c:pt>
                <c:pt idx="26">
                  <c:v>27.076502732240439</c:v>
                </c:pt>
                <c:pt idx="27">
                  <c:v>27.73469387755102</c:v>
                </c:pt>
              </c:numCache>
            </c:numRef>
          </c:val>
          <c:smooth val="0"/>
          <c:extLst>
            <c:ext xmlns:c16="http://schemas.microsoft.com/office/drawing/2014/chart" uri="{C3380CC4-5D6E-409C-BE32-E72D297353CC}">
              <c16:uniqueId val="{00000008-369E-451E-81BD-F21E36E6E25A}"/>
            </c:ext>
          </c:extLst>
        </c:ser>
        <c:ser>
          <c:idx val="9"/>
          <c:order val="9"/>
          <c:tx>
            <c:strRef>
              <c:f>' Dashboard TASK 4'!$K$1:$K$2</c:f>
              <c:strCache>
                <c:ptCount val="1"/>
                <c:pt idx="0">
                  <c:v>Crew Cab Pickup</c:v>
                </c:pt>
              </c:strCache>
            </c:strRef>
          </c:tx>
          <c:spPr>
            <a:ln w="34925" cap="rnd">
              <a:solidFill>
                <a:schemeClr val="accent4">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4'!$K$3:$K$30</c:f>
              <c:numCache>
                <c:formatCode>General</c:formatCode>
                <c:ptCount val="28"/>
                <c:pt idx="12" formatCode="0;[Red]0">
                  <c:v>17</c:v>
                </c:pt>
                <c:pt idx="13" formatCode="0;[Red]0">
                  <c:v>18</c:v>
                </c:pt>
                <c:pt idx="14" formatCode="0;[Red]0">
                  <c:v>22</c:v>
                </c:pt>
                <c:pt idx="15" formatCode="0;[Red]0">
                  <c:v>23</c:v>
                </c:pt>
                <c:pt idx="16" formatCode="0;[Red]0">
                  <c:v>19.384615384615383</c:v>
                </c:pt>
                <c:pt idx="17" formatCode="0;[Red]0">
                  <c:v>18.033333333333335</c:v>
                </c:pt>
                <c:pt idx="18" formatCode="0;[Red]0">
                  <c:v>18.456521739130434</c:v>
                </c:pt>
                <c:pt idx="19" formatCode="0;[Red]0">
                  <c:v>19.054054054054053</c:v>
                </c:pt>
                <c:pt idx="20" formatCode="0;[Red]0">
                  <c:v>18.948717948717949</c:v>
                </c:pt>
                <c:pt idx="21" formatCode="0;[Red]0">
                  <c:v>21.1</c:v>
                </c:pt>
                <c:pt idx="22" formatCode="0;[Red]0">
                  <c:v>21.433333333333334</c:v>
                </c:pt>
                <c:pt idx="23" formatCode="0;[Red]0">
                  <c:v>21.318181818181817</c:v>
                </c:pt>
                <c:pt idx="24" formatCode="0;[Red]0">
                  <c:v>18.866666666666667</c:v>
                </c:pt>
                <c:pt idx="25" formatCode="0;[Red]0">
                  <c:v>22.014814814814816</c:v>
                </c:pt>
                <c:pt idx="26" formatCode="0;[Red]0">
                  <c:v>22.257142857142856</c:v>
                </c:pt>
                <c:pt idx="27" formatCode="0;[Red]0">
                  <c:v>21.847826086956523</c:v>
                </c:pt>
              </c:numCache>
            </c:numRef>
          </c:val>
          <c:smooth val="0"/>
          <c:extLst>
            <c:ext xmlns:c16="http://schemas.microsoft.com/office/drawing/2014/chart" uri="{C3380CC4-5D6E-409C-BE32-E72D297353CC}">
              <c16:uniqueId val="{00000009-369E-451E-81BD-F21E36E6E25A}"/>
            </c:ext>
          </c:extLst>
        </c:ser>
        <c:ser>
          <c:idx val="10"/>
          <c:order val="10"/>
          <c:tx>
            <c:strRef>
              <c:f>' Dashboard TASK 4'!$L$1:$L$2</c:f>
              <c:strCache>
                <c:ptCount val="1"/>
                <c:pt idx="0">
                  <c:v>Extended Cab Pickup</c:v>
                </c:pt>
              </c:strCache>
            </c:strRef>
          </c:tx>
          <c:spPr>
            <a:ln w="34925" cap="rnd">
              <a:solidFill>
                <a:schemeClr val="accent5">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4'!$L$3:$L$30</c:f>
              <c:numCache>
                <c:formatCode>0;[Red]0</c:formatCode>
                <c:ptCount val="28"/>
                <c:pt idx="0">
                  <c:v>22</c:v>
                </c:pt>
                <c:pt idx="1">
                  <c:v>15.833333333333334</c:v>
                </c:pt>
                <c:pt idx="2">
                  <c:v>15.6</c:v>
                </c:pt>
                <c:pt idx="3">
                  <c:v>16.714285714285715</c:v>
                </c:pt>
                <c:pt idx="4">
                  <c:v>20.285714285714285</c:v>
                </c:pt>
                <c:pt idx="5">
                  <c:v>20</c:v>
                </c:pt>
                <c:pt idx="6">
                  <c:v>20</c:v>
                </c:pt>
                <c:pt idx="7">
                  <c:v>18.357142857142858</c:v>
                </c:pt>
                <c:pt idx="8">
                  <c:v>18.625</c:v>
                </c:pt>
                <c:pt idx="9">
                  <c:v>18.423076923076923</c:v>
                </c:pt>
                <c:pt idx="10">
                  <c:v>20.5</c:v>
                </c:pt>
                <c:pt idx="11">
                  <c:v>19</c:v>
                </c:pt>
                <c:pt idx="12">
                  <c:v>20.222222222222221</c:v>
                </c:pt>
                <c:pt idx="13">
                  <c:v>20.777777777777779</c:v>
                </c:pt>
                <c:pt idx="14">
                  <c:v>17.75</c:v>
                </c:pt>
                <c:pt idx="17">
                  <c:v>18.389830508474578</c:v>
                </c:pt>
                <c:pt idx="18">
                  <c:v>19.2</c:v>
                </c:pt>
                <c:pt idx="19">
                  <c:v>19.875</c:v>
                </c:pt>
                <c:pt idx="20">
                  <c:v>20.789473684210527</c:v>
                </c:pt>
                <c:pt idx="21">
                  <c:v>21.9</c:v>
                </c:pt>
                <c:pt idx="22">
                  <c:v>23.0625</c:v>
                </c:pt>
                <c:pt idx="24">
                  <c:v>17.399999999999999</c:v>
                </c:pt>
                <c:pt idx="25">
                  <c:v>21.659340659340661</c:v>
                </c:pt>
                <c:pt idx="26">
                  <c:v>21.797752808988765</c:v>
                </c:pt>
                <c:pt idx="27">
                  <c:v>21.012987012987011</c:v>
                </c:pt>
              </c:numCache>
            </c:numRef>
          </c:val>
          <c:smooth val="0"/>
          <c:extLst>
            <c:ext xmlns:c16="http://schemas.microsoft.com/office/drawing/2014/chart" uri="{C3380CC4-5D6E-409C-BE32-E72D297353CC}">
              <c16:uniqueId val="{0000000A-369E-451E-81BD-F21E36E6E25A}"/>
            </c:ext>
          </c:extLst>
        </c:ser>
        <c:ser>
          <c:idx val="11"/>
          <c:order val="11"/>
          <c:tx>
            <c:strRef>
              <c:f>' Dashboard TASK 4'!$M$1:$M$2</c:f>
              <c:strCache>
                <c:ptCount val="1"/>
                <c:pt idx="0">
                  <c:v>Passenger Minivan</c:v>
                </c:pt>
              </c:strCache>
            </c:strRef>
          </c:tx>
          <c:spPr>
            <a:ln w="34925" cap="rnd">
              <a:solidFill>
                <a:schemeClr val="accent6">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4'!$M$3:$M$30</c:f>
              <c:numCache>
                <c:formatCode>0;[Red]0</c:formatCode>
                <c:ptCount val="28"/>
                <c:pt idx="0">
                  <c:v>18.857142857142858</c:v>
                </c:pt>
                <c:pt idx="1">
                  <c:v>18</c:v>
                </c:pt>
                <c:pt idx="4">
                  <c:v>21</c:v>
                </c:pt>
                <c:pt idx="5">
                  <c:v>20.083333333333332</c:v>
                </c:pt>
                <c:pt idx="6">
                  <c:v>20.777777777777779</c:v>
                </c:pt>
                <c:pt idx="7">
                  <c:v>20.555555555555557</c:v>
                </c:pt>
                <c:pt idx="8">
                  <c:v>23.4</c:v>
                </c:pt>
                <c:pt idx="9">
                  <c:v>22.333333333333332</c:v>
                </c:pt>
                <c:pt idx="10">
                  <c:v>23.166666666666668</c:v>
                </c:pt>
                <c:pt idx="11">
                  <c:v>21.2</c:v>
                </c:pt>
                <c:pt idx="12">
                  <c:v>21.6875</c:v>
                </c:pt>
                <c:pt idx="13">
                  <c:v>22.297297297297298</c:v>
                </c:pt>
                <c:pt idx="14">
                  <c:v>22.2</c:v>
                </c:pt>
                <c:pt idx="15">
                  <c:v>21.954545454545453</c:v>
                </c:pt>
                <c:pt idx="16">
                  <c:v>22.5</c:v>
                </c:pt>
                <c:pt idx="17">
                  <c:v>22.777777777777779</c:v>
                </c:pt>
                <c:pt idx="18">
                  <c:v>23</c:v>
                </c:pt>
                <c:pt idx="20">
                  <c:v>24.2</c:v>
                </c:pt>
                <c:pt idx="21">
                  <c:v>25</c:v>
                </c:pt>
                <c:pt idx="22">
                  <c:v>25</c:v>
                </c:pt>
                <c:pt idx="23">
                  <c:v>28</c:v>
                </c:pt>
                <c:pt idx="24">
                  <c:v>26</c:v>
                </c:pt>
                <c:pt idx="25">
                  <c:v>25.781818181818181</c:v>
                </c:pt>
                <c:pt idx="26">
                  <c:v>25.636363636363637</c:v>
                </c:pt>
                <c:pt idx="27">
                  <c:v>26.128205128205128</c:v>
                </c:pt>
              </c:numCache>
            </c:numRef>
          </c:val>
          <c:smooth val="0"/>
          <c:extLst>
            <c:ext xmlns:c16="http://schemas.microsoft.com/office/drawing/2014/chart" uri="{C3380CC4-5D6E-409C-BE32-E72D297353CC}">
              <c16:uniqueId val="{0000000B-369E-451E-81BD-F21E36E6E25A}"/>
            </c:ext>
          </c:extLst>
        </c:ser>
        <c:ser>
          <c:idx val="12"/>
          <c:order val="12"/>
          <c:tx>
            <c:strRef>
              <c:f>' Dashboard TASK 4'!$N$1:$N$2</c:f>
              <c:strCache>
                <c:ptCount val="1"/>
                <c:pt idx="0">
                  <c:v>Passenger Van</c:v>
                </c:pt>
              </c:strCache>
            </c:strRef>
          </c:tx>
          <c:spPr>
            <a:ln w="34925" cap="rnd">
              <a:solidFill>
                <a:schemeClr val="accent1">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4'!$N$3:$N$30</c:f>
              <c:numCache>
                <c:formatCode>General</c:formatCode>
                <c:ptCount val="28"/>
                <c:pt idx="4" formatCode="0;[Red]0">
                  <c:v>16.399999999999999</c:v>
                </c:pt>
                <c:pt idx="5" formatCode="0;[Red]0">
                  <c:v>15</c:v>
                </c:pt>
                <c:pt idx="6" formatCode="0;[Red]0">
                  <c:v>15</c:v>
                </c:pt>
                <c:pt idx="7" formatCode="0;[Red]0">
                  <c:v>17</c:v>
                </c:pt>
                <c:pt idx="8" formatCode="0;[Red]0">
                  <c:v>17</c:v>
                </c:pt>
                <c:pt idx="10" formatCode="0;[Red]0">
                  <c:v>14.5</c:v>
                </c:pt>
                <c:pt idx="11" formatCode="0;[Red]0">
                  <c:v>15</c:v>
                </c:pt>
                <c:pt idx="12" formatCode="0;[Red]0">
                  <c:v>15</c:v>
                </c:pt>
                <c:pt idx="22" formatCode="0;[Red]0">
                  <c:v>15.333333333333334</c:v>
                </c:pt>
                <c:pt idx="23" formatCode="0;[Red]0">
                  <c:v>15.333333333333334</c:v>
                </c:pt>
                <c:pt idx="24" formatCode="0;[Red]0">
                  <c:v>16.375</c:v>
                </c:pt>
                <c:pt idx="25" formatCode="0;[Red]0">
                  <c:v>18.142857142857142</c:v>
                </c:pt>
                <c:pt idx="26" formatCode="0;[Red]0">
                  <c:v>17.714285714285715</c:v>
                </c:pt>
                <c:pt idx="27" formatCode="0;[Red]0">
                  <c:v>19</c:v>
                </c:pt>
              </c:numCache>
            </c:numRef>
          </c:val>
          <c:smooth val="0"/>
          <c:extLst>
            <c:ext xmlns:c16="http://schemas.microsoft.com/office/drawing/2014/chart" uri="{C3380CC4-5D6E-409C-BE32-E72D297353CC}">
              <c16:uniqueId val="{0000000C-369E-451E-81BD-F21E36E6E25A}"/>
            </c:ext>
          </c:extLst>
        </c:ser>
        <c:ser>
          <c:idx val="13"/>
          <c:order val="13"/>
          <c:tx>
            <c:strRef>
              <c:f>' Dashboard TASK 4'!$O$1:$O$2</c:f>
              <c:strCache>
                <c:ptCount val="1"/>
                <c:pt idx="0">
                  <c:v>Regular Cab Pickup</c:v>
                </c:pt>
              </c:strCache>
            </c:strRef>
          </c:tx>
          <c:spPr>
            <a:ln w="34925" cap="rnd">
              <a:solidFill>
                <a:schemeClr val="accent2">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4'!$O$3:$O$30</c:f>
              <c:numCache>
                <c:formatCode>0;[Red]0</c:formatCode>
                <c:ptCount val="28"/>
                <c:pt idx="0">
                  <c:v>22.23076923076923</c:v>
                </c:pt>
                <c:pt idx="1">
                  <c:v>16.952380952380953</c:v>
                </c:pt>
                <c:pt idx="2">
                  <c:v>17.882352941176471</c:v>
                </c:pt>
                <c:pt idx="3">
                  <c:v>17.647058823529413</c:v>
                </c:pt>
                <c:pt idx="4">
                  <c:v>21.666666666666668</c:v>
                </c:pt>
                <c:pt idx="5">
                  <c:v>21.2</c:v>
                </c:pt>
                <c:pt idx="6">
                  <c:v>22.2</c:v>
                </c:pt>
                <c:pt idx="7">
                  <c:v>18.785714285714285</c:v>
                </c:pt>
                <c:pt idx="8">
                  <c:v>19.151515151515152</c:v>
                </c:pt>
                <c:pt idx="9">
                  <c:v>18.428571428571427</c:v>
                </c:pt>
                <c:pt idx="10">
                  <c:v>20.833333333333332</c:v>
                </c:pt>
                <c:pt idx="11">
                  <c:v>23</c:v>
                </c:pt>
                <c:pt idx="12">
                  <c:v>22.066666666666666</c:v>
                </c:pt>
                <c:pt idx="13">
                  <c:v>24.083333333333332</c:v>
                </c:pt>
                <c:pt idx="14">
                  <c:v>18.46153846153846</c:v>
                </c:pt>
                <c:pt idx="15">
                  <c:v>18</c:v>
                </c:pt>
                <c:pt idx="16">
                  <c:v>18</c:v>
                </c:pt>
                <c:pt idx="17">
                  <c:v>19.576923076923077</c:v>
                </c:pt>
                <c:pt idx="18">
                  <c:v>18</c:v>
                </c:pt>
                <c:pt idx="19">
                  <c:v>21.857142857142858</c:v>
                </c:pt>
                <c:pt idx="20">
                  <c:v>21</c:v>
                </c:pt>
                <c:pt idx="21">
                  <c:v>27</c:v>
                </c:pt>
                <c:pt idx="22">
                  <c:v>24.125</c:v>
                </c:pt>
                <c:pt idx="25">
                  <c:v>22.742857142857144</c:v>
                </c:pt>
                <c:pt idx="26">
                  <c:v>22.529411764705884</c:v>
                </c:pt>
                <c:pt idx="27">
                  <c:v>22.529411764705884</c:v>
                </c:pt>
              </c:numCache>
            </c:numRef>
          </c:val>
          <c:smooth val="0"/>
          <c:extLst>
            <c:ext xmlns:c16="http://schemas.microsoft.com/office/drawing/2014/chart" uri="{C3380CC4-5D6E-409C-BE32-E72D297353CC}">
              <c16:uniqueId val="{0000000D-369E-451E-81BD-F21E36E6E25A}"/>
            </c:ext>
          </c:extLst>
        </c:ser>
        <c:ser>
          <c:idx val="14"/>
          <c:order val="14"/>
          <c:tx>
            <c:strRef>
              <c:f>' Dashboard TASK 4'!$P$1:$P$2</c:f>
              <c:strCache>
                <c:ptCount val="1"/>
                <c:pt idx="0">
                  <c:v>Sedan</c:v>
                </c:pt>
              </c:strCache>
            </c:strRef>
          </c:tx>
          <c:spPr>
            <a:ln w="34925" cap="rnd">
              <a:solidFill>
                <a:schemeClr val="accent3">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4'!$P$3:$P$30</c:f>
              <c:numCache>
                <c:formatCode>0;[Red]0</c:formatCode>
                <c:ptCount val="28"/>
                <c:pt idx="0">
                  <c:v>24</c:v>
                </c:pt>
                <c:pt idx="1">
                  <c:v>24.219512195121951</c:v>
                </c:pt>
                <c:pt idx="2">
                  <c:v>24.520833333333332</c:v>
                </c:pt>
                <c:pt idx="3">
                  <c:v>25.327586206896552</c:v>
                </c:pt>
                <c:pt idx="4">
                  <c:v>25.227272727272727</c:v>
                </c:pt>
                <c:pt idx="5">
                  <c:v>24.06451612903226</c:v>
                </c:pt>
                <c:pt idx="6">
                  <c:v>25.727272727272727</c:v>
                </c:pt>
                <c:pt idx="7">
                  <c:v>25.318181818181817</c:v>
                </c:pt>
                <c:pt idx="8">
                  <c:v>27.12</c:v>
                </c:pt>
                <c:pt idx="9">
                  <c:v>27.405405405405407</c:v>
                </c:pt>
                <c:pt idx="10">
                  <c:v>26.844444444444445</c:v>
                </c:pt>
                <c:pt idx="11">
                  <c:v>27.377358490566039</c:v>
                </c:pt>
                <c:pt idx="12">
                  <c:v>26.14</c:v>
                </c:pt>
                <c:pt idx="13">
                  <c:v>27.057692307692307</c:v>
                </c:pt>
                <c:pt idx="14">
                  <c:v>26.424242424242426</c:v>
                </c:pt>
                <c:pt idx="15">
                  <c:v>25.754098360655739</c:v>
                </c:pt>
                <c:pt idx="16">
                  <c:v>24.75</c:v>
                </c:pt>
                <c:pt idx="17">
                  <c:v>25.307692307692307</c:v>
                </c:pt>
                <c:pt idx="18">
                  <c:v>26.72</c:v>
                </c:pt>
                <c:pt idx="19">
                  <c:v>26.632911392405063</c:v>
                </c:pt>
                <c:pt idx="20">
                  <c:v>26.060606060606062</c:v>
                </c:pt>
                <c:pt idx="21">
                  <c:v>26.974358974358974</c:v>
                </c:pt>
                <c:pt idx="22">
                  <c:v>27.933333333333334</c:v>
                </c:pt>
                <c:pt idx="23">
                  <c:v>29.75</c:v>
                </c:pt>
                <c:pt idx="24">
                  <c:v>29.884955752212388</c:v>
                </c:pt>
                <c:pt idx="25">
                  <c:v>32.238731218697829</c:v>
                </c:pt>
                <c:pt idx="26">
                  <c:v>32.143084260731321</c:v>
                </c:pt>
                <c:pt idx="27">
                  <c:v>32.640086206896555</c:v>
                </c:pt>
              </c:numCache>
            </c:numRef>
          </c:val>
          <c:smooth val="0"/>
          <c:extLst>
            <c:ext xmlns:c16="http://schemas.microsoft.com/office/drawing/2014/chart" uri="{C3380CC4-5D6E-409C-BE32-E72D297353CC}">
              <c16:uniqueId val="{0000000E-369E-451E-81BD-F21E36E6E25A}"/>
            </c:ext>
          </c:extLst>
        </c:ser>
        <c:ser>
          <c:idx val="15"/>
          <c:order val="15"/>
          <c:tx>
            <c:strRef>
              <c:f>' Dashboard TASK 4'!$Q$1:$Q$2</c:f>
              <c:strCache>
                <c:ptCount val="1"/>
                <c:pt idx="0">
                  <c:v>Wagon</c:v>
                </c:pt>
              </c:strCache>
            </c:strRef>
          </c:tx>
          <c:spPr>
            <a:ln w="34925" cap="rnd">
              <a:solidFill>
                <a:schemeClr val="accent4">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 Dashboard TASK 4'!$A$3:$A$30</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 Dashboard TASK 4'!$Q$3:$Q$30</c:f>
              <c:numCache>
                <c:formatCode>0;[Red]0</c:formatCode>
                <c:ptCount val="28"/>
                <c:pt idx="0">
                  <c:v>24.133333333333333</c:v>
                </c:pt>
                <c:pt idx="1">
                  <c:v>22.571428571428573</c:v>
                </c:pt>
                <c:pt idx="2">
                  <c:v>24.266666666666666</c:v>
                </c:pt>
                <c:pt idx="3">
                  <c:v>24.46153846153846</c:v>
                </c:pt>
                <c:pt idx="4">
                  <c:v>23.833333333333332</c:v>
                </c:pt>
                <c:pt idx="5">
                  <c:v>24.1</c:v>
                </c:pt>
                <c:pt idx="6">
                  <c:v>24.666666666666668</c:v>
                </c:pt>
                <c:pt idx="7">
                  <c:v>24.4</c:v>
                </c:pt>
                <c:pt idx="8">
                  <c:v>23</c:v>
                </c:pt>
                <c:pt idx="10">
                  <c:v>31</c:v>
                </c:pt>
                <c:pt idx="11">
                  <c:v>30.625</c:v>
                </c:pt>
                <c:pt idx="12">
                  <c:v>28.888888888888889</c:v>
                </c:pt>
                <c:pt idx="13">
                  <c:v>24</c:v>
                </c:pt>
                <c:pt idx="14">
                  <c:v>22.8</c:v>
                </c:pt>
                <c:pt idx="15">
                  <c:v>24.277777777777779</c:v>
                </c:pt>
                <c:pt idx="16">
                  <c:v>25</c:v>
                </c:pt>
                <c:pt idx="17">
                  <c:v>24.8</c:v>
                </c:pt>
                <c:pt idx="18">
                  <c:v>24.714285714285715</c:v>
                </c:pt>
                <c:pt idx="19">
                  <c:v>26.848484848484848</c:v>
                </c:pt>
                <c:pt idx="20">
                  <c:v>28.478260869565219</c:v>
                </c:pt>
                <c:pt idx="21">
                  <c:v>28.733333333333334</c:v>
                </c:pt>
                <c:pt idx="22">
                  <c:v>30.55263157894737</c:v>
                </c:pt>
                <c:pt idx="23">
                  <c:v>29.595238095238095</c:v>
                </c:pt>
                <c:pt idx="24">
                  <c:v>29.375</c:v>
                </c:pt>
                <c:pt idx="25">
                  <c:v>30.923076923076923</c:v>
                </c:pt>
                <c:pt idx="26">
                  <c:v>29.931034482758619</c:v>
                </c:pt>
                <c:pt idx="27">
                  <c:v>30.864864864864863</c:v>
                </c:pt>
              </c:numCache>
            </c:numRef>
          </c:val>
          <c:smooth val="0"/>
          <c:extLst>
            <c:ext xmlns:c16="http://schemas.microsoft.com/office/drawing/2014/chart" uri="{C3380CC4-5D6E-409C-BE32-E72D297353CC}">
              <c16:uniqueId val="{0000000F-369E-451E-81BD-F21E36E6E25A}"/>
            </c:ext>
          </c:extLst>
        </c:ser>
        <c:dLbls>
          <c:dLblPos val="r"/>
          <c:showLegendKey val="0"/>
          <c:showVal val="1"/>
          <c:showCatName val="0"/>
          <c:showSerName val="0"/>
          <c:showPercent val="0"/>
          <c:showBubbleSize val="0"/>
        </c:dLbls>
        <c:marker val="1"/>
        <c:smooth val="0"/>
        <c:axId val="545785407"/>
        <c:axId val="545772511"/>
      </c:lineChart>
      <c:catAx>
        <c:axId val="545785407"/>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45772511"/>
        <c:crosses val="autoZero"/>
        <c:auto val="1"/>
        <c:lblAlgn val="ctr"/>
        <c:lblOffset val="100"/>
        <c:noMultiLvlLbl val="0"/>
      </c:catAx>
      <c:valAx>
        <c:axId val="545772511"/>
        <c:scaling>
          <c:orientation val="minMax"/>
        </c:scaling>
        <c:delete val="0"/>
        <c:axPos val="l"/>
        <c:majorGridlines>
          <c:spPr>
            <a:ln w="9525" cap="flat" cmpd="sng" algn="ctr">
              <a:solidFill>
                <a:schemeClr val="lt1">
                  <a:lumMod val="95000"/>
                  <a:alpha val="10000"/>
                </a:schemeClr>
              </a:solidFill>
              <a:round/>
            </a:ln>
            <a:effectLst/>
          </c:spPr>
        </c:majorGridlines>
        <c:numFmt formatCode="0;[Red]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4578540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zero"/>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u="sng"/>
              <a:t>Relation</a:t>
            </a:r>
            <a:r>
              <a:rPr lang="en-US" u="sng" baseline="0"/>
              <a:t> between Engine HP, MPG and car price </a:t>
            </a:r>
            <a:endParaRPr lang="en-US" u="sng"/>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1.9022874894097711E-2"/>
          <c:y val="0.10089680995532847"/>
          <c:w val="0.95711945778028806"/>
          <c:h val="0.82163238558626805"/>
        </c:manualLayout>
      </c:layout>
      <c:bubbleChart>
        <c:varyColors val="0"/>
        <c:ser>
          <c:idx val="0"/>
          <c:order val="0"/>
          <c:tx>
            <c:strRef>
              <c:f>' Dashboard TASK 5'!$H$1</c:f>
              <c:strCache>
                <c:ptCount val="1"/>
                <c:pt idx="0">
                  <c:v>Average of highway MPG</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0-5694-4C08-A604-5B5EB34C78BD}"/>
                </c:ext>
              </c:extLst>
            </c:dLbl>
            <c:dLbl>
              <c:idx val="1"/>
              <c:tx>
                <c:rich>
                  <a:bodyPr/>
                  <a:lstStyle/>
                  <a:p>
                    <a:fld id="{43D21B22-A6F7-4C09-956E-81C861E37047}" type="CELLRANGE">
                      <a:rPr lang="en-US"/>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5694-4C08-A604-5B5EB34C78BD}"/>
                </c:ext>
              </c:extLst>
            </c:dLbl>
            <c:dLbl>
              <c:idx val="2"/>
              <c:tx>
                <c:rich>
                  <a:bodyPr/>
                  <a:lstStyle/>
                  <a:p>
                    <a:fld id="{DBF74651-7AB5-4AAB-914D-B151AF98EA69}"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5694-4C08-A604-5B5EB34C78BD}"/>
                </c:ext>
              </c:extLst>
            </c:dLbl>
            <c:dLbl>
              <c:idx val="3"/>
              <c:tx>
                <c:rich>
                  <a:bodyPr/>
                  <a:lstStyle/>
                  <a:p>
                    <a:fld id="{6F44E53E-BC58-43DE-AD1E-D4445FA40C65}"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5694-4C08-A604-5B5EB34C78BD}"/>
                </c:ext>
              </c:extLst>
            </c:dLbl>
            <c:dLbl>
              <c:idx val="4"/>
              <c:tx>
                <c:rich>
                  <a:bodyPr/>
                  <a:lstStyle/>
                  <a:p>
                    <a:fld id="{EDA07B1C-C1E1-4F23-B063-6D3DA92CFB8C}"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5694-4C08-A604-5B5EB34C78BD}"/>
                </c:ext>
              </c:extLst>
            </c:dLbl>
            <c:dLbl>
              <c:idx val="5"/>
              <c:tx>
                <c:rich>
                  <a:bodyPr/>
                  <a:lstStyle/>
                  <a:p>
                    <a:fld id="{B6936583-DCB1-455A-9D6B-E3611B31D635}"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5694-4C08-A604-5B5EB34C78BD}"/>
                </c:ext>
              </c:extLst>
            </c:dLbl>
            <c:dLbl>
              <c:idx val="6"/>
              <c:tx>
                <c:rich>
                  <a:bodyPr/>
                  <a:lstStyle/>
                  <a:p>
                    <a:fld id="{AB36AF8C-2DF8-49AE-B111-74C112C9B61A}"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5694-4C08-A604-5B5EB34C78BD}"/>
                </c:ext>
              </c:extLst>
            </c:dLbl>
            <c:dLbl>
              <c:idx val="7"/>
              <c:tx>
                <c:rich>
                  <a:bodyPr/>
                  <a:lstStyle/>
                  <a:p>
                    <a:fld id="{A8E91180-4004-4409-991D-155DB296F663}"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5694-4C08-A604-5B5EB34C78BD}"/>
                </c:ext>
              </c:extLst>
            </c:dLbl>
            <c:dLbl>
              <c:idx val="8"/>
              <c:tx>
                <c:rich>
                  <a:bodyPr/>
                  <a:lstStyle/>
                  <a:p>
                    <a:fld id="{53C06915-7715-4861-B14C-982C3E81D864}"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5694-4C08-A604-5B5EB34C78BD}"/>
                </c:ext>
              </c:extLst>
            </c:dLbl>
            <c:dLbl>
              <c:idx val="9"/>
              <c:tx>
                <c:rich>
                  <a:bodyPr/>
                  <a:lstStyle/>
                  <a:p>
                    <a:fld id="{29FE3488-D737-47D2-B356-DD5720B9045C}"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5694-4C08-A604-5B5EB34C78BD}"/>
                </c:ext>
              </c:extLst>
            </c:dLbl>
            <c:dLbl>
              <c:idx val="10"/>
              <c:delete val="1"/>
              <c:extLst>
                <c:ext xmlns:c15="http://schemas.microsoft.com/office/drawing/2012/chart" uri="{CE6537A1-D6FC-4f65-9D91-7224C49458BB}"/>
                <c:ext xmlns:c16="http://schemas.microsoft.com/office/drawing/2014/chart" uri="{C3380CC4-5D6E-409C-BE32-E72D297353CC}">
                  <c16:uniqueId val="{0000000A-5694-4C08-A604-5B5EB34C78BD}"/>
                </c:ext>
              </c:extLst>
            </c:dLbl>
            <c:dLbl>
              <c:idx val="11"/>
              <c:tx>
                <c:rich>
                  <a:bodyPr/>
                  <a:lstStyle/>
                  <a:p>
                    <a:fld id="{69D3869F-50A1-4258-B9C1-0B85AF675560}"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5694-4C08-A604-5B5EB34C78BD}"/>
                </c:ext>
              </c:extLst>
            </c:dLbl>
            <c:dLbl>
              <c:idx val="12"/>
              <c:tx>
                <c:rich>
                  <a:bodyPr/>
                  <a:lstStyle/>
                  <a:p>
                    <a:fld id="{30D3236E-057D-43B9-94AF-FAE8671A49D7}"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5694-4C08-A604-5B5EB34C78BD}"/>
                </c:ext>
              </c:extLst>
            </c:dLbl>
            <c:dLbl>
              <c:idx val="13"/>
              <c:tx>
                <c:rich>
                  <a:bodyPr/>
                  <a:lstStyle/>
                  <a:p>
                    <a:fld id="{EE64208A-944A-44B1-A530-8EB77075109F}"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5694-4C08-A604-5B5EB34C78BD}"/>
                </c:ext>
              </c:extLst>
            </c:dLbl>
            <c:dLbl>
              <c:idx val="14"/>
              <c:tx>
                <c:rich>
                  <a:bodyPr/>
                  <a:lstStyle/>
                  <a:p>
                    <a:fld id="{BFD029F4-7C3A-49C2-AADD-8F087FD7FAA2}"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5694-4C08-A604-5B5EB34C78BD}"/>
                </c:ext>
              </c:extLst>
            </c:dLbl>
            <c:dLbl>
              <c:idx val="15"/>
              <c:tx>
                <c:rich>
                  <a:bodyPr/>
                  <a:lstStyle/>
                  <a:p>
                    <a:fld id="{A0C9B1FB-7576-4B63-8E76-39E186B18ED6}"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5694-4C08-A604-5B5EB34C78BD}"/>
                </c:ext>
              </c:extLst>
            </c:dLbl>
            <c:dLbl>
              <c:idx val="16"/>
              <c:tx>
                <c:rich>
                  <a:bodyPr/>
                  <a:lstStyle/>
                  <a:p>
                    <a:fld id="{2DAF57DC-5F46-4D27-B186-C9EFBA39B606}"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5694-4C08-A604-5B5EB34C78BD}"/>
                </c:ext>
              </c:extLst>
            </c:dLbl>
            <c:dLbl>
              <c:idx val="17"/>
              <c:tx>
                <c:rich>
                  <a:bodyPr/>
                  <a:lstStyle/>
                  <a:p>
                    <a:fld id="{375015F2-1D77-4305-A5E4-CD6F59D70FC2}"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5694-4C08-A604-5B5EB34C78BD}"/>
                </c:ext>
              </c:extLst>
            </c:dLbl>
            <c:dLbl>
              <c:idx val="18"/>
              <c:tx>
                <c:rich>
                  <a:bodyPr/>
                  <a:lstStyle/>
                  <a:p>
                    <a:fld id="{873B2803-0874-4CD9-B172-D40E65511171}"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5694-4C08-A604-5B5EB34C78BD}"/>
                </c:ext>
              </c:extLst>
            </c:dLbl>
            <c:dLbl>
              <c:idx val="19"/>
              <c:tx>
                <c:rich>
                  <a:bodyPr/>
                  <a:lstStyle/>
                  <a:p>
                    <a:fld id="{B2465B11-F970-4589-8F46-38B007D56E30}"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5694-4C08-A604-5B5EB34C78BD}"/>
                </c:ext>
              </c:extLst>
            </c:dLbl>
            <c:dLbl>
              <c:idx val="20"/>
              <c:tx>
                <c:rich>
                  <a:bodyPr/>
                  <a:lstStyle/>
                  <a:p>
                    <a:fld id="{7CB37BFF-7CAE-4D3A-BE3E-A7DADDC20DAE}"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5694-4C08-A604-5B5EB34C78BD}"/>
                </c:ext>
              </c:extLst>
            </c:dLbl>
            <c:dLbl>
              <c:idx val="21"/>
              <c:tx>
                <c:rich>
                  <a:bodyPr/>
                  <a:lstStyle/>
                  <a:p>
                    <a:fld id="{04495B66-7598-46B6-9821-80DBCECF7000}"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5694-4C08-A604-5B5EB34C78BD}"/>
                </c:ext>
              </c:extLst>
            </c:dLbl>
            <c:dLbl>
              <c:idx val="22"/>
              <c:tx>
                <c:rich>
                  <a:bodyPr/>
                  <a:lstStyle/>
                  <a:p>
                    <a:fld id="{B1AFD5BC-0B2C-4A04-B237-0FB4A226F695}"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5694-4C08-A604-5B5EB34C78BD}"/>
                </c:ext>
              </c:extLst>
            </c:dLbl>
            <c:dLbl>
              <c:idx val="23"/>
              <c:tx>
                <c:rich>
                  <a:bodyPr/>
                  <a:lstStyle/>
                  <a:p>
                    <a:fld id="{2166898F-A0C1-4DAF-943C-5941C8E3DC19}"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5694-4C08-A604-5B5EB34C78BD}"/>
                </c:ext>
              </c:extLst>
            </c:dLbl>
            <c:dLbl>
              <c:idx val="24"/>
              <c:delete val="1"/>
              <c:extLst>
                <c:ext xmlns:c15="http://schemas.microsoft.com/office/drawing/2012/chart" uri="{CE6537A1-D6FC-4f65-9D91-7224C49458BB}"/>
                <c:ext xmlns:c16="http://schemas.microsoft.com/office/drawing/2014/chart" uri="{C3380CC4-5D6E-409C-BE32-E72D297353CC}">
                  <c16:uniqueId val="{00000018-5694-4C08-A604-5B5EB34C78BD}"/>
                </c:ext>
              </c:extLst>
            </c:dLbl>
            <c:dLbl>
              <c:idx val="25"/>
              <c:tx>
                <c:rich>
                  <a:bodyPr/>
                  <a:lstStyle/>
                  <a:p>
                    <a:fld id="{88F9859C-9922-48C5-8468-C1DC567419AE}"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5694-4C08-A604-5B5EB34C78BD}"/>
                </c:ext>
              </c:extLst>
            </c:dLbl>
            <c:dLbl>
              <c:idx val="26"/>
              <c:tx>
                <c:rich>
                  <a:bodyPr/>
                  <a:lstStyle/>
                  <a:p>
                    <a:fld id="{02A7D35C-5E8C-4F48-A373-0EA8549FFD84}"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5694-4C08-A604-5B5EB34C78BD}"/>
                </c:ext>
              </c:extLst>
            </c:dLbl>
            <c:dLbl>
              <c:idx val="27"/>
              <c:tx>
                <c:rich>
                  <a:bodyPr/>
                  <a:lstStyle/>
                  <a:p>
                    <a:fld id="{56F386CD-C532-4464-AEEE-FC2408862FA0}"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5694-4C08-A604-5B5EB34C78BD}"/>
                </c:ext>
              </c:extLst>
            </c:dLbl>
            <c:dLbl>
              <c:idx val="28"/>
              <c:tx>
                <c:rich>
                  <a:bodyPr/>
                  <a:lstStyle/>
                  <a:p>
                    <a:fld id="{B2056AA4-30F1-42CF-A415-295D440456C2}"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5694-4C08-A604-5B5EB34C78BD}"/>
                </c:ext>
              </c:extLst>
            </c:dLbl>
            <c:dLbl>
              <c:idx val="29"/>
              <c:tx>
                <c:rich>
                  <a:bodyPr/>
                  <a:lstStyle/>
                  <a:p>
                    <a:fld id="{3DE1F24E-75C5-4422-AEC5-B54E160CDA22}"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5694-4C08-A604-5B5EB34C78BD}"/>
                </c:ext>
              </c:extLst>
            </c:dLbl>
            <c:dLbl>
              <c:idx val="30"/>
              <c:tx>
                <c:rich>
                  <a:bodyPr/>
                  <a:lstStyle/>
                  <a:p>
                    <a:fld id="{645183EB-5D29-4F29-BE2E-BD563D55CB19}"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5694-4C08-A604-5B5EB34C78BD}"/>
                </c:ext>
              </c:extLst>
            </c:dLbl>
            <c:dLbl>
              <c:idx val="31"/>
              <c:tx>
                <c:rich>
                  <a:bodyPr/>
                  <a:lstStyle/>
                  <a:p>
                    <a:fld id="{6B4D6879-5FB1-47D5-B0F4-CF849A8D6D19}"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5694-4C08-A604-5B5EB34C78BD}"/>
                </c:ext>
              </c:extLst>
            </c:dLbl>
            <c:dLbl>
              <c:idx val="32"/>
              <c:tx>
                <c:rich>
                  <a:bodyPr/>
                  <a:lstStyle/>
                  <a:p>
                    <a:fld id="{D9CAB135-D163-44B5-BE6D-B9FF5DC815F6}"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5694-4C08-A604-5B5EB34C78BD}"/>
                </c:ext>
              </c:extLst>
            </c:dLbl>
            <c:dLbl>
              <c:idx val="33"/>
              <c:tx>
                <c:rich>
                  <a:bodyPr/>
                  <a:lstStyle/>
                  <a:p>
                    <a:fld id="{E4CF7362-C6B2-4BDE-B2DD-2F20019E60E1}"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5694-4C08-A604-5B5EB34C78BD}"/>
                </c:ext>
              </c:extLst>
            </c:dLbl>
            <c:dLbl>
              <c:idx val="34"/>
              <c:tx>
                <c:rich>
                  <a:bodyPr/>
                  <a:lstStyle/>
                  <a:p>
                    <a:fld id="{E7872834-0FEC-469F-B603-D9E45400CDD5}"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5694-4C08-A604-5B5EB34C78BD}"/>
                </c:ext>
              </c:extLst>
            </c:dLbl>
            <c:dLbl>
              <c:idx val="35"/>
              <c:tx>
                <c:rich>
                  <a:bodyPr/>
                  <a:lstStyle/>
                  <a:p>
                    <a:fld id="{81A3D854-3C1A-4EDE-B141-BFEB52C47521}"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5694-4C08-A604-5B5EB34C78BD}"/>
                </c:ext>
              </c:extLst>
            </c:dLbl>
            <c:dLbl>
              <c:idx val="36"/>
              <c:tx>
                <c:rich>
                  <a:bodyPr/>
                  <a:lstStyle/>
                  <a:p>
                    <a:fld id="{4880AE96-00C2-463D-92A7-A2FD4441861E}"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5694-4C08-A604-5B5EB34C78BD}"/>
                </c:ext>
              </c:extLst>
            </c:dLbl>
            <c:dLbl>
              <c:idx val="37"/>
              <c:tx>
                <c:rich>
                  <a:bodyPr/>
                  <a:lstStyle/>
                  <a:p>
                    <a:fld id="{FDA83443-85FE-4951-B39F-FCC429BE5EF5}"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5694-4C08-A604-5B5EB34C78BD}"/>
                </c:ext>
              </c:extLst>
            </c:dLbl>
            <c:dLbl>
              <c:idx val="38"/>
              <c:tx>
                <c:rich>
                  <a:bodyPr/>
                  <a:lstStyle/>
                  <a:p>
                    <a:fld id="{B57803C7-C610-4A18-9DC9-DB319A59E4A7}"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5694-4C08-A604-5B5EB34C78BD}"/>
                </c:ext>
              </c:extLst>
            </c:dLbl>
            <c:dLbl>
              <c:idx val="39"/>
              <c:tx>
                <c:rich>
                  <a:bodyPr/>
                  <a:lstStyle/>
                  <a:p>
                    <a:fld id="{EA583632-CE92-4366-B658-AF710800A8ED}"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5694-4C08-A604-5B5EB34C78BD}"/>
                </c:ext>
              </c:extLst>
            </c:dLbl>
            <c:dLbl>
              <c:idx val="40"/>
              <c:tx>
                <c:rich>
                  <a:bodyPr/>
                  <a:lstStyle/>
                  <a:p>
                    <a:fld id="{2B6D44D9-1A16-48C9-A5F3-E66112F6E543}"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5694-4C08-A604-5B5EB34C78BD}"/>
                </c:ext>
              </c:extLst>
            </c:dLbl>
            <c:dLbl>
              <c:idx val="41"/>
              <c:tx>
                <c:rich>
                  <a:bodyPr/>
                  <a:lstStyle/>
                  <a:p>
                    <a:fld id="{777B6856-B5D4-4E27-9769-57EC95FA7418}"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5694-4C08-A604-5B5EB34C78BD}"/>
                </c:ext>
              </c:extLst>
            </c:dLbl>
            <c:dLbl>
              <c:idx val="42"/>
              <c:tx>
                <c:rich>
                  <a:bodyPr/>
                  <a:lstStyle/>
                  <a:p>
                    <a:fld id="{48B3DD79-87D0-49BF-9F5B-CF616DF69F17}"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5694-4C08-A604-5B5EB34C78BD}"/>
                </c:ext>
              </c:extLst>
            </c:dLbl>
            <c:dLbl>
              <c:idx val="43"/>
              <c:tx>
                <c:rich>
                  <a:bodyPr/>
                  <a:lstStyle/>
                  <a:p>
                    <a:fld id="{C0926B11-AA1B-4B61-B89F-1C407F8FA12C}"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5694-4C08-A604-5B5EB34C78BD}"/>
                </c:ext>
              </c:extLst>
            </c:dLbl>
            <c:dLbl>
              <c:idx val="44"/>
              <c:tx>
                <c:rich>
                  <a:bodyPr/>
                  <a:lstStyle/>
                  <a:p>
                    <a:fld id="{9D9DF9D5-A601-44EC-BF62-F62E4B1FBBF4}"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5694-4C08-A604-5B5EB34C78BD}"/>
                </c:ext>
              </c:extLst>
            </c:dLbl>
            <c:dLbl>
              <c:idx val="45"/>
              <c:tx>
                <c:rich>
                  <a:bodyPr/>
                  <a:lstStyle/>
                  <a:p>
                    <a:fld id="{86F5236E-8947-4D91-A020-85CCFB3FD06F}"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5694-4C08-A604-5B5EB34C78BD}"/>
                </c:ext>
              </c:extLst>
            </c:dLbl>
            <c:dLbl>
              <c:idx val="46"/>
              <c:tx>
                <c:rich>
                  <a:bodyPr/>
                  <a:lstStyle/>
                  <a:p>
                    <a:fld id="{565AC25A-4902-4A6D-9248-2D686ED12039}" type="CELLRANGE">
                      <a:rPr lang="en-IN"/>
                      <a:pPr/>
                      <a:t>[CELLRANGE]</a:t>
                    </a:fld>
                    <a:endParaRPr lang="en-IN"/>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5694-4C08-A604-5B5EB34C78BD}"/>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0"/>
              </c:ext>
            </c:extLst>
          </c:dLbls>
          <c:xVal>
            <c:numRef>
              <c:f>' Dashboard TASK 5'!$G$2:$G$48</c:f>
              <c:numCache>
                <c:formatCode>0;[Red]0</c:formatCode>
                <c:ptCount val="47"/>
                <c:pt idx="0">
                  <c:v>244.79761904761904</c:v>
                </c:pt>
                <c:pt idx="1">
                  <c:v>237</c:v>
                </c:pt>
                <c:pt idx="2">
                  <c:v>484.32258064516128</c:v>
                </c:pt>
                <c:pt idx="3">
                  <c:v>277.69512195121951</c:v>
                </c:pt>
                <c:pt idx="4">
                  <c:v>533.85135135135135</c:v>
                </c:pt>
                <c:pt idx="5">
                  <c:v>326.90718562874252</c:v>
                </c:pt>
                <c:pt idx="6">
                  <c:v>1001</c:v>
                </c:pt>
                <c:pt idx="7">
                  <c:v>219.24489795918367</c:v>
                </c:pt>
                <c:pt idx="8">
                  <c:v>332.30982367758185</c:v>
                </c:pt>
                <c:pt idx="9">
                  <c:v>247.05650224215248</c:v>
                </c:pt>
                <c:pt idx="10">
                  <c:v>229.13903743315507</c:v>
                </c:pt>
                <c:pt idx="11">
                  <c:v>244.4153354632588</c:v>
                </c:pt>
                <c:pt idx="12">
                  <c:v>509.91176470588238</c:v>
                </c:pt>
                <c:pt idx="13">
                  <c:v>143.5593220338983</c:v>
                </c:pt>
                <c:pt idx="14">
                  <c:v>243.09792626728111</c:v>
                </c:pt>
                <c:pt idx="15">
                  <c:v>347.33333333333331</c:v>
                </c:pt>
                <c:pt idx="16">
                  <c:v>259.84466019417476</c:v>
                </c:pt>
                <c:pt idx="17">
                  <c:v>195.74944071588368</c:v>
                </c:pt>
                <c:pt idx="18">
                  <c:v>261.23529411764707</c:v>
                </c:pt>
                <c:pt idx="19">
                  <c:v>201.91749174917493</c:v>
                </c:pt>
                <c:pt idx="20">
                  <c:v>310.06666666666666</c:v>
                </c:pt>
                <c:pt idx="21">
                  <c:v>206.82743362831857</c:v>
                </c:pt>
                <c:pt idx="22">
                  <c:v>614.07692307692309</c:v>
                </c:pt>
                <c:pt idx="23">
                  <c:v>322.09790209790208</c:v>
                </c:pt>
                <c:pt idx="24">
                  <c:v>277.41584158415844</c:v>
                </c:pt>
                <c:pt idx="25">
                  <c:v>284.91025641025641</c:v>
                </c:pt>
                <c:pt idx="26">
                  <c:v>275.9655172413793</c:v>
                </c:pt>
                <c:pt idx="27">
                  <c:v>420.79310344827587</c:v>
                </c:pt>
                <c:pt idx="28">
                  <c:v>590.5</c:v>
                </c:pt>
                <c:pt idx="29">
                  <c:v>169.19106699751862</c:v>
                </c:pt>
                <c:pt idx="30">
                  <c:v>610.4</c:v>
                </c:pt>
                <c:pt idx="31">
                  <c:v>350.18181818181819</c:v>
                </c:pt>
                <c:pt idx="32">
                  <c:v>174.45238095238096</c:v>
                </c:pt>
                <c:pt idx="33">
                  <c:v>239.92153284671534</c:v>
                </c:pt>
                <c:pt idx="34">
                  <c:v>177.46666666666667</c:v>
                </c:pt>
                <c:pt idx="35">
                  <c:v>131.5609756097561</c:v>
                </c:pt>
                <c:pt idx="36">
                  <c:v>190.29569892473117</c:v>
                </c:pt>
                <c:pt idx="37">
                  <c:v>392.79411764705884</c:v>
                </c:pt>
                <c:pt idx="38">
                  <c:v>487.54838709677421</c:v>
                </c:pt>
                <c:pt idx="39">
                  <c:v>220.52252252252254</c:v>
                </c:pt>
                <c:pt idx="40">
                  <c:v>154.43333333333334</c:v>
                </c:pt>
                <c:pt idx="41">
                  <c:v>400</c:v>
                </c:pt>
                <c:pt idx="42">
                  <c:v>197.30859375</c:v>
                </c:pt>
                <c:pt idx="43">
                  <c:v>160.33333333333334</c:v>
                </c:pt>
                <c:pt idx="44">
                  <c:v>236.25841184387619</c:v>
                </c:pt>
                <c:pt idx="45">
                  <c:v>190.12919254658385</c:v>
                </c:pt>
                <c:pt idx="46">
                  <c:v>230.97153024911032</c:v>
                </c:pt>
              </c:numCache>
            </c:numRef>
          </c:xVal>
          <c:yVal>
            <c:numRef>
              <c:f>' Dashboard TASK 5'!$H$2:$H$48</c:f>
              <c:numCache>
                <c:formatCode>0;[Red]0</c:formatCode>
                <c:ptCount val="47"/>
                <c:pt idx="0">
                  <c:v>28.111111111111111</c:v>
                </c:pt>
                <c:pt idx="1">
                  <c:v>34</c:v>
                </c:pt>
                <c:pt idx="2">
                  <c:v>18.892473118279568</c:v>
                </c:pt>
                <c:pt idx="3">
                  <c:v>28.823170731707318</c:v>
                </c:pt>
                <c:pt idx="4">
                  <c:v>18.905405405405407</c:v>
                </c:pt>
                <c:pt idx="5">
                  <c:v>29.245508982035929</c:v>
                </c:pt>
                <c:pt idx="6">
                  <c:v>14</c:v>
                </c:pt>
                <c:pt idx="7">
                  <c:v>26.948979591836736</c:v>
                </c:pt>
                <c:pt idx="8">
                  <c:v>25.236775818639799</c:v>
                </c:pt>
                <c:pt idx="9">
                  <c:v>25.669058295964124</c:v>
                </c:pt>
                <c:pt idx="10">
                  <c:v>26.36898395721925</c:v>
                </c:pt>
                <c:pt idx="11">
                  <c:v>22.345047923322685</c:v>
                </c:pt>
                <c:pt idx="12">
                  <c:v>15.720588235294118</c:v>
                </c:pt>
                <c:pt idx="13">
                  <c:v>33.915254237288138</c:v>
                </c:pt>
                <c:pt idx="14">
                  <c:v>23.740783410138249</c:v>
                </c:pt>
                <c:pt idx="15">
                  <c:v>25.333333333333332</c:v>
                </c:pt>
                <c:pt idx="16">
                  <c:v>21.403883495145632</c:v>
                </c:pt>
                <c:pt idx="17">
                  <c:v>32.250559284116328</c:v>
                </c:pt>
                <c:pt idx="18">
                  <c:v>17.294117647058822</c:v>
                </c:pt>
                <c:pt idx="19">
                  <c:v>30.392739273927393</c:v>
                </c:pt>
                <c:pt idx="20">
                  <c:v>24.778787878787877</c:v>
                </c:pt>
                <c:pt idx="21">
                  <c:v>29.29646017699115</c:v>
                </c:pt>
                <c:pt idx="22">
                  <c:v>18.01923076923077</c:v>
                </c:pt>
                <c:pt idx="23">
                  <c:v>22.125874125874127</c:v>
                </c:pt>
                <c:pt idx="24">
                  <c:v>25.876237623762375</c:v>
                </c:pt>
                <c:pt idx="25">
                  <c:v>24.102564102564102</c:v>
                </c:pt>
                <c:pt idx="26">
                  <c:v>26.551724137931036</c:v>
                </c:pt>
                <c:pt idx="27">
                  <c:v>20.293103448275861</c:v>
                </c:pt>
                <c:pt idx="28">
                  <c:v>16</c:v>
                </c:pt>
                <c:pt idx="29">
                  <c:v>28.116625310173696</c:v>
                </c:pt>
                <c:pt idx="30">
                  <c:v>22.2</c:v>
                </c:pt>
                <c:pt idx="31">
                  <c:v>24.818181818181817</c:v>
                </c:pt>
                <c:pt idx="32">
                  <c:v>26.509523809523809</c:v>
                </c:pt>
                <c:pt idx="33">
                  <c:v>26.463503649635037</c:v>
                </c:pt>
                <c:pt idx="34">
                  <c:v>26.233333333333334</c:v>
                </c:pt>
                <c:pt idx="35">
                  <c:v>27.963414634146343</c:v>
                </c:pt>
                <c:pt idx="36">
                  <c:v>27.06989247311828</c:v>
                </c:pt>
                <c:pt idx="37">
                  <c:v>25.367647058823529</c:v>
                </c:pt>
                <c:pt idx="38">
                  <c:v>19.129032258064516</c:v>
                </c:pt>
                <c:pt idx="39">
                  <c:v>26.351351351351351</c:v>
                </c:pt>
                <c:pt idx="40">
                  <c:v>32.299999999999997</c:v>
                </c:pt>
                <c:pt idx="41">
                  <c:v>18</c:v>
                </c:pt>
                <c:pt idx="42">
                  <c:v>28.68359375</c:v>
                </c:pt>
                <c:pt idx="43">
                  <c:v>26.043103448275861</c:v>
                </c:pt>
                <c:pt idx="44">
                  <c:v>26.261103633916555</c:v>
                </c:pt>
                <c:pt idx="45">
                  <c:v>31.766459627329194</c:v>
                </c:pt>
                <c:pt idx="46">
                  <c:v>27.202846975088967</c:v>
                </c:pt>
              </c:numCache>
            </c:numRef>
          </c:yVal>
          <c:bubbleSize>
            <c:numRef>
              <c:f>' Dashboard TASK 5'!$I$2:$I$48</c:f>
              <c:numCache>
                <c:formatCode>0;[Red]0</c:formatCode>
                <c:ptCount val="47"/>
                <c:pt idx="0">
                  <c:v>34887.5873015873</c:v>
                </c:pt>
                <c:pt idx="1">
                  <c:v>61600</c:v>
                </c:pt>
                <c:pt idx="2">
                  <c:v>197910.37634408602</c:v>
                </c:pt>
                <c:pt idx="3">
                  <c:v>53452.112804878052</c:v>
                </c:pt>
                <c:pt idx="4">
                  <c:v>247169.32432432432</c:v>
                </c:pt>
                <c:pt idx="5">
                  <c:v>61546.763473053892</c:v>
                </c:pt>
                <c:pt idx="6">
                  <c:v>1757223.6666666667</c:v>
                </c:pt>
                <c:pt idx="7">
                  <c:v>28206.612244897959</c:v>
                </c:pt>
                <c:pt idx="8">
                  <c:v>56231.317380352644</c:v>
                </c:pt>
                <c:pt idx="9">
                  <c:v>28273.356950672645</c:v>
                </c:pt>
                <c:pt idx="10">
                  <c:v>26722.962566844919</c:v>
                </c:pt>
                <c:pt idx="11">
                  <c:v>22390.059105431308</c:v>
                </c:pt>
                <c:pt idx="12">
                  <c:v>237383.82352941178</c:v>
                </c:pt>
                <c:pt idx="13">
                  <c:v>22206.016949152541</c:v>
                </c:pt>
                <c:pt idx="14">
                  <c:v>27393.420506912444</c:v>
                </c:pt>
                <c:pt idx="15">
                  <c:v>46616.666666666664</c:v>
                </c:pt>
                <c:pt idx="16">
                  <c:v>30493.299029126214</c:v>
                </c:pt>
                <c:pt idx="17">
                  <c:v>26629.818791946309</c:v>
                </c:pt>
                <c:pt idx="18">
                  <c:v>36464.411764705881</c:v>
                </c:pt>
                <c:pt idx="19">
                  <c:v>24597.036303630364</c:v>
                </c:pt>
                <c:pt idx="20">
                  <c:v>42394.21212121212</c:v>
                </c:pt>
                <c:pt idx="21">
                  <c:v>25112.389380530974</c:v>
                </c:pt>
                <c:pt idx="22">
                  <c:v>331567.30769230769</c:v>
                </c:pt>
                <c:pt idx="23">
                  <c:v>67823.216783216776</c:v>
                </c:pt>
                <c:pt idx="24">
                  <c:v>47549.069306930694</c:v>
                </c:pt>
                <c:pt idx="25">
                  <c:v>42494.371794871797</c:v>
                </c:pt>
                <c:pt idx="26">
                  <c:v>69188.275862068971</c:v>
                </c:pt>
                <c:pt idx="27">
                  <c:v>114207.70689655172</c:v>
                </c:pt>
                <c:pt idx="28">
                  <c:v>546221.875</c:v>
                </c:pt>
                <c:pt idx="29">
                  <c:v>19719.057071960298</c:v>
                </c:pt>
                <c:pt idx="30">
                  <c:v>239805</c:v>
                </c:pt>
                <c:pt idx="31">
                  <c:v>71537.809659090912</c:v>
                </c:pt>
                <c:pt idx="32">
                  <c:v>21215.471428571429</c:v>
                </c:pt>
                <c:pt idx="33">
                  <c:v>28513.366788321167</c:v>
                </c:pt>
                <c:pt idx="34">
                  <c:v>11542.54</c:v>
                </c:pt>
                <c:pt idx="35">
                  <c:v>3122.9024390243903</c:v>
                </c:pt>
                <c:pt idx="36">
                  <c:v>19321.548387096773</c:v>
                </c:pt>
                <c:pt idx="37">
                  <c:v>101622.39705882352</c:v>
                </c:pt>
                <c:pt idx="38">
                  <c:v>351130.6451612903</c:v>
                </c:pt>
                <c:pt idx="39">
                  <c:v>27413.504504504504</c:v>
                </c:pt>
                <c:pt idx="40">
                  <c:v>19932.5</c:v>
                </c:pt>
                <c:pt idx="41">
                  <c:v>213323.33333333334</c:v>
                </c:pt>
                <c:pt idx="42">
                  <c:v>24827.50390625</c:v>
                </c:pt>
                <c:pt idx="43">
                  <c:v>17900.956896551725</c:v>
                </c:pt>
                <c:pt idx="44">
                  <c:v>28946.153432032301</c:v>
                </c:pt>
                <c:pt idx="45">
                  <c:v>28076.2</c:v>
                </c:pt>
                <c:pt idx="46">
                  <c:v>28541.160142348755</c:v>
                </c:pt>
              </c:numCache>
            </c:numRef>
          </c:bubbleSize>
          <c:bubble3D val="0"/>
          <c:extLst>
            <c:ext xmlns:c15="http://schemas.microsoft.com/office/drawing/2012/chart" uri="{02D57815-91ED-43cb-92C2-25804820EDAC}">
              <c15:datalabelsRange>
                <c15:f>' Dashboard TASK 5'!$F$2:$F$48</c15:f>
                <c15:dlblRangeCache>
                  <c:ptCount val="47"/>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Toyota</c:v>
                  </c:pt>
                  <c:pt idx="45">
                    <c:v>Volkswagen</c:v>
                  </c:pt>
                  <c:pt idx="46">
                    <c:v>Volvo</c:v>
                  </c:pt>
                </c15:dlblRangeCache>
              </c15:datalabelsRange>
            </c:ext>
            <c:ext xmlns:c16="http://schemas.microsoft.com/office/drawing/2014/chart" uri="{C3380CC4-5D6E-409C-BE32-E72D297353CC}">
              <c16:uniqueId val="{0000002F-5694-4C08-A604-5B5EB34C78BD}"/>
            </c:ext>
          </c:extLst>
        </c:ser>
        <c:dLbls>
          <c:showLegendKey val="0"/>
          <c:showVal val="1"/>
          <c:showCatName val="0"/>
          <c:showSerName val="0"/>
          <c:showPercent val="0"/>
          <c:showBubbleSize val="0"/>
        </c:dLbls>
        <c:bubbleScale val="100"/>
        <c:showNegBubbles val="0"/>
        <c:axId val="384533855"/>
        <c:axId val="384519711"/>
      </c:bubbleChart>
      <c:valAx>
        <c:axId val="384533855"/>
        <c:scaling>
          <c:orientation val="minMax"/>
        </c:scaling>
        <c:delete val="0"/>
        <c:axPos val="b"/>
        <c:majorGridlines>
          <c:spPr>
            <a:ln w="9525" cap="flat" cmpd="sng" algn="ctr">
              <a:solidFill>
                <a:schemeClr val="lt1">
                  <a:lumMod val="95000"/>
                  <a:alpha val="10000"/>
                </a:schemeClr>
              </a:solidFill>
              <a:round/>
            </a:ln>
            <a:effectLst/>
          </c:spPr>
        </c:majorGridlines>
        <c:numFmt formatCode="0;[Red]0" sourceLinked="1"/>
        <c:majorTickMark val="none"/>
        <c:minorTickMark val="none"/>
        <c:tickLblPos val="nextTo"/>
        <c:spPr>
          <a:noFill/>
          <a:ln w="9525" cap="flat" cmpd="sng" algn="ctr">
            <a:solidFill>
              <a:schemeClr val="lt1">
                <a:lumMod val="50000"/>
              </a:schemeClr>
            </a:solid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384519711"/>
        <c:crosses val="autoZero"/>
        <c:crossBetween val="midCat"/>
      </c:valAx>
      <c:valAx>
        <c:axId val="384519711"/>
        <c:scaling>
          <c:orientation val="minMax"/>
        </c:scaling>
        <c:delete val="0"/>
        <c:axPos val="l"/>
        <c:majorGridlines>
          <c:spPr>
            <a:ln w="9525" cap="flat" cmpd="sng" algn="ctr">
              <a:solidFill>
                <a:schemeClr val="lt1">
                  <a:lumMod val="95000"/>
                  <a:alpha val="10000"/>
                </a:schemeClr>
              </a:solidFill>
              <a:round/>
            </a:ln>
            <a:effectLst/>
          </c:spPr>
        </c:majorGridlines>
        <c:numFmt formatCode="0;[Red]0" sourceLinked="1"/>
        <c:majorTickMark val="none"/>
        <c:minorTickMark val="none"/>
        <c:tickLblPos val="nextTo"/>
        <c:spPr>
          <a:noFill/>
          <a:ln w="9525" cap="flat" cmpd="sng" algn="ctr">
            <a:solidFill>
              <a:schemeClr val="lt1">
                <a:lumMod val="50000"/>
              </a:schemeClr>
            </a:solid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384533855"/>
        <c:crosses val="autoZero"/>
        <c:crossBetween val="midCat"/>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48">
  <cs:axisTitle>
    <cs:lnRef idx="0"/>
    <cs:fillRef idx="0"/>
    <cs:effectRef idx="0"/>
    <cs:fontRef idx="minor">
      <a:schemeClr val="lt1">
        <a:lumMod val="75000"/>
      </a:schemeClr>
    </cs:fontRef>
    <cs:defRPr sz="900" b="1" kern="1200" cap="all"/>
  </cs:axisTitle>
  <cs:categoryAxis>
    <cs:lnRef idx="0"/>
    <cs:fillRef idx="0"/>
    <cs:effectRef idx="0"/>
    <cs:fontRef idx="minor">
      <a:schemeClr val="lt1">
        <a:lumMod val="75000"/>
      </a:schemeClr>
    </cs:fontRef>
    <cs:spPr>
      <a:ln w="9525" cap="flat" cmpd="sng" algn="ctr">
        <a:solidFill>
          <a:schemeClr val="lt1">
            <a:lumMod val="50000"/>
          </a:schemeClr>
        </a:solidFill>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9525" cap="rnd">
        <a:solidFill>
          <a:schemeClr val="phClr"/>
        </a:solidFill>
        <a:round/>
      </a:ln>
    </cs:spPr>
  </cs:dataPointLine>
  <cs:dataPointMarker>
    <cs:lnRef idx="0">
      <cs:styleClr val="auto"/>
    </cs:lnRef>
    <cs:fillRef idx="3">
      <cs:styleClr val="auto"/>
    </cs:fillRef>
    <cs:effectRef idx="3"/>
    <cs:fontRef idx="minor">
      <a:schemeClr val="tx1"/>
    </cs:fontRef>
    <cs:spPr>
      <a:ln w="9525" cap="rnd">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spPr>
      <a:ln w="9525" cap="flat" cmpd="sng" algn="ctr">
        <a:solidFill>
          <a:schemeClr val="lt1">
            <a:lumMod val="50000"/>
          </a:schemeClr>
        </a:solidFill>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75000"/>
      </a:schemeClr>
    </cs:fontRef>
    <cs:spPr>
      <a:ln w="9525" cap="flat" cmpd="sng" algn="ctr">
        <a:solidFill>
          <a:schemeClr val="lt1">
            <a:lumMod val="50000"/>
          </a:schemeClr>
        </a:solidFill>
      </a:ln>
    </cs:spPr>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48">
  <cs:axisTitle>
    <cs:lnRef idx="0"/>
    <cs:fillRef idx="0"/>
    <cs:effectRef idx="0"/>
    <cs:fontRef idx="minor">
      <a:schemeClr val="lt1">
        <a:lumMod val="75000"/>
      </a:schemeClr>
    </cs:fontRef>
    <cs:defRPr sz="900" b="1" kern="1200" cap="all"/>
  </cs:axisTitle>
  <cs:categoryAxis>
    <cs:lnRef idx="0"/>
    <cs:fillRef idx="0"/>
    <cs:effectRef idx="0"/>
    <cs:fontRef idx="minor">
      <a:schemeClr val="lt1">
        <a:lumMod val="75000"/>
      </a:schemeClr>
    </cs:fontRef>
    <cs:spPr>
      <a:ln w="9525" cap="flat" cmpd="sng" algn="ctr">
        <a:solidFill>
          <a:schemeClr val="lt1">
            <a:lumMod val="50000"/>
          </a:schemeClr>
        </a:solidFill>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9525" cap="rnd">
        <a:solidFill>
          <a:schemeClr val="phClr"/>
        </a:solidFill>
        <a:round/>
      </a:ln>
    </cs:spPr>
  </cs:dataPointLine>
  <cs:dataPointMarker>
    <cs:lnRef idx="0">
      <cs:styleClr val="auto"/>
    </cs:lnRef>
    <cs:fillRef idx="3">
      <cs:styleClr val="auto"/>
    </cs:fillRef>
    <cs:effectRef idx="3"/>
    <cs:fontRef idx="minor">
      <a:schemeClr val="tx1"/>
    </cs:fontRef>
    <cs:spPr>
      <a:ln w="9525" cap="rnd">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spPr>
      <a:ln w="9525" cap="flat" cmpd="sng" algn="ctr">
        <a:solidFill>
          <a:schemeClr val="lt1">
            <a:lumMod val="50000"/>
          </a:schemeClr>
        </a:solidFill>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75000"/>
      </a:schemeClr>
    </cs:fontRef>
    <cs:spPr>
      <a:ln w="9525" cap="flat" cmpd="sng" algn="ctr">
        <a:solidFill>
          <a:schemeClr val="lt1">
            <a:lumMod val="50000"/>
          </a:schemeClr>
        </a:solidFill>
      </a:ln>
    </cs:spPr>
    <cs:defRPr sz="900" kern="1200"/>
  </cs:valueAxis>
  <cs:wall>
    <cs:lnRef idx="0"/>
    <cs:fillRef idx="0"/>
    <cs:effectRef idx="0"/>
    <cs:fontRef idx="minor">
      <a:schemeClr val="tx1"/>
    </cs:fontRef>
  </cs:wall>
</cs:chartStyle>
</file>

<file path=ppt/drawings/drawing1.xml><?xml version="1.0" encoding="utf-8"?>
<c:userShapes xmlns:c="http://schemas.openxmlformats.org/drawingml/2006/chart">
  <cdr:relSizeAnchor xmlns:cdr="http://schemas.openxmlformats.org/drawingml/2006/chartDrawing">
    <cdr:from>
      <cdr:x>0.45044</cdr:x>
      <cdr:y>0.50296</cdr:y>
    </cdr:from>
    <cdr:to>
      <cdr:x>0.46286</cdr:x>
      <cdr:y>0.56953</cdr:y>
    </cdr:to>
    <cdr:cxnSp macro="">
      <cdr:nvCxnSpPr>
        <cdr:cNvPr id="3" name="Straight Arrow Connector 2"/>
        <cdr:cNvCxnSpPr/>
      </cdr:nvCxnSpPr>
      <cdr:spPr>
        <a:xfrm xmlns:a="http://schemas.openxmlformats.org/drawingml/2006/main">
          <a:off x="5064126" y="2159001"/>
          <a:ext cx="139700" cy="285750"/>
        </a:xfrm>
        <a:prstGeom xmlns:a="http://schemas.openxmlformats.org/drawingml/2006/main" prst="straightConnector1">
          <a:avLst/>
        </a:prstGeom>
        <a:ln xmlns:a="http://schemas.openxmlformats.org/drawingml/2006/main">
          <a:solidFill>
            <a:schemeClr val="tx1"/>
          </a:solidFill>
          <a:tailEnd type="triangle"/>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0.32674</cdr:x>
      <cdr:y>0.24556</cdr:y>
    </cdr:from>
    <cdr:to>
      <cdr:x>0.36007</cdr:x>
      <cdr:y>0.33728</cdr:y>
    </cdr:to>
    <cdr:cxnSp macro="">
      <cdr:nvCxnSpPr>
        <cdr:cNvPr id="5" name="Straight Arrow Connector 4"/>
        <cdr:cNvCxnSpPr/>
      </cdr:nvCxnSpPr>
      <cdr:spPr>
        <a:xfrm xmlns:a="http://schemas.openxmlformats.org/drawingml/2006/main" flipV="1">
          <a:off x="3673476" y="1054101"/>
          <a:ext cx="374650" cy="393700"/>
        </a:xfrm>
        <a:prstGeom xmlns:a="http://schemas.openxmlformats.org/drawingml/2006/main" prst="straightConnector1">
          <a:avLst/>
        </a:prstGeom>
        <a:ln xmlns:a="http://schemas.openxmlformats.org/drawingml/2006/main">
          <a:tailEnd type="triangle"/>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11/2/2023</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24.png>
</file>

<file path=ppt/media/image25.png>
</file>

<file path=ppt/media/image26.png>
</file>

<file path=ppt/media/image27.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11/2/2023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11</a:t>
            </a:fld>
            <a:endParaRPr lang="en-US" dirty="0"/>
          </a:p>
        </p:txBody>
      </p:sp>
    </p:spTree>
    <p:extLst>
      <p:ext uri="{BB962C8B-B14F-4D97-AF65-F5344CB8AC3E}">
        <p14:creationId xmlns:p14="http://schemas.microsoft.com/office/powerpoint/2010/main" val="4029093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12</a:t>
            </a:fld>
            <a:endParaRPr lang="en-US" dirty="0"/>
          </a:p>
        </p:txBody>
      </p:sp>
    </p:spTree>
    <p:extLst>
      <p:ext uri="{BB962C8B-B14F-4D97-AF65-F5344CB8AC3E}">
        <p14:creationId xmlns:p14="http://schemas.microsoft.com/office/powerpoint/2010/main" val="11113772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14</a:t>
            </a:fld>
            <a:endParaRPr lang="en-US" dirty="0"/>
          </a:p>
        </p:txBody>
      </p:sp>
    </p:spTree>
    <p:extLst>
      <p:ext uri="{BB962C8B-B14F-4D97-AF65-F5344CB8AC3E}">
        <p14:creationId xmlns:p14="http://schemas.microsoft.com/office/powerpoint/2010/main" val="11004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15</a:t>
            </a:fld>
            <a:endParaRPr lang="en-US" dirty="0"/>
          </a:p>
        </p:txBody>
      </p:sp>
    </p:spTree>
    <p:extLst>
      <p:ext uri="{BB962C8B-B14F-4D97-AF65-F5344CB8AC3E}">
        <p14:creationId xmlns:p14="http://schemas.microsoft.com/office/powerpoint/2010/main" val="1243810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17</a:t>
            </a:fld>
            <a:endParaRPr lang="en-US" dirty="0"/>
          </a:p>
        </p:txBody>
      </p:sp>
    </p:spTree>
    <p:extLst>
      <p:ext uri="{BB962C8B-B14F-4D97-AF65-F5344CB8AC3E}">
        <p14:creationId xmlns:p14="http://schemas.microsoft.com/office/powerpoint/2010/main" val="5291596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18</a:t>
            </a:fld>
            <a:endParaRPr lang="en-US" dirty="0"/>
          </a:p>
        </p:txBody>
      </p:sp>
    </p:spTree>
    <p:extLst>
      <p:ext uri="{BB962C8B-B14F-4D97-AF65-F5344CB8AC3E}">
        <p14:creationId xmlns:p14="http://schemas.microsoft.com/office/powerpoint/2010/main" val="37285692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19</a:t>
            </a:fld>
            <a:endParaRPr lang="en-US" dirty="0"/>
          </a:p>
        </p:txBody>
      </p:sp>
    </p:spTree>
    <p:extLst>
      <p:ext uri="{BB962C8B-B14F-4D97-AF65-F5344CB8AC3E}">
        <p14:creationId xmlns:p14="http://schemas.microsoft.com/office/powerpoint/2010/main" val="12792947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21</a:t>
            </a:fld>
            <a:endParaRPr lang="en-US" dirty="0"/>
          </a:p>
        </p:txBody>
      </p:sp>
    </p:spTree>
    <p:extLst>
      <p:ext uri="{BB962C8B-B14F-4D97-AF65-F5344CB8AC3E}">
        <p14:creationId xmlns:p14="http://schemas.microsoft.com/office/powerpoint/2010/main" val="10920653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22</a:t>
            </a:fld>
            <a:endParaRPr lang="en-US" dirty="0"/>
          </a:p>
        </p:txBody>
      </p:sp>
    </p:spTree>
    <p:extLst>
      <p:ext uri="{BB962C8B-B14F-4D97-AF65-F5344CB8AC3E}">
        <p14:creationId xmlns:p14="http://schemas.microsoft.com/office/powerpoint/2010/main" val="10023609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24</a:t>
            </a:fld>
            <a:endParaRPr lang="en-US" dirty="0"/>
          </a:p>
        </p:txBody>
      </p:sp>
    </p:spTree>
    <p:extLst>
      <p:ext uri="{BB962C8B-B14F-4D97-AF65-F5344CB8AC3E}">
        <p14:creationId xmlns:p14="http://schemas.microsoft.com/office/powerpoint/2010/main" val="16886655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a:t>
            </a:fld>
            <a:endParaRPr lang="en-US" dirty="0"/>
          </a:p>
        </p:txBody>
      </p:sp>
    </p:spTree>
    <p:extLst>
      <p:ext uri="{BB962C8B-B14F-4D97-AF65-F5344CB8AC3E}">
        <p14:creationId xmlns:p14="http://schemas.microsoft.com/office/powerpoint/2010/main" val="22686548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25</a:t>
            </a:fld>
            <a:endParaRPr lang="en-US" dirty="0"/>
          </a:p>
        </p:txBody>
      </p:sp>
    </p:spTree>
    <p:extLst>
      <p:ext uri="{BB962C8B-B14F-4D97-AF65-F5344CB8AC3E}">
        <p14:creationId xmlns:p14="http://schemas.microsoft.com/office/powerpoint/2010/main" val="19345307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26</a:t>
            </a:fld>
            <a:endParaRPr lang="en-US" dirty="0"/>
          </a:p>
        </p:txBody>
      </p:sp>
    </p:spTree>
    <p:extLst>
      <p:ext uri="{BB962C8B-B14F-4D97-AF65-F5344CB8AC3E}">
        <p14:creationId xmlns:p14="http://schemas.microsoft.com/office/powerpoint/2010/main" val="9538145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27</a:t>
            </a:fld>
            <a:endParaRPr lang="en-US" dirty="0"/>
          </a:p>
        </p:txBody>
      </p:sp>
    </p:spTree>
    <p:extLst>
      <p:ext uri="{BB962C8B-B14F-4D97-AF65-F5344CB8AC3E}">
        <p14:creationId xmlns:p14="http://schemas.microsoft.com/office/powerpoint/2010/main" val="27264357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29</a:t>
            </a:fld>
            <a:endParaRPr lang="en-US" dirty="0"/>
          </a:p>
        </p:txBody>
      </p:sp>
    </p:spTree>
    <p:extLst>
      <p:ext uri="{BB962C8B-B14F-4D97-AF65-F5344CB8AC3E}">
        <p14:creationId xmlns:p14="http://schemas.microsoft.com/office/powerpoint/2010/main" val="3419288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30</a:t>
            </a:fld>
            <a:endParaRPr lang="en-US" dirty="0"/>
          </a:p>
        </p:txBody>
      </p:sp>
    </p:spTree>
    <p:extLst>
      <p:ext uri="{BB962C8B-B14F-4D97-AF65-F5344CB8AC3E}">
        <p14:creationId xmlns:p14="http://schemas.microsoft.com/office/powerpoint/2010/main" val="31478707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32</a:t>
            </a:fld>
            <a:endParaRPr lang="en-US" dirty="0"/>
          </a:p>
        </p:txBody>
      </p:sp>
    </p:spTree>
    <p:extLst>
      <p:ext uri="{BB962C8B-B14F-4D97-AF65-F5344CB8AC3E}">
        <p14:creationId xmlns:p14="http://schemas.microsoft.com/office/powerpoint/2010/main" val="20827691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33</a:t>
            </a:fld>
            <a:endParaRPr lang="en-US" dirty="0"/>
          </a:p>
        </p:txBody>
      </p:sp>
    </p:spTree>
    <p:extLst>
      <p:ext uri="{BB962C8B-B14F-4D97-AF65-F5344CB8AC3E}">
        <p14:creationId xmlns:p14="http://schemas.microsoft.com/office/powerpoint/2010/main" val="26886561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35</a:t>
            </a:fld>
            <a:endParaRPr lang="en-US" dirty="0"/>
          </a:p>
        </p:txBody>
      </p:sp>
    </p:spTree>
    <p:extLst>
      <p:ext uri="{BB962C8B-B14F-4D97-AF65-F5344CB8AC3E}">
        <p14:creationId xmlns:p14="http://schemas.microsoft.com/office/powerpoint/2010/main" val="342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36</a:t>
            </a:fld>
            <a:endParaRPr lang="en-US" dirty="0"/>
          </a:p>
        </p:txBody>
      </p:sp>
    </p:spTree>
    <p:extLst>
      <p:ext uri="{BB962C8B-B14F-4D97-AF65-F5344CB8AC3E}">
        <p14:creationId xmlns:p14="http://schemas.microsoft.com/office/powerpoint/2010/main" val="396791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a:t>
            </a:fld>
            <a:endParaRPr lang="en-US" dirty="0"/>
          </a:p>
        </p:txBody>
      </p:sp>
    </p:spTree>
    <p:extLst>
      <p:ext uri="{BB962C8B-B14F-4D97-AF65-F5344CB8AC3E}">
        <p14:creationId xmlns:p14="http://schemas.microsoft.com/office/powerpoint/2010/main" val="2200471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4</a:t>
            </a:fld>
            <a:endParaRPr lang="en-US" dirty="0"/>
          </a:p>
        </p:txBody>
      </p:sp>
    </p:spTree>
    <p:extLst>
      <p:ext uri="{BB962C8B-B14F-4D97-AF65-F5344CB8AC3E}">
        <p14:creationId xmlns:p14="http://schemas.microsoft.com/office/powerpoint/2010/main" val="1772151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5</a:t>
            </a:fld>
            <a:endParaRPr lang="en-US" dirty="0"/>
          </a:p>
        </p:txBody>
      </p:sp>
    </p:spTree>
    <p:extLst>
      <p:ext uri="{BB962C8B-B14F-4D97-AF65-F5344CB8AC3E}">
        <p14:creationId xmlns:p14="http://schemas.microsoft.com/office/powerpoint/2010/main" val="1171546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7</a:t>
            </a:fld>
            <a:endParaRPr lang="en-US" dirty="0"/>
          </a:p>
        </p:txBody>
      </p:sp>
    </p:spTree>
    <p:extLst>
      <p:ext uri="{BB962C8B-B14F-4D97-AF65-F5344CB8AC3E}">
        <p14:creationId xmlns:p14="http://schemas.microsoft.com/office/powerpoint/2010/main" val="3271911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8</a:t>
            </a:fld>
            <a:endParaRPr lang="en-US" dirty="0"/>
          </a:p>
        </p:txBody>
      </p:sp>
    </p:spTree>
    <p:extLst>
      <p:ext uri="{BB962C8B-B14F-4D97-AF65-F5344CB8AC3E}">
        <p14:creationId xmlns:p14="http://schemas.microsoft.com/office/powerpoint/2010/main" val="22591905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9</a:t>
            </a:fld>
            <a:endParaRPr lang="en-US" dirty="0"/>
          </a:p>
        </p:txBody>
      </p:sp>
    </p:spTree>
    <p:extLst>
      <p:ext uri="{BB962C8B-B14F-4D97-AF65-F5344CB8AC3E}">
        <p14:creationId xmlns:p14="http://schemas.microsoft.com/office/powerpoint/2010/main" val="18533747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10</a:t>
            </a:fld>
            <a:endParaRPr lang="en-US" dirty="0"/>
          </a:p>
        </p:txBody>
      </p:sp>
    </p:spTree>
    <p:extLst>
      <p:ext uri="{BB962C8B-B14F-4D97-AF65-F5344CB8AC3E}">
        <p14:creationId xmlns:p14="http://schemas.microsoft.com/office/powerpoint/2010/main" val="4061017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11/2/2023</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smtClean="0"/>
              <a:t>Click to edit Master title style</a:t>
            </a:r>
            <a:endParaRPr lang="en-US"/>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11/2/2023</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11/2/2023</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11/2/2023</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11/2/2023</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11/2/2023</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11/2/2023</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smtClean="0"/>
              <a:t>Click to edit Master title style</a:t>
            </a:r>
            <a:endParaRPr lang="en-US"/>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11/2/2023</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11/2/2023</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11/2/2023</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11/2/2023</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11/2/2023</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31.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chart" Target="../charts/chart1.xml"/><Relationship Id="rId7"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chart" Target="../charts/chart4.xml"/><Relationship Id="rId5" Type="http://schemas.openxmlformats.org/officeDocument/2006/relationships/chart" Target="../charts/chart3.xml"/><Relationship Id="rId10" Type="http://schemas.openxmlformats.org/officeDocument/2006/relationships/image" Target="../media/image27.png"/><Relationship Id="rId4" Type="http://schemas.openxmlformats.org/officeDocument/2006/relationships/chart" Target="../charts/chart2.xml"/><Relationship Id="rId9"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1drv.ms/x/s!Aq_mAEJ99QZPp0EhIyKH_m1aMfYN?e=Imma9u"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pic>
        <p:nvPicPr>
          <p:cNvPr id="11" name="Picture 10" descr="Black Car Steering Wheel during Night Time · Free Stock Photo"/>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186847" y="4670784"/>
            <a:ext cx="11660956" cy="1329595"/>
          </a:xfrm>
          <a:solidFill>
            <a:schemeClr val="bg2">
              <a:lumMod val="25000"/>
            </a:schemeClr>
          </a:solidFill>
        </p:spPr>
        <p:txBody>
          <a:bodyPr wrap="square" lIns="0" tIns="0" rIns="0" bIns="0" anchor="t">
            <a:spAutoFit/>
          </a:bodyPr>
          <a:lstStyle/>
          <a:p>
            <a:r>
              <a:rPr lang="en-US" sz="4800" dirty="0" smtClean="0">
                <a:ln>
                  <a:solidFill>
                    <a:schemeClr val="accent1">
                      <a:lumMod val="75000"/>
                    </a:schemeClr>
                  </a:solidFill>
                </a:ln>
                <a:solidFill>
                  <a:schemeClr val="bg1"/>
                </a:solidFill>
                <a:latin typeface="Algerian" panose="04020705040A02060702" pitchFamily="82" charset="0"/>
              </a:rPr>
              <a:t>ANALYZING THE IMPACT OF CAR FEATURE ON PRICE AND PROFITABILITY</a:t>
            </a:r>
            <a:endParaRPr lang="en-US" sz="4800" dirty="0">
              <a:ln>
                <a:solidFill>
                  <a:schemeClr val="accent1">
                    <a:lumMod val="75000"/>
                  </a:schemeClr>
                </a:solidFill>
              </a:ln>
              <a:solidFill>
                <a:schemeClr val="bg1"/>
              </a:solidFill>
              <a:latin typeface="Algerian" panose="04020705040A02060702" pitchFamily="82" charset="0"/>
            </a:endParaRPr>
          </a:p>
        </p:txBody>
      </p:sp>
      <p:sp>
        <p:nvSpPr>
          <p:cNvPr id="4" name="Diamond 3">
            <a:extLst>
              <a:ext uri="{FF2B5EF4-FFF2-40B4-BE49-F238E27FC236}">
                <a16:creationId xmlns:a16="http://schemas.microsoft.com/office/drawing/2014/main" id="{1C59176D-59A8-4C02-B448-EE01232FB3E7}"/>
              </a:ext>
              <a:ext uri="{C183D7F6-B498-43B3-948B-1728B52AA6E4}">
                <adec:decorative xmlns="" xmlns:adec="http://schemas.microsoft.com/office/drawing/2017/decorative" val="1"/>
              </a:ext>
            </a:extLst>
          </p:cNvPr>
          <p:cNvSpPr/>
          <p:nvPr/>
        </p:nvSpPr>
        <p:spPr>
          <a:xfrm>
            <a:off x="4792319" y="-608242"/>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 xmlns:adec="http://schemas.microsoft.com/office/drawing/2017/decorative" val="1"/>
              </a:ext>
            </a:extLst>
          </p:cNvPr>
          <p:cNvSpPr/>
          <p:nvPr/>
        </p:nvSpPr>
        <p:spPr>
          <a:xfrm>
            <a:off x="4325258" y="-1770743"/>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descr="Icon of chart. ">
            <a:extLst>
              <a:ext uri="{FF2B5EF4-FFF2-40B4-BE49-F238E27FC236}">
                <a16:creationId xmlns:a16="http://schemas.microsoft.com/office/drawing/2014/main" id="{B95DF07A-CE7E-4D89-9AA0-25F4FFF3B9C7}"/>
              </a:ext>
            </a:extLst>
          </p:cNvPr>
          <p:cNvGrpSpPr/>
          <p:nvPr/>
        </p:nvGrpSpPr>
        <p:grpSpPr>
          <a:xfrm>
            <a:off x="5851021" y="3724968"/>
            <a:ext cx="489958" cy="492680"/>
            <a:chOff x="2025650" y="4786313"/>
            <a:chExt cx="285750" cy="287338"/>
          </a:xfrm>
          <a:solidFill>
            <a:schemeClr val="bg1"/>
          </a:solidFill>
        </p:grpSpPr>
        <p:sp>
          <p:nvSpPr>
            <p:cNvPr id="8" name="Freeform 565">
              <a:extLst>
                <a:ext uri="{FF2B5EF4-FFF2-40B4-BE49-F238E27FC236}">
                  <a16:creationId xmlns:a16="http://schemas.microsoft.com/office/drawing/2014/main" id="{548FC78B-EF83-4185-A63D-1A5A85640B62}"/>
                </a:ext>
              </a:extLst>
            </p:cNvPr>
            <p:cNvSpPr>
              <a:spLocks noEditPoints="1"/>
            </p:cNvSpPr>
            <p:nvPr/>
          </p:nvSpPr>
          <p:spPr bwMode="auto">
            <a:xfrm>
              <a:off x="2025650" y="4786313"/>
              <a:ext cx="285750" cy="287338"/>
            </a:xfrm>
            <a:custGeom>
              <a:avLst/>
              <a:gdLst>
                <a:gd name="T0" fmla="*/ 812 w 903"/>
                <a:gd name="T1" fmla="*/ 500 h 903"/>
                <a:gd name="T2" fmla="*/ 810 w 903"/>
                <a:gd name="T3" fmla="*/ 505 h 903"/>
                <a:gd name="T4" fmla="*/ 806 w 903"/>
                <a:gd name="T5" fmla="*/ 509 h 903"/>
                <a:gd name="T6" fmla="*/ 800 w 903"/>
                <a:gd name="T7" fmla="*/ 511 h 903"/>
                <a:gd name="T8" fmla="*/ 105 w 903"/>
                <a:gd name="T9" fmla="*/ 511 h 903"/>
                <a:gd name="T10" fmla="*/ 99 w 903"/>
                <a:gd name="T11" fmla="*/ 510 h 903"/>
                <a:gd name="T12" fmla="*/ 95 w 903"/>
                <a:gd name="T13" fmla="*/ 507 h 903"/>
                <a:gd name="T14" fmla="*/ 92 w 903"/>
                <a:gd name="T15" fmla="*/ 502 h 903"/>
                <a:gd name="T16" fmla="*/ 90 w 903"/>
                <a:gd name="T17" fmla="*/ 496 h 903"/>
                <a:gd name="T18" fmla="*/ 90 w 903"/>
                <a:gd name="T19" fmla="*/ 105 h 903"/>
                <a:gd name="T20" fmla="*/ 92 w 903"/>
                <a:gd name="T21" fmla="*/ 100 h 903"/>
                <a:gd name="T22" fmla="*/ 95 w 903"/>
                <a:gd name="T23" fmla="*/ 94 h 903"/>
                <a:gd name="T24" fmla="*/ 99 w 903"/>
                <a:gd name="T25" fmla="*/ 91 h 903"/>
                <a:gd name="T26" fmla="*/ 105 w 903"/>
                <a:gd name="T27" fmla="*/ 90 h 903"/>
                <a:gd name="T28" fmla="*/ 800 w 903"/>
                <a:gd name="T29" fmla="*/ 90 h 903"/>
                <a:gd name="T30" fmla="*/ 806 w 903"/>
                <a:gd name="T31" fmla="*/ 92 h 903"/>
                <a:gd name="T32" fmla="*/ 810 w 903"/>
                <a:gd name="T33" fmla="*/ 96 h 903"/>
                <a:gd name="T34" fmla="*/ 812 w 903"/>
                <a:gd name="T35" fmla="*/ 102 h 903"/>
                <a:gd name="T36" fmla="*/ 813 w 903"/>
                <a:gd name="T37" fmla="*/ 496 h 903"/>
                <a:gd name="T38" fmla="*/ 15 w 903"/>
                <a:gd name="T39" fmla="*/ 0 h 903"/>
                <a:gd name="T40" fmla="*/ 9 w 903"/>
                <a:gd name="T41" fmla="*/ 1 h 903"/>
                <a:gd name="T42" fmla="*/ 5 w 903"/>
                <a:gd name="T43" fmla="*/ 4 h 903"/>
                <a:gd name="T44" fmla="*/ 1 w 903"/>
                <a:gd name="T45" fmla="*/ 8 h 903"/>
                <a:gd name="T46" fmla="*/ 0 w 903"/>
                <a:gd name="T47" fmla="*/ 15 h 903"/>
                <a:gd name="T48" fmla="*/ 0 w 903"/>
                <a:gd name="T49" fmla="*/ 590 h 903"/>
                <a:gd name="T50" fmla="*/ 2 w 903"/>
                <a:gd name="T51" fmla="*/ 595 h 903"/>
                <a:gd name="T52" fmla="*/ 7 w 903"/>
                <a:gd name="T53" fmla="*/ 599 h 903"/>
                <a:gd name="T54" fmla="*/ 12 w 903"/>
                <a:gd name="T55" fmla="*/ 602 h 903"/>
                <a:gd name="T56" fmla="*/ 437 w 903"/>
                <a:gd name="T57" fmla="*/ 602 h 903"/>
                <a:gd name="T58" fmla="*/ 260 w 903"/>
                <a:gd name="T59" fmla="*/ 877 h 903"/>
                <a:gd name="T60" fmla="*/ 257 w 903"/>
                <a:gd name="T61" fmla="*/ 883 h 903"/>
                <a:gd name="T62" fmla="*/ 256 w 903"/>
                <a:gd name="T63" fmla="*/ 888 h 903"/>
                <a:gd name="T64" fmla="*/ 257 w 903"/>
                <a:gd name="T65" fmla="*/ 893 h 903"/>
                <a:gd name="T66" fmla="*/ 260 w 903"/>
                <a:gd name="T67" fmla="*/ 899 h 903"/>
                <a:gd name="T68" fmla="*/ 265 w 903"/>
                <a:gd name="T69" fmla="*/ 902 h 903"/>
                <a:gd name="T70" fmla="*/ 271 w 903"/>
                <a:gd name="T71" fmla="*/ 903 h 903"/>
                <a:gd name="T72" fmla="*/ 277 w 903"/>
                <a:gd name="T73" fmla="*/ 902 h 903"/>
                <a:gd name="T74" fmla="*/ 281 w 903"/>
                <a:gd name="T75" fmla="*/ 899 h 903"/>
                <a:gd name="T76" fmla="*/ 621 w 903"/>
                <a:gd name="T77" fmla="*/ 899 h 903"/>
                <a:gd name="T78" fmla="*/ 627 w 903"/>
                <a:gd name="T79" fmla="*/ 902 h 903"/>
                <a:gd name="T80" fmla="*/ 632 w 903"/>
                <a:gd name="T81" fmla="*/ 903 h 903"/>
                <a:gd name="T82" fmla="*/ 637 w 903"/>
                <a:gd name="T83" fmla="*/ 902 h 903"/>
                <a:gd name="T84" fmla="*/ 643 w 903"/>
                <a:gd name="T85" fmla="*/ 899 h 903"/>
                <a:gd name="T86" fmla="*/ 646 w 903"/>
                <a:gd name="T87" fmla="*/ 893 h 903"/>
                <a:gd name="T88" fmla="*/ 647 w 903"/>
                <a:gd name="T89" fmla="*/ 888 h 903"/>
                <a:gd name="T90" fmla="*/ 646 w 903"/>
                <a:gd name="T91" fmla="*/ 883 h 903"/>
                <a:gd name="T92" fmla="*/ 643 w 903"/>
                <a:gd name="T93" fmla="*/ 877 h 903"/>
                <a:gd name="T94" fmla="*/ 467 w 903"/>
                <a:gd name="T95" fmla="*/ 602 h 903"/>
                <a:gd name="T96" fmla="*/ 892 w 903"/>
                <a:gd name="T97" fmla="*/ 602 h 903"/>
                <a:gd name="T98" fmla="*/ 897 w 903"/>
                <a:gd name="T99" fmla="*/ 599 h 903"/>
                <a:gd name="T100" fmla="*/ 900 w 903"/>
                <a:gd name="T101" fmla="*/ 595 h 903"/>
                <a:gd name="T102" fmla="*/ 902 w 903"/>
                <a:gd name="T103" fmla="*/ 590 h 903"/>
                <a:gd name="T104" fmla="*/ 903 w 903"/>
                <a:gd name="T105" fmla="*/ 15 h 903"/>
                <a:gd name="T106" fmla="*/ 902 w 903"/>
                <a:gd name="T107" fmla="*/ 8 h 903"/>
                <a:gd name="T108" fmla="*/ 899 w 903"/>
                <a:gd name="T109" fmla="*/ 4 h 903"/>
                <a:gd name="T110" fmla="*/ 894 w 903"/>
                <a:gd name="T111" fmla="*/ 1 h 903"/>
                <a:gd name="T112" fmla="*/ 888 w 903"/>
                <a:gd name="T11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903">
                  <a:moveTo>
                    <a:pt x="813" y="496"/>
                  </a:moveTo>
                  <a:lnTo>
                    <a:pt x="812" y="500"/>
                  </a:lnTo>
                  <a:lnTo>
                    <a:pt x="811" y="502"/>
                  </a:lnTo>
                  <a:lnTo>
                    <a:pt x="810" y="505"/>
                  </a:lnTo>
                  <a:lnTo>
                    <a:pt x="808" y="507"/>
                  </a:lnTo>
                  <a:lnTo>
                    <a:pt x="806" y="509"/>
                  </a:lnTo>
                  <a:lnTo>
                    <a:pt x="804" y="510"/>
                  </a:lnTo>
                  <a:lnTo>
                    <a:pt x="800" y="511"/>
                  </a:lnTo>
                  <a:lnTo>
                    <a:pt x="797" y="511"/>
                  </a:lnTo>
                  <a:lnTo>
                    <a:pt x="105" y="511"/>
                  </a:lnTo>
                  <a:lnTo>
                    <a:pt x="102" y="511"/>
                  </a:lnTo>
                  <a:lnTo>
                    <a:pt x="99" y="510"/>
                  </a:lnTo>
                  <a:lnTo>
                    <a:pt x="97" y="509"/>
                  </a:lnTo>
                  <a:lnTo>
                    <a:pt x="95" y="507"/>
                  </a:lnTo>
                  <a:lnTo>
                    <a:pt x="93" y="505"/>
                  </a:lnTo>
                  <a:lnTo>
                    <a:pt x="92" y="502"/>
                  </a:lnTo>
                  <a:lnTo>
                    <a:pt x="90" y="500"/>
                  </a:lnTo>
                  <a:lnTo>
                    <a:pt x="90" y="496"/>
                  </a:lnTo>
                  <a:lnTo>
                    <a:pt x="90" y="316"/>
                  </a:lnTo>
                  <a:lnTo>
                    <a:pt x="90" y="105"/>
                  </a:lnTo>
                  <a:lnTo>
                    <a:pt x="90" y="102"/>
                  </a:lnTo>
                  <a:lnTo>
                    <a:pt x="92" y="100"/>
                  </a:lnTo>
                  <a:lnTo>
                    <a:pt x="93" y="96"/>
                  </a:lnTo>
                  <a:lnTo>
                    <a:pt x="95" y="94"/>
                  </a:lnTo>
                  <a:lnTo>
                    <a:pt x="97" y="92"/>
                  </a:lnTo>
                  <a:lnTo>
                    <a:pt x="99" y="91"/>
                  </a:lnTo>
                  <a:lnTo>
                    <a:pt x="102" y="90"/>
                  </a:lnTo>
                  <a:lnTo>
                    <a:pt x="105" y="90"/>
                  </a:lnTo>
                  <a:lnTo>
                    <a:pt x="798" y="90"/>
                  </a:lnTo>
                  <a:lnTo>
                    <a:pt x="800" y="90"/>
                  </a:lnTo>
                  <a:lnTo>
                    <a:pt x="804" y="91"/>
                  </a:lnTo>
                  <a:lnTo>
                    <a:pt x="806" y="92"/>
                  </a:lnTo>
                  <a:lnTo>
                    <a:pt x="808" y="94"/>
                  </a:lnTo>
                  <a:lnTo>
                    <a:pt x="810" y="96"/>
                  </a:lnTo>
                  <a:lnTo>
                    <a:pt x="811" y="100"/>
                  </a:lnTo>
                  <a:lnTo>
                    <a:pt x="812" y="102"/>
                  </a:lnTo>
                  <a:lnTo>
                    <a:pt x="813" y="105"/>
                  </a:lnTo>
                  <a:lnTo>
                    <a:pt x="813" y="496"/>
                  </a:lnTo>
                  <a:close/>
                  <a:moveTo>
                    <a:pt x="888" y="0"/>
                  </a:moveTo>
                  <a:lnTo>
                    <a:pt x="15" y="0"/>
                  </a:lnTo>
                  <a:lnTo>
                    <a:pt x="12" y="0"/>
                  </a:lnTo>
                  <a:lnTo>
                    <a:pt x="9" y="1"/>
                  </a:lnTo>
                  <a:lnTo>
                    <a:pt x="7" y="2"/>
                  </a:lnTo>
                  <a:lnTo>
                    <a:pt x="5" y="4"/>
                  </a:lnTo>
                  <a:lnTo>
                    <a:pt x="2" y="6"/>
                  </a:lnTo>
                  <a:lnTo>
                    <a:pt x="1" y="8"/>
                  </a:lnTo>
                  <a:lnTo>
                    <a:pt x="0" y="12"/>
                  </a:lnTo>
                  <a:lnTo>
                    <a:pt x="0" y="15"/>
                  </a:lnTo>
                  <a:lnTo>
                    <a:pt x="0" y="587"/>
                  </a:lnTo>
                  <a:lnTo>
                    <a:pt x="0" y="590"/>
                  </a:lnTo>
                  <a:lnTo>
                    <a:pt x="1" y="593"/>
                  </a:lnTo>
                  <a:lnTo>
                    <a:pt x="2" y="595"/>
                  </a:lnTo>
                  <a:lnTo>
                    <a:pt x="5" y="597"/>
                  </a:lnTo>
                  <a:lnTo>
                    <a:pt x="7" y="599"/>
                  </a:lnTo>
                  <a:lnTo>
                    <a:pt x="9" y="601"/>
                  </a:lnTo>
                  <a:lnTo>
                    <a:pt x="12" y="602"/>
                  </a:lnTo>
                  <a:lnTo>
                    <a:pt x="15" y="602"/>
                  </a:lnTo>
                  <a:lnTo>
                    <a:pt x="437" y="602"/>
                  </a:lnTo>
                  <a:lnTo>
                    <a:pt x="437" y="701"/>
                  </a:lnTo>
                  <a:lnTo>
                    <a:pt x="260" y="877"/>
                  </a:lnTo>
                  <a:lnTo>
                    <a:pt x="259" y="879"/>
                  </a:lnTo>
                  <a:lnTo>
                    <a:pt x="257" y="883"/>
                  </a:lnTo>
                  <a:lnTo>
                    <a:pt x="256" y="885"/>
                  </a:lnTo>
                  <a:lnTo>
                    <a:pt x="256" y="888"/>
                  </a:lnTo>
                  <a:lnTo>
                    <a:pt x="256" y="891"/>
                  </a:lnTo>
                  <a:lnTo>
                    <a:pt x="257" y="893"/>
                  </a:lnTo>
                  <a:lnTo>
                    <a:pt x="259" y="897"/>
                  </a:lnTo>
                  <a:lnTo>
                    <a:pt x="260" y="899"/>
                  </a:lnTo>
                  <a:lnTo>
                    <a:pt x="263" y="901"/>
                  </a:lnTo>
                  <a:lnTo>
                    <a:pt x="265" y="902"/>
                  </a:lnTo>
                  <a:lnTo>
                    <a:pt x="268" y="903"/>
                  </a:lnTo>
                  <a:lnTo>
                    <a:pt x="271" y="903"/>
                  </a:lnTo>
                  <a:lnTo>
                    <a:pt x="274" y="903"/>
                  </a:lnTo>
                  <a:lnTo>
                    <a:pt x="277" y="902"/>
                  </a:lnTo>
                  <a:lnTo>
                    <a:pt x="279" y="901"/>
                  </a:lnTo>
                  <a:lnTo>
                    <a:pt x="281" y="899"/>
                  </a:lnTo>
                  <a:lnTo>
                    <a:pt x="452" y="728"/>
                  </a:lnTo>
                  <a:lnTo>
                    <a:pt x="621" y="899"/>
                  </a:lnTo>
                  <a:lnTo>
                    <a:pt x="623" y="901"/>
                  </a:lnTo>
                  <a:lnTo>
                    <a:pt x="627" y="902"/>
                  </a:lnTo>
                  <a:lnTo>
                    <a:pt x="629" y="903"/>
                  </a:lnTo>
                  <a:lnTo>
                    <a:pt x="632" y="903"/>
                  </a:lnTo>
                  <a:lnTo>
                    <a:pt x="635" y="903"/>
                  </a:lnTo>
                  <a:lnTo>
                    <a:pt x="637" y="902"/>
                  </a:lnTo>
                  <a:lnTo>
                    <a:pt x="641" y="901"/>
                  </a:lnTo>
                  <a:lnTo>
                    <a:pt x="643" y="899"/>
                  </a:lnTo>
                  <a:lnTo>
                    <a:pt x="645" y="897"/>
                  </a:lnTo>
                  <a:lnTo>
                    <a:pt x="646" y="893"/>
                  </a:lnTo>
                  <a:lnTo>
                    <a:pt x="647" y="891"/>
                  </a:lnTo>
                  <a:lnTo>
                    <a:pt x="647" y="888"/>
                  </a:lnTo>
                  <a:lnTo>
                    <a:pt x="647" y="885"/>
                  </a:lnTo>
                  <a:lnTo>
                    <a:pt x="646" y="883"/>
                  </a:lnTo>
                  <a:lnTo>
                    <a:pt x="645" y="879"/>
                  </a:lnTo>
                  <a:lnTo>
                    <a:pt x="643" y="877"/>
                  </a:lnTo>
                  <a:lnTo>
                    <a:pt x="467" y="701"/>
                  </a:lnTo>
                  <a:lnTo>
                    <a:pt x="467" y="602"/>
                  </a:lnTo>
                  <a:lnTo>
                    <a:pt x="888" y="602"/>
                  </a:lnTo>
                  <a:lnTo>
                    <a:pt x="892" y="602"/>
                  </a:lnTo>
                  <a:lnTo>
                    <a:pt x="894" y="601"/>
                  </a:lnTo>
                  <a:lnTo>
                    <a:pt x="897" y="599"/>
                  </a:lnTo>
                  <a:lnTo>
                    <a:pt x="899" y="597"/>
                  </a:lnTo>
                  <a:lnTo>
                    <a:pt x="900" y="595"/>
                  </a:lnTo>
                  <a:lnTo>
                    <a:pt x="902" y="593"/>
                  </a:lnTo>
                  <a:lnTo>
                    <a:pt x="902" y="590"/>
                  </a:lnTo>
                  <a:lnTo>
                    <a:pt x="903" y="587"/>
                  </a:lnTo>
                  <a:lnTo>
                    <a:pt x="903" y="15"/>
                  </a:lnTo>
                  <a:lnTo>
                    <a:pt x="902" y="12"/>
                  </a:lnTo>
                  <a:lnTo>
                    <a:pt x="902" y="8"/>
                  </a:lnTo>
                  <a:lnTo>
                    <a:pt x="900" y="6"/>
                  </a:lnTo>
                  <a:lnTo>
                    <a:pt x="899" y="4"/>
                  </a:lnTo>
                  <a:lnTo>
                    <a:pt x="897" y="2"/>
                  </a:lnTo>
                  <a:lnTo>
                    <a:pt x="894" y="1"/>
                  </a:lnTo>
                  <a:lnTo>
                    <a:pt x="892" y="0"/>
                  </a:lnTo>
                  <a:lnTo>
                    <a:pt x="8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566">
              <a:extLst>
                <a:ext uri="{FF2B5EF4-FFF2-40B4-BE49-F238E27FC236}">
                  <a16:creationId xmlns:a16="http://schemas.microsoft.com/office/drawing/2014/main" id="{B7B50F87-A3AA-4FB6-9692-24BF5512FC5B}"/>
                </a:ext>
              </a:extLst>
            </p:cNvPr>
            <p:cNvSpPr>
              <a:spLocks/>
            </p:cNvSpPr>
            <p:nvPr/>
          </p:nvSpPr>
          <p:spPr bwMode="auto">
            <a:xfrm>
              <a:off x="2054225" y="4843463"/>
              <a:ext cx="200025" cy="73025"/>
            </a:xfrm>
            <a:custGeom>
              <a:avLst/>
              <a:gdLst>
                <a:gd name="T0" fmla="*/ 151 w 632"/>
                <a:gd name="T1" fmla="*/ 151 h 226"/>
                <a:gd name="T2" fmla="*/ 157 w 632"/>
                <a:gd name="T3" fmla="*/ 149 h 226"/>
                <a:gd name="T4" fmla="*/ 161 w 632"/>
                <a:gd name="T5" fmla="*/ 146 h 226"/>
                <a:gd name="T6" fmla="*/ 288 w 632"/>
                <a:gd name="T7" fmla="*/ 217 h 226"/>
                <a:gd name="T8" fmla="*/ 292 w 632"/>
                <a:gd name="T9" fmla="*/ 223 h 226"/>
                <a:gd name="T10" fmla="*/ 299 w 632"/>
                <a:gd name="T11" fmla="*/ 226 h 226"/>
                <a:gd name="T12" fmla="*/ 302 w 632"/>
                <a:gd name="T13" fmla="*/ 226 h 226"/>
                <a:gd name="T14" fmla="*/ 307 w 632"/>
                <a:gd name="T15" fmla="*/ 225 h 226"/>
                <a:gd name="T16" fmla="*/ 313 w 632"/>
                <a:gd name="T17" fmla="*/ 222 h 226"/>
                <a:gd name="T18" fmla="*/ 471 w 632"/>
                <a:gd name="T19" fmla="*/ 191 h 226"/>
                <a:gd name="T20" fmla="*/ 477 w 632"/>
                <a:gd name="T21" fmla="*/ 195 h 226"/>
                <a:gd name="T22" fmla="*/ 483 w 632"/>
                <a:gd name="T23" fmla="*/ 196 h 226"/>
                <a:gd name="T24" fmla="*/ 488 w 632"/>
                <a:gd name="T25" fmla="*/ 194 h 226"/>
                <a:gd name="T26" fmla="*/ 494 w 632"/>
                <a:gd name="T27" fmla="*/ 191 h 226"/>
                <a:gd name="T28" fmla="*/ 631 w 632"/>
                <a:gd name="T29" fmla="*/ 23 h 226"/>
                <a:gd name="T30" fmla="*/ 632 w 632"/>
                <a:gd name="T31" fmla="*/ 16 h 226"/>
                <a:gd name="T32" fmla="*/ 632 w 632"/>
                <a:gd name="T33" fmla="*/ 11 h 226"/>
                <a:gd name="T34" fmla="*/ 629 w 632"/>
                <a:gd name="T35" fmla="*/ 5 h 226"/>
                <a:gd name="T36" fmla="*/ 625 w 632"/>
                <a:gd name="T37" fmla="*/ 2 h 226"/>
                <a:gd name="T38" fmla="*/ 619 w 632"/>
                <a:gd name="T39" fmla="*/ 0 h 226"/>
                <a:gd name="T40" fmla="*/ 613 w 632"/>
                <a:gd name="T41" fmla="*/ 1 h 226"/>
                <a:gd name="T42" fmla="*/ 607 w 632"/>
                <a:gd name="T43" fmla="*/ 3 h 226"/>
                <a:gd name="T44" fmla="*/ 481 w 632"/>
                <a:gd name="T45" fmla="*/ 159 h 226"/>
                <a:gd name="T46" fmla="*/ 415 w 632"/>
                <a:gd name="T47" fmla="*/ 93 h 226"/>
                <a:gd name="T48" fmla="*/ 409 w 632"/>
                <a:gd name="T49" fmla="*/ 91 h 226"/>
                <a:gd name="T50" fmla="*/ 404 w 632"/>
                <a:gd name="T51" fmla="*/ 91 h 226"/>
                <a:gd name="T52" fmla="*/ 398 w 632"/>
                <a:gd name="T53" fmla="*/ 93 h 226"/>
                <a:gd name="T54" fmla="*/ 307 w 632"/>
                <a:gd name="T55" fmla="*/ 185 h 226"/>
                <a:gd name="T56" fmla="*/ 247 w 632"/>
                <a:gd name="T57" fmla="*/ 39 h 226"/>
                <a:gd name="T58" fmla="*/ 242 w 632"/>
                <a:gd name="T59" fmla="*/ 34 h 226"/>
                <a:gd name="T60" fmla="*/ 234 w 632"/>
                <a:gd name="T61" fmla="*/ 33 h 226"/>
                <a:gd name="T62" fmla="*/ 227 w 632"/>
                <a:gd name="T63" fmla="*/ 35 h 226"/>
                <a:gd name="T64" fmla="*/ 144 w 632"/>
                <a:gd name="T65" fmla="*/ 121 h 226"/>
                <a:gd name="T66" fmla="*/ 12 w 632"/>
                <a:gd name="T67" fmla="*/ 121 h 226"/>
                <a:gd name="T68" fmla="*/ 7 w 632"/>
                <a:gd name="T69" fmla="*/ 123 h 226"/>
                <a:gd name="T70" fmla="*/ 3 w 632"/>
                <a:gd name="T71" fmla="*/ 128 h 226"/>
                <a:gd name="T72" fmla="*/ 0 w 632"/>
                <a:gd name="T73" fmla="*/ 133 h 226"/>
                <a:gd name="T74" fmla="*/ 0 w 632"/>
                <a:gd name="T75" fmla="*/ 138 h 226"/>
                <a:gd name="T76" fmla="*/ 3 w 632"/>
                <a:gd name="T77" fmla="*/ 144 h 226"/>
                <a:gd name="T78" fmla="*/ 7 w 632"/>
                <a:gd name="T79" fmla="*/ 148 h 226"/>
                <a:gd name="T80" fmla="*/ 12 w 632"/>
                <a:gd name="T81" fmla="*/ 150 h 226"/>
                <a:gd name="T82" fmla="*/ 15 w 632"/>
                <a:gd name="T83" fmla="*/ 15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2" h="226">
                  <a:moveTo>
                    <a:pt x="15" y="151"/>
                  </a:moveTo>
                  <a:lnTo>
                    <a:pt x="151" y="151"/>
                  </a:lnTo>
                  <a:lnTo>
                    <a:pt x="154" y="150"/>
                  </a:lnTo>
                  <a:lnTo>
                    <a:pt x="157" y="149"/>
                  </a:lnTo>
                  <a:lnTo>
                    <a:pt x="159" y="148"/>
                  </a:lnTo>
                  <a:lnTo>
                    <a:pt x="161" y="146"/>
                  </a:lnTo>
                  <a:lnTo>
                    <a:pt x="230" y="75"/>
                  </a:lnTo>
                  <a:lnTo>
                    <a:pt x="288" y="217"/>
                  </a:lnTo>
                  <a:lnTo>
                    <a:pt x="289" y="220"/>
                  </a:lnTo>
                  <a:lnTo>
                    <a:pt x="292" y="223"/>
                  </a:lnTo>
                  <a:lnTo>
                    <a:pt x="294" y="224"/>
                  </a:lnTo>
                  <a:lnTo>
                    <a:pt x="299" y="226"/>
                  </a:lnTo>
                  <a:lnTo>
                    <a:pt x="300" y="226"/>
                  </a:lnTo>
                  <a:lnTo>
                    <a:pt x="302" y="226"/>
                  </a:lnTo>
                  <a:lnTo>
                    <a:pt x="304" y="226"/>
                  </a:lnTo>
                  <a:lnTo>
                    <a:pt x="307" y="225"/>
                  </a:lnTo>
                  <a:lnTo>
                    <a:pt x="309" y="223"/>
                  </a:lnTo>
                  <a:lnTo>
                    <a:pt x="313" y="222"/>
                  </a:lnTo>
                  <a:lnTo>
                    <a:pt x="407" y="127"/>
                  </a:lnTo>
                  <a:lnTo>
                    <a:pt x="471" y="191"/>
                  </a:lnTo>
                  <a:lnTo>
                    <a:pt x="473" y="193"/>
                  </a:lnTo>
                  <a:lnTo>
                    <a:pt x="477" y="195"/>
                  </a:lnTo>
                  <a:lnTo>
                    <a:pt x="480" y="196"/>
                  </a:lnTo>
                  <a:lnTo>
                    <a:pt x="483" y="196"/>
                  </a:lnTo>
                  <a:lnTo>
                    <a:pt x="486" y="195"/>
                  </a:lnTo>
                  <a:lnTo>
                    <a:pt x="488" y="194"/>
                  </a:lnTo>
                  <a:lnTo>
                    <a:pt x="492" y="193"/>
                  </a:lnTo>
                  <a:lnTo>
                    <a:pt x="494" y="191"/>
                  </a:lnTo>
                  <a:lnTo>
                    <a:pt x="629" y="25"/>
                  </a:lnTo>
                  <a:lnTo>
                    <a:pt x="631" y="23"/>
                  </a:lnTo>
                  <a:lnTo>
                    <a:pt x="632" y="19"/>
                  </a:lnTo>
                  <a:lnTo>
                    <a:pt x="632" y="16"/>
                  </a:lnTo>
                  <a:lnTo>
                    <a:pt x="632" y="14"/>
                  </a:lnTo>
                  <a:lnTo>
                    <a:pt x="632" y="11"/>
                  </a:lnTo>
                  <a:lnTo>
                    <a:pt x="631" y="9"/>
                  </a:lnTo>
                  <a:lnTo>
                    <a:pt x="629" y="5"/>
                  </a:lnTo>
                  <a:lnTo>
                    <a:pt x="627" y="3"/>
                  </a:lnTo>
                  <a:lnTo>
                    <a:pt x="625" y="2"/>
                  </a:lnTo>
                  <a:lnTo>
                    <a:pt x="621" y="1"/>
                  </a:lnTo>
                  <a:lnTo>
                    <a:pt x="619" y="0"/>
                  </a:lnTo>
                  <a:lnTo>
                    <a:pt x="616" y="0"/>
                  </a:lnTo>
                  <a:lnTo>
                    <a:pt x="613" y="1"/>
                  </a:lnTo>
                  <a:lnTo>
                    <a:pt x="611" y="2"/>
                  </a:lnTo>
                  <a:lnTo>
                    <a:pt x="607" y="3"/>
                  </a:lnTo>
                  <a:lnTo>
                    <a:pt x="605" y="5"/>
                  </a:lnTo>
                  <a:lnTo>
                    <a:pt x="481" y="159"/>
                  </a:lnTo>
                  <a:lnTo>
                    <a:pt x="418" y="95"/>
                  </a:lnTo>
                  <a:lnTo>
                    <a:pt x="415" y="93"/>
                  </a:lnTo>
                  <a:lnTo>
                    <a:pt x="412" y="91"/>
                  </a:lnTo>
                  <a:lnTo>
                    <a:pt x="409" y="91"/>
                  </a:lnTo>
                  <a:lnTo>
                    <a:pt x="407" y="90"/>
                  </a:lnTo>
                  <a:lnTo>
                    <a:pt x="404" y="91"/>
                  </a:lnTo>
                  <a:lnTo>
                    <a:pt x="400" y="91"/>
                  </a:lnTo>
                  <a:lnTo>
                    <a:pt x="398" y="93"/>
                  </a:lnTo>
                  <a:lnTo>
                    <a:pt x="396" y="95"/>
                  </a:lnTo>
                  <a:lnTo>
                    <a:pt x="307" y="185"/>
                  </a:lnTo>
                  <a:lnTo>
                    <a:pt x="249" y="42"/>
                  </a:lnTo>
                  <a:lnTo>
                    <a:pt x="247" y="39"/>
                  </a:lnTo>
                  <a:lnTo>
                    <a:pt x="244" y="36"/>
                  </a:lnTo>
                  <a:lnTo>
                    <a:pt x="242" y="34"/>
                  </a:lnTo>
                  <a:lnTo>
                    <a:pt x="237" y="33"/>
                  </a:lnTo>
                  <a:lnTo>
                    <a:pt x="234" y="33"/>
                  </a:lnTo>
                  <a:lnTo>
                    <a:pt x="230" y="33"/>
                  </a:lnTo>
                  <a:lnTo>
                    <a:pt x="227" y="35"/>
                  </a:lnTo>
                  <a:lnTo>
                    <a:pt x="224" y="38"/>
                  </a:lnTo>
                  <a:lnTo>
                    <a:pt x="144" y="121"/>
                  </a:lnTo>
                  <a:lnTo>
                    <a:pt x="15" y="121"/>
                  </a:lnTo>
                  <a:lnTo>
                    <a:pt x="12" y="121"/>
                  </a:lnTo>
                  <a:lnTo>
                    <a:pt x="9" y="122"/>
                  </a:lnTo>
                  <a:lnTo>
                    <a:pt x="7" y="123"/>
                  </a:lnTo>
                  <a:lnTo>
                    <a:pt x="5" y="126"/>
                  </a:lnTo>
                  <a:lnTo>
                    <a:pt x="3" y="128"/>
                  </a:lnTo>
                  <a:lnTo>
                    <a:pt x="2" y="130"/>
                  </a:lnTo>
                  <a:lnTo>
                    <a:pt x="0" y="133"/>
                  </a:lnTo>
                  <a:lnTo>
                    <a:pt x="0" y="136"/>
                  </a:lnTo>
                  <a:lnTo>
                    <a:pt x="0" y="138"/>
                  </a:lnTo>
                  <a:lnTo>
                    <a:pt x="2" y="142"/>
                  </a:lnTo>
                  <a:lnTo>
                    <a:pt x="3" y="144"/>
                  </a:lnTo>
                  <a:lnTo>
                    <a:pt x="5" y="146"/>
                  </a:lnTo>
                  <a:lnTo>
                    <a:pt x="7" y="148"/>
                  </a:lnTo>
                  <a:lnTo>
                    <a:pt x="9" y="150"/>
                  </a:lnTo>
                  <a:lnTo>
                    <a:pt x="12" y="150"/>
                  </a:lnTo>
                  <a:lnTo>
                    <a:pt x="15" y="151"/>
                  </a:lnTo>
                  <a:lnTo>
                    <a:pt x="1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 name="Rectangle 2"/>
          <p:cNvSpPr/>
          <p:nvPr/>
        </p:nvSpPr>
        <p:spPr>
          <a:xfrm>
            <a:off x="8749527" y="6059857"/>
            <a:ext cx="3098276" cy="369332"/>
          </a:xfrm>
          <a:prstGeom prst="rect">
            <a:avLst/>
          </a:prstGeom>
          <a:solidFill>
            <a:schemeClr val="bg1">
              <a:lumMod val="95000"/>
            </a:schemeClr>
          </a:solidFill>
        </p:spPr>
        <p:txBody>
          <a:bodyPr wrap="square">
            <a:spAutoFit/>
          </a:bodyPr>
          <a:lstStyle/>
          <a:p>
            <a:r>
              <a:rPr lang="en-US" b="1" dirty="0" smtClean="0">
                <a:latin typeface="Manrope"/>
              </a:rPr>
              <a:t>BY YASHIKA SHRIVASTAV</a:t>
            </a:r>
            <a:endParaRPr lang="en-US" b="1" i="0" dirty="0">
              <a:effectLst/>
              <a:latin typeface="Manrope"/>
            </a:endParaRPr>
          </a:p>
        </p:txBody>
      </p:sp>
    </p:spTree>
    <p:extLst>
      <p:ext uri="{BB962C8B-B14F-4D97-AF65-F5344CB8AC3E}">
        <p14:creationId xmlns:p14="http://schemas.microsoft.com/office/powerpoint/2010/main" val="2387849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AC0C949-7A02-4C95-8017-D82E7E71C4F7}"/>
              </a:ext>
            </a:extLst>
          </p:cNvPr>
          <p:cNvSpPr>
            <a:spLocks noGrp="1"/>
          </p:cNvSpPr>
          <p:nvPr>
            <p:ph type="title" idx="4294967295"/>
          </p:nvPr>
        </p:nvSpPr>
        <p:spPr>
          <a:xfrm>
            <a:off x="0" y="365125"/>
            <a:ext cx="10515600" cy="1325563"/>
          </a:xfrm>
        </p:spPr>
        <p:txBody>
          <a:bodyPr/>
          <a:lstStyle/>
          <a:p>
            <a:r>
              <a:rPr lang="en-US" dirty="0"/>
              <a:t>Project analysis slide 5</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Task </a:t>
            </a:r>
            <a:r>
              <a:rPr lang="en-US" sz="3000" b="1" i="1" u="sng" dirty="0">
                <a:effectLst>
                  <a:outerShdw blurRad="38100" dist="38100" dir="2700000" algn="tl">
                    <a:srgbClr val="000000">
                      <a:alpha val="43137"/>
                    </a:srgbClr>
                  </a:outerShdw>
                </a:effectLst>
              </a:rPr>
              <a:t>Analysis</a:t>
            </a:r>
            <a:br>
              <a:rPr lang="en-US" sz="3000" b="1" i="1" u="sng" dirty="0">
                <a:effectLst>
                  <a:outerShdw blurRad="38100" dist="38100" dir="2700000" algn="tl">
                    <a:srgbClr val="000000">
                      <a:alpha val="43137"/>
                    </a:srgbClr>
                  </a:outerShdw>
                </a:effectLst>
              </a:rPr>
            </a:b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228600" y="855297"/>
            <a:ext cx="11734800" cy="400110"/>
          </a:xfrm>
          <a:prstGeom prst="rect">
            <a:avLst/>
          </a:prstGeom>
          <a:solidFill>
            <a:schemeClr val="accent4">
              <a:lumMod val="20000"/>
              <a:lumOff val="80000"/>
            </a:schemeClr>
          </a:solidFill>
          <a:ln/>
        </p:spPr>
        <p:style>
          <a:lnRef idx="2">
            <a:schemeClr val="dk1"/>
          </a:lnRef>
          <a:fillRef idx="1">
            <a:schemeClr val="lt1"/>
          </a:fillRef>
          <a:effectRef idx="0">
            <a:schemeClr val="dk1"/>
          </a:effectRef>
          <a:fontRef idx="minor">
            <a:schemeClr val="dk1"/>
          </a:fontRef>
        </p:style>
        <p:txBody>
          <a:bodyPr wrap="square">
            <a:spAutoFit/>
          </a:bodyPr>
          <a:lstStyle/>
          <a:p>
            <a:r>
              <a:rPr lang="en-US" sz="2000" b="1" u="sng" dirty="0">
                <a:latin typeface="Arial" panose="020B0604020202020204" pitchFamily="34" charset="0"/>
              </a:rPr>
              <a:t>Insight Required</a:t>
            </a:r>
            <a:r>
              <a:rPr lang="en-US" sz="2000" b="1" dirty="0">
                <a:latin typeface="Arial" panose="020B0604020202020204" pitchFamily="34" charset="0"/>
              </a:rPr>
              <a:t>: </a:t>
            </a:r>
            <a:r>
              <a:rPr lang="en-US" b="1" dirty="0"/>
              <a:t> </a:t>
            </a:r>
            <a:r>
              <a:rPr lang="en-US" sz="2000" dirty="0">
                <a:solidFill>
                  <a:schemeClr val="tx1"/>
                </a:solidFill>
                <a:latin typeface="Arial" panose="020B0604020202020204" pitchFamily="34" charset="0"/>
                <a:cs typeface="Arial" panose="020B0604020202020204" pitchFamily="34" charset="0"/>
              </a:rPr>
              <a:t>Which car features are most important in determining a car's price? </a:t>
            </a:r>
          </a:p>
        </p:txBody>
      </p:sp>
      <p:sp>
        <p:nvSpPr>
          <p:cNvPr id="3" name="Rectangle 2"/>
          <p:cNvSpPr/>
          <p:nvPr/>
        </p:nvSpPr>
        <p:spPr>
          <a:xfrm>
            <a:off x="228600" y="1266476"/>
            <a:ext cx="11611466" cy="1015663"/>
          </a:xfrm>
          <a:prstGeom prst="rect">
            <a:avLst/>
          </a:prstGeom>
        </p:spPr>
        <p:txBody>
          <a:bodyPr wrap="square">
            <a:spAutoFit/>
          </a:bodyPr>
          <a:lstStyle/>
          <a:p>
            <a:pPr marL="342900" indent="-342900" fontAlgn="base">
              <a:buFont typeface="Wingdings" panose="05000000000000000000" pitchFamily="2" charset="2"/>
              <a:buChar char="q"/>
            </a:pPr>
            <a:r>
              <a:rPr lang="en-US" sz="2000" b="1" u="sng" dirty="0">
                <a:latin typeface="Arial" panose="020B0604020202020204" pitchFamily="34" charset="0"/>
                <a:cs typeface="Arial" panose="020B0604020202020204" pitchFamily="34" charset="0"/>
              </a:rPr>
              <a:t>Task </a:t>
            </a:r>
            <a:r>
              <a:rPr lang="en-US" sz="2000" b="1" u="sng" dirty="0" smtClean="0">
                <a:latin typeface="Arial" panose="020B0604020202020204" pitchFamily="34" charset="0"/>
                <a:cs typeface="Arial" panose="020B0604020202020204" pitchFamily="34" charset="0"/>
              </a:rPr>
              <a:t>3</a:t>
            </a:r>
            <a:r>
              <a:rPr lang="en-US" sz="2000" b="1" dirty="0" smtClean="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Use regression analysis to identify the variables that have the strongest relationship with a car's price. Then create a bar chart that shows the coefficient values for each variable to visualize their relative importance</a:t>
            </a:r>
            <a:r>
              <a:rPr lang="en-US" sz="2000" dirty="0" smtClean="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9445" y="2205874"/>
            <a:ext cx="3063929" cy="2593648"/>
          </a:xfrm>
          <a:prstGeom prst="rect">
            <a:avLst/>
          </a:prstGeom>
        </p:spPr>
      </p:pic>
      <p:pic>
        <p:nvPicPr>
          <p:cNvPr id="9" name="Picture 8"/>
          <p:cNvPicPr>
            <a:picLocks noChangeAspect="1"/>
          </p:cNvPicPr>
          <p:nvPr/>
        </p:nvPicPr>
        <p:blipFill>
          <a:blip r:embed="rId4"/>
          <a:stretch>
            <a:fillRect/>
          </a:stretch>
        </p:blipFill>
        <p:spPr>
          <a:xfrm>
            <a:off x="725864" y="2375555"/>
            <a:ext cx="7579149" cy="2941163"/>
          </a:xfrm>
          <a:prstGeom prst="rect">
            <a:avLst/>
          </a:prstGeom>
        </p:spPr>
      </p:pic>
    </p:spTree>
    <p:extLst>
      <p:ext uri="{BB962C8B-B14F-4D97-AF65-F5344CB8AC3E}">
        <p14:creationId xmlns:p14="http://schemas.microsoft.com/office/powerpoint/2010/main" val="3927446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Key Insight</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 name="Rectangle 1"/>
          <p:cNvSpPr/>
          <p:nvPr/>
        </p:nvSpPr>
        <p:spPr>
          <a:xfrm>
            <a:off x="336699" y="1431570"/>
            <a:ext cx="11626701" cy="2246769"/>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The regression analysis highlights the significant factors influencing a car's price. Engine cylinders and highway MPG exhibit the strongest positive relationship, suggesting that more cylinders and higher highway mileage contribute to higher prices. Engine HP and city MPG also have notable positive impacts, while the number of doors shows a negative association with price. These insights underscore the critical role of engine specifications and fuel efficiency in determining a car's pricing, emphasizing the need for manufacturers to prioritize these features in their product development and pricing strategies.</a:t>
            </a:r>
          </a:p>
        </p:txBody>
      </p:sp>
    </p:spTree>
    <p:extLst>
      <p:ext uri="{BB962C8B-B14F-4D97-AF65-F5344CB8AC3E}">
        <p14:creationId xmlns:p14="http://schemas.microsoft.com/office/powerpoint/2010/main" val="3716139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AC0C949-7A02-4C95-8017-D82E7E71C4F7}"/>
              </a:ext>
            </a:extLst>
          </p:cNvPr>
          <p:cNvSpPr>
            <a:spLocks noGrp="1"/>
          </p:cNvSpPr>
          <p:nvPr>
            <p:ph type="title" idx="4294967295"/>
          </p:nvPr>
        </p:nvSpPr>
        <p:spPr>
          <a:xfrm>
            <a:off x="0" y="365125"/>
            <a:ext cx="10515600" cy="1325563"/>
          </a:xfrm>
        </p:spPr>
        <p:txBody>
          <a:bodyPr/>
          <a:lstStyle/>
          <a:p>
            <a:r>
              <a:rPr lang="en-US" dirty="0"/>
              <a:t>Project analysis slide 5</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Task </a:t>
            </a:r>
            <a:r>
              <a:rPr lang="en-US" sz="3000" b="1" i="1" u="sng" dirty="0">
                <a:effectLst>
                  <a:outerShdw blurRad="38100" dist="38100" dir="2700000" algn="tl">
                    <a:srgbClr val="000000">
                      <a:alpha val="43137"/>
                    </a:srgbClr>
                  </a:outerShdw>
                </a:effectLst>
              </a:rPr>
              <a:t>Analysis</a:t>
            </a:r>
            <a:br>
              <a:rPr lang="en-US" sz="3000" b="1" i="1" u="sng" dirty="0">
                <a:effectLst>
                  <a:outerShdw blurRad="38100" dist="38100" dir="2700000" algn="tl">
                    <a:srgbClr val="000000">
                      <a:alpha val="43137"/>
                    </a:srgbClr>
                  </a:outerShdw>
                </a:effectLst>
              </a:rPr>
            </a:b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228600" y="855297"/>
            <a:ext cx="11734800" cy="400110"/>
          </a:xfrm>
          <a:prstGeom prst="rect">
            <a:avLst/>
          </a:prstGeom>
          <a:solidFill>
            <a:schemeClr val="accent4">
              <a:lumMod val="20000"/>
              <a:lumOff val="80000"/>
            </a:schemeClr>
          </a:solidFill>
          <a:ln/>
        </p:spPr>
        <p:style>
          <a:lnRef idx="2">
            <a:schemeClr val="dk1"/>
          </a:lnRef>
          <a:fillRef idx="1">
            <a:schemeClr val="lt1"/>
          </a:fillRef>
          <a:effectRef idx="0">
            <a:schemeClr val="dk1"/>
          </a:effectRef>
          <a:fontRef idx="minor">
            <a:schemeClr val="dk1"/>
          </a:fontRef>
        </p:style>
        <p:txBody>
          <a:bodyPr wrap="square">
            <a:spAutoFit/>
          </a:bodyPr>
          <a:lstStyle/>
          <a:p>
            <a:r>
              <a:rPr lang="en-US" sz="2000" b="1" u="sng" dirty="0">
                <a:latin typeface="Arial" panose="020B0604020202020204" pitchFamily="34" charset="0"/>
              </a:rPr>
              <a:t>Insight Required</a:t>
            </a:r>
            <a:r>
              <a:rPr lang="en-US" sz="2000" b="1" dirty="0">
                <a:latin typeface="Arial" panose="020B0604020202020204" pitchFamily="34" charset="0"/>
              </a:rPr>
              <a:t>: </a:t>
            </a:r>
            <a:r>
              <a:rPr lang="en-US" sz="2000" b="1" dirty="0">
                <a:solidFill>
                  <a:schemeClr val="tx1"/>
                </a:solidFill>
                <a:latin typeface="Arial" panose="020B0604020202020204" pitchFamily="34" charset="0"/>
                <a:cs typeface="Arial" panose="020B0604020202020204" pitchFamily="34" charset="0"/>
              </a:rPr>
              <a:t> </a:t>
            </a:r>
            <a:r>
              <a:rPr lang="en-US" sz="2000" dirty="0">
                <a:solidFill>
                  <a:schemeClr val="tx1"/>
                </a:solidFill>
                <a:latin typeface="Arial" panose="020B0604020202020204" pitchFamily="34" charset="0"/>
                <a:cs typeface="Arial" panose="020B0604020202020204" pitchFamily="34" charset="0"/>
              </a:rPr>
              <a:t>How does the average price of a car vary across different manufacturers</a:t>
            </a:r>
            <a:r>
              <a:rPr lang="en-US" sz="2000" dirty="0" smtClean="0">
                <a:solidFill>
                  <a:schemeClr val="tx1"/>
                </a:solidFill>
                <a:latin typeface="Arial" panose="020B0604020202020204" pitchFamily="34" charset="0"/>
                <a:cs typeface="Arial" panose="020B0604020202020204" pitchFamily="34" charset="0"/>
              </a:rPr>
              <a:t>?</a:t>
            </a:r>
            <a:endParaRPr lang="en-US" sz="2000" dirty="0">
              <a:solidFill>
                <a:schemeClr val="tx1"/>
              </a:solidFill>
              <a:latin typeface="Arial" panose="020B0604020202020204" pitchFamily="34" charset="0"/>
              <a:cs typeface="Arial" panose="020B0604020202020204" pitchFamily="34" charset="0"/>
            </a:endParaRPr>
          </a:p>
        </p:txBody>
      </p:sp>
      <p:sp>
        <p:nvSpPr>
          <p:cNvPr id="3" name="Rectangle 2"/>
          <p:cNvSpPr/>
          <p:nvPr/>
        </p:nvSpPr>
        <p:spPr>
          <a:xfrm>
            <a:off x="228600" y="1255407"/>
            <a:ext cx="11611466" cy="400110"/>
          </a:xfrm>
          <a:prstGeom prst="rect">
            <a:avLst/>
          </a:prstGeom>
        </p:spPr>
        <p:txBody>
          <a:bodyPr wrap="square">
            <a:spAutoFit/>
          </a:bodyPr>
          <a:lstStyle/>
          <a:p>
            <a:pPr marL="342900" indent="-342900" fontAlgn="base">
              <a:buFont typeface="Wingdings" panose="05000000000000000000" pitchFamily="2" charset="2"/>
              <a:buChar char="q"/>
            </a:pPr>
            <a:r>
              <a:rPr lang="en-US" sz="2000" b="1" u="sng" dirty="0" smtClean="0">
                <a:latin typeface="Arial" panose="020B0604020202020204" pitchFamily="34" charset="0"/>
                <a:cs typeface="Arial" panose="020B0604020202020204" pitchFamily="34" charset="0"/>
              </a:rPr>
              <a:t>Task 4.A</a:t>
            </a:r>
            <a:r>
              <a:rPr lang="en-US" sz="2000" b="1" dirty="0" smtClean="0">
                <a:latin typeface="Arial" panose="020B0604020202020204" pitchFamily="34" charset="0"/>
                <a:cs typeface="Arial" panose="020B0604020202020204" pitchFamily="34" charset="0"/>
              </a:rPr>
              <a:t>:</a:t>
            </a:r>
            <a:r>
              <a:rPr lang="en-US" sz="2000" dirty="0" smtClean="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Create a pivot table that shows the average price of cars for each manufacturer</a:t>
            </a:r>
            <a:r>
              <a:rPr lang="en-US" sz="2000" dirty="0" smtClean="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p:txBody>
      </p:sp>
      <p:pic>
        <p:nvPicPr>
          <p:cNvPr id="6" name="Picture 5"/>
          <p:cNvPicPr>
            <a:picLocks noChangeAspect="1"/>
          </p:cNvPicPr>
          <p:nvPr/>
        </p:nvPicPr>
        <p:blipFill>
          <a:blip r:embed="rId3"/>
          <a:stretch>
            <a:fillRect/>
          </a:stretch>
        </p:blipFill>
        <p:spPr>
          <a:xfrm>
            <a:off x="1855738" y="1772239"/>
            <a:ext cx="2480591" cy="4917788"/>
          </a:xfrm>
          <a:prstGeom prst="rect">
            <a:avLst/>
          </a:prstGeom>
        </p:spPr>
      </p:pic>
      <p:pic>
        <p:nvPicPr>
          <p:cNvPr id="10" name="Picture 9"/>
          <p:cNvPicPr>
            <a:picLocks noChangeAspect="1"/>
          </p:cNvPicPr>
          <p:nvPr/>
        </p:nvPicPr>
        <p:blipFill>
          <a:blip r:embed="rId4"/>
          <a:stretch>
            <a:fillRect/>
          </a:stretch>
        </p:blipFill>
        <p:spPr>
          <a:xfrm>
            <a:off x="4853462" y="1830833"/>
            <a:ext cx="2442884" cy="4859194"/>
          </a:xfrm>
          <a:prstGeom prst="rect">
            <a:avLst/>
          </a:prstGeom>
        </p:spPr>
      </p:pic>
    </p:spTree>
    <p:extLst>
      <p:ext uri="{BB962C8B-B14F-4D97-AF65-F5344CB8AC3E}">
        <p14:creationId xmlns:p14="http://schemas.microsoft.com/office/powerpoint/2010/main" val="3370860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6264" y="82733"/>
            <a:ext cx="11931192" cy="707886"/>
          </a:xfrm>
          <a:prstGeom prst="rect">
            <a:avLst/>
          </a:prstGeom>
        </p:spPr>
        <p:txBody>
          <a:bodyPr wrap="square">
            <a:spAutoFit/>
          </a:bodyPr>
          <a:lstStyle/>
          <a:p>
            <a:pPr marL="342900" indent="-342900" fontAlgn="base">
              <a:buFont typeface="Wingdings" panose="05000000000000000000" pitchFamily="2" charset="2"/>
              <a:buChar char="q"/>
            </a:pPr>
            <a:r>
              <a:rPr lang="en-US" sz="2000" b="1" u="sng" dirty="0">
                <a:solidFill>
                  <a:srgbClr val="000000"/>
                </a:solidFill>
                <a:latin typeface="Arial" panose="020B0604020202020204" pitchFamily="34" charset="0"/>
              </a:rPr>
              <a:t>Task 4.B</a:t>
            </a:r>
            <a:r>
              <a:rPr lang="en-US" sz="2000" b="1" dirty="0">
                <a:solidFill>
                  <a:srgbClr val="000000"/>
                </a:solidFill>
                <a:latin typeface="Arial" panose="020B0604020202020204" pitchFamily="34" charset="0"/>
              </a:rPr>
              <a:t>:</a:t>
            </a:r>
            <a:r>
              <a:rPr lang="en-US" sz="2000" dirty="0">
                <a:solidFill>
                  <a:srgbClr val="000000"/>
                </a:solidFill>
                <a:latin typeface="Arial" panose="020B0604020202020204" pitchFamily="34" charset="0"/>
              </a:rPr>
              <a:t> Create a bar chart or a horizontal stacked bar chart that visualizes the relationship between manufacturer and average price.</a:t>
            </a:r>
          </a:p>
        </p:txBody>
      </p:sp>
      <p:pic>
        <p:nvPicPr>
          <p:cNvPr id="3" name="Picture 2"/>
          <p:cNvPicPr>
            <a:picLocks noChangeAspect="1"/>
          </p:cNvPicPr>
          <p:nvPr/>
        </p:nvPicPr>
        <p:blipFill>
          <a:blip r:embed="rId2"/>
          <a:stretch>
            <a:fillRect/>
          </a:stretch>
        </p:blipFill>
        <p:spPr>
          <a:xfrm>
            <a:off x="1046376" y="914956"/>
            <a:ext cx="9954704" cy="4311650"/>
          </a:xfrm>
          <a:prstGeom prst="rect">
            <a:avLst/>
          </a:prstGeom>
        </p:spPr>
      </p:pic>
      <p:sp>
        <p:nvSpPr>
          <p:cNvPr id="4" name="Rectangle 3"/>
          <p:cNvSpPr/>
          <p:nvPr/>
        </p:nvSpPr>
        <p:spPr>
          <a:xfrm>
            <a:off x="1046376" y="5350943"/>
            <a:ext cx="9954704" cy="430887"/>
          </a:xfrm>
          <a:prstGeom prst="rect">
            <a:avLst/>
          </a:prstGeom>
        </p:spPr>
        <p:txBody>
          <a:bodyPr wrap="square">
            <a:spAutoFit/>
          </a:bodyPr>
          <a:lstStyle/>
          <a:p>
            <a:r>
              <a:rPr lang="en-US" sz="2200" dirty="0">
                <a:latin typeface="Arial" panose="020B0604020202020204" pitchFamily="34" charset="0"/>
                <a:cs typeface="Arial" panose="020B0604020202020204" pitchFamily="34" charset="0"/>
              </a:rPr>
              <a:t>Bugatti has the highest average car price compared to other brands</a:t>
            </a:r>
            <a:r>
              <a:rPr lang="en-US" dirty="0">
                <a:solidFill>
                  <a:srgbClr val="374151"/>
                </a:solidFill>
                <a:latin typeface="Söhne"/>
              </a:rPr>
              <a:t>.</a:t>
            </a:r>
            <a:endParaRPr lang="en-IN" dirty="0"/>
          </a:p>
        </p:txBody>
      </p:sp>
    </p:spTree>
    <p:extLst>
      <p:ext uri="{BB962C8B-B14F-4D97-AF65-F5344CB8AC3E}">
        <p14:creationId xmlns:p14="http://schemas.microsoft.com/office/powerpoint/2010/main" val="25013021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Key Insight</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0" name="Rectangle 5"/>
          <p:cNvSpPr>
            <a:spLocks noChangeArrowheads="1"/>
          </p:cNvSpPr>
          <p:nvPr/>
        </p:nvSpPr>
        <p:spPr bwMode="auto">
          <a:xfrm>
            <a:off x="10860817" y="5588778"/>
            <a:ext cx="7135703" cy="492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chemeClr val="tx1"/>
                </a:solidFill>
                <a:effectLst/>
              </a:rPr>
              <a:t/>
            </a:r>
            <a:br>
              <a:rPr kumimoji="0" lang="en-US" altLang="en-US" sz="800" b="0" i="0" u="none" strike="noStrike" cap="none" normalizeH="0" baseline="0" dirty="0" smtClean="0">
                <a:ln>
                  <a:noFill/>
                </a:ln>
                <a:solidFill>
                  <a:schemeClr val="tx1"/>
                </a:solidFill>
                <a:effectLst/>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2" name="Rectangle 6"/>
          <p:cNvSpPr>
            <a:spLocks noChangeArrowheads="1"/>
          </p:cNvSpPr>
          <p:nvPr/>
        </p:nvSpPr>
        <p:spPr bwMode="auto">
          <a:xfrm flipH="1">
            <a:off x="691116" y="1861579"/>
            <a:ext cx="10877106" cy="3262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effectLst/>
                <a:latin typeface="Arial" panose="020B0604020202020204" pitchFamily="34" charset="0"/>
                <a:cs typeface="Arial" panose="020B0604020202020204" pitchFamily="34" charset="0"/>
              </a:rPr>
              <a:t>The analysis of the average price of cars across different manufacturers reveals significant variations, suggesting varying market positioning and pricing strategies. Certain manufacturers consistently offer higher-priced vehicles, indicating a focus on luxury and premium market segments. Conversely, other manufacturers prioritize affordability, offering lower-priced vehicles targeting budget-conscious consumers. Understanding these pricing differentials is essential for businesses to effectively position their offerings and cater to diverse consumer segments. By leveraging these insights, manufacturers can tailor their product development and marketing strategies to maximize their competitiveness and appeal within the automotive industry.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chemeClr val="tx1"/>
                </a:solidFill>
                <a:effectLst/>
              </a:rPr>
              <a:t/>
            </a:r>
            <a:br>
              <a:rPr kumimoji="0" lang="en-US" altLang="en-US" sz="800" b="0" i="0" u="none" strike="noStrike" cap="none" normalizeH="0" baseline="0" dirty="0" smtClean="0">
                <a:ln>
                  <a:noFill/>
                </a:ln>
                <a:solidFill>
                  <a:schemeClr val="tx1"/>
                </a:solidFill>
                <a:effectLst/>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747662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AC0C949-7A02-4C95-8017-D82E7E71C4F7}"/>
              </a:ext>
            </a:extLst>
          </p:cNvPr>
          <p:cNvSpPr>
            <a:spLocks noGrp="1"/>
          </p:cNvSpPr>
          <p:nvPr>
            <p:ph type="title" idx="4294967295"/>
          </p:nvPr>
        </p:nvSpPr>
        <p:spPr>
          <a:xfrm>
            <a:off x="0" y="365125"/>
            <a:ext cx="10515600" cy="1325563"/>
          </a:xfrm>
        </p:spPr>
        <p:txBody>
          <a:bodyPr/>
          <a:lstStyle/>
          <a:p>
            <a:r>
              <a:rPr lang="en-US" dirty="0"/>
              <a:t>Project analysis slide 5</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Task </a:t>
            </a:r>
            <a:r>
              <a:rPr lang="en-US" sz="3000" b="1" i="1" u="sng" dirty="0">
                <a:effectLst>
                  <a:outerShdw blurRad="38100" dist="38100" dir="2700000" algn="tl">
                    <a:srgbClr val="000000">
                      <a:alpha val="43137"/>
                    </a:srgbClr>
                  </a:outerShdw>
                </a:effectLst>
              </a:rPr>
              <a:t>Analysis</a:t>
            </a:r>
            <a:br>
              <a:rPr lang="en-US" sz="3000" b="1" i="1" u="sng" dirty="0">
                <a:effectLst>
                  <a:outerShdw blurRad="38100" dist="38100" dir="2700000" algn="tl">
                    <a:srgbClr val="000000">
                      <a:alpha val="43137"/>
                    </a:srgbClr>
                  </a:outerShdw>
                </a:effectLst>
              </a:rPr>
            </a:b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228600" y="855297"/>
            <a:ext cx="11734800" cy="707886"/>
          </a:xfrm>
          <a:prstGeom prst="rect">
            <a:avLst/>
          </a:prstGeom>
          <a:solidFill>
            <a:schemeClr val="accent4">
              <a:lumMod val="20000"/>
              <a:lumOff val="80000"/>
            </a:schemeClr>
          </a:solidFill>
          <a:ln/>
        </p:spPr>
        <p:style>
          <a:lnRef idx="2">
            <a:schemeClr val="dk1"/>
          </a:lnRef>
          <a:fillRef idx="1">
            <a:schemeClr val="lt1"/>
          </a:fillRef>
          <a:effectRef idx="0">
            <a:schemeClr val="dk1"/>
          </a:effectRef>
          <a:fontRef idx="minor">
            <a:schemeClr val="dk1"/>
          </a:fontRef>
        </p:style>
        <p:txBody>
          <a:bodyPr wrap="square">
            <a:spAutoFit/>
          </a:bodyPr>
          <a:lstStyle/>
          <a:p>
            <a:r>
              <a:rPr lang="en-US" sz="2000" b="1" u="sng" dirty="0">
                <a:latin typeface="Arial" panose="020B0604020202020204" pitchFamily="34" charset="0"/>
              </a:rPr>
              <a:t>Insight Required</a:t>
            </a:r>
            <a:r>
              <a:rPr lang="en-US" sz="2000" b="1" dirty="0">
                <a:latin typeface="Arial" panose="020B0604020202020204" pitchFamily="34" charset="0"/>
              </a:rPr>
              <a:t>: </a:t>
            </a:r>
            <a:r>
              <a:rPr lang="en-US" sz="2000" b="1" dirty="0">
                <a:solidFill>
                  <a:schemeClr val="tx1"/>
                </a:solidFill>
                <a:latin typeface="Arial" panose="020B0604020202020204" pitchFamily="34" charset="0"/>
                <a:cs typeface="Arial" panose="020B0604020202020204" pitchFamily="34" charset="0"/>
              </a:rPr>
              <a:t> </a:t>
            </a:r>
            <a:r>
              <a:rPr lang="en-US" sz="2000" dirty="0">
                <a:solidFill>
                  <a:schemeClr val="tx1"/>
                </a:solidFill>
                <a:latin typeface="Arial" panose="020B0604020202020204" pitchFamily="34" charset="0"/>
                <a:cs typeface="Arial" panose="020B0604020202020204" pitchFamily="34" charset="0"/>
              </a:rPr>
              <a:t>What is the relationship between fuel efficiency and the number of cylinders in a car's engine</a:t>
            </a:r>
            <a:r>
              <a:rPr lang="en-US" sz="2000" dirty="0" smtClean="0">
                <a:solidFill>
                  <a:schemeClr val="tx1"/>
                </a:solidFill>
                <a:latin typeface="Arial" panose="020B0604020202020204" pitchFamily="34" charset="0"/>
                <a:cs typeface="Arial" panose="020B0604020202020204" pitchFamily="34" charset="0"/>
              </a:rPr>
              <a:t>?</a:t>
            </a:r>
            <a:endParaRPr lang="en-US" sz="2000" dirty="0">
              <a:solidFill>
                <a:schemeClr val="tx1"/>
              </a:solidFill>
              <a:latin typeface="Arial" panose="020B0604020202020204" pitchFamily="34" charset="0"/>
              <a:cs typeface="Arial" panose="020B0604020202020204" pitchFamily="34" charset="0"/>
            </a:endParaRPr>
          </a:p>
        </p:txBody>
      </p:sp>
      <p:sp>
        <p:nvSpPr>
          <p:cNvPr id="3" name="Rectangle 2"/>
          <p:cNvSpPr/>
          <p:nvPr/>
        </p:nvSpPr>
        <p:spPr>
          <a:xfrm>
            <a:off x="228600" y="1563183"/>
            <a:ext cx="11611466" cy="1015663"/>
          </a:xfrm>
          <a:prstGeom prst="rect">
            <a:avLst/>
          </a:prstGeom>
        </p:spPr>
        <p:txBody>
          <a:bodyPr wrap="square">
            <a:spAutoFit/>
          </a:bodyPr>
          <a:lstStyle/>
          <a:p>
            <a:pPr marL="342900" indent="-342900" fontAlgn="base">
              <a:buFont typeface="Wingdings" panose="05000000000000000000" pitchFamily="2" charset="2"/>
              <a:buChar char="q"/>
            </a:pPr>
            <a:r>
              <a:rPr lang="en-US" sz="2000" b="1" u="sng" dirty="0" smtClean="0">
                <a:latin typeface="Arial" panose="020B0604020202020204" pitchFamily="34" charset="0"/>
                <a:cs typeface="Arial" panose="020B0604020202020204" pitchFamily="34" charset="0"/>
              </a:rPr>
              <a:t>Task 5.A</a:t>
            </a:r>
            <a:r>
              <a:rPr lang="en-US" sz="2000" b="1" dirty="0" smtClean="0">
                <a:latin typeface="Arial" panose="020B0604020202020204" pitchFamily="34" charset="0"/>
                <a:cs typeface="Arial" panose="020B0604020202020204" pitchFamily="34" charset="0"/>
              </a:rPr>
              <a:t>:</a:t>
            </a:r>
            <a:r>
              <a:rPr lang="en-US" sz="2000" dirty="0" smtClean="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Create a scatter plot with the number of cylinders on the x-axis and highway MPG on the y-axis. Then create a </a:t>
            </a:r>
            <a:r>
              <a:rPr lang="en-US" sz="2000" dirty="0" err="1">
                <a:latin typeface="Arial" panose="020B0604020202020204" pitchFamily="34" charset="0"/>
                <a:cs typeface="Arial" panose="020B0604020202020204" pitchFamily="34" charset="0"/>
              </a:rPr>
              <a:t>trendline</a:t>
            </a:r>
            <a:r>
              <a:rPr lang="en-US" sz="2000" dirty="0">
                <a:latin typeface="Arial" panose="020B0604020202020204" pitchFamily="34" charset="0"/>
                <a:cs typeface="Arial" panose="020B0604020202020204" pitchFamily="34" charset="0"/>
              </a:rPr>
              <a:t> on the scatter plot to visually estimate the slope of the relationship and assess its significance</a:t>
            </a:r>
            <a:r>
              <a:rPr lang="en-US" dirty="0" smtClean="0"/>
              <a:t>.</a:t>
            </a:r>
            <a:endParaRPr lang="en-US" dirty="0"/>
          </a:p>
        </p:txBody>
      </p:sp>
      <p:pic>
        <p:nvPicPr>
          <p:cNvPr id="9" name="Picture 8"/>
          <p:cNvPicPr>
            <a:picLocks noChangeAspect="1"/>
          </p:cNvPicPr>
          <p:nvPr/>
        </p:nvPicPr>
        <p:blipFill>
          <a:blip r:embed="rId3"/>
          <a:stretch>
            <a:fillRect/>
          </a:stretch>
        </p:blipFill>
        <p:spPr>
          <a:xfrm>
            <a:off x="769855" y="2793229"/>
            <a:ext cx="10652289" cy="3494449"/>
          </a:xfrm>
          <a:prstGeom prst="rect">
            <a:avLst/>
          </a:prstGeom>
        </p:spPr>
      </p:pic>
    </p:spTree>
    <p:extLst>
      <p:ext uri="{BB962C8B-B14F-4D97-AF65-F5344CB8AC3E}">
        <p14:creationId xmlns:p14="http://schemas.microsoft.com/office/powerpoint/2010/main" val="30219088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771481" y="1348033"/>
            <a:ext cx="4892511" cy="1696825"/>
          </a:xfrm>
          <a:prstGeom prst="rect">
            <a:avLst/>
          </a:prstGeom>
        </p:spPr>
      </p:pic>
      <p:sp>
        <p:nvSpPr>
          <p:cNvPr id="4" name="Rectangle 3"/>
          <p:cNvSpPr/>
          <p:nvPr/>
        </p:nvSpPr>
        <p:spPr>
          <a:xfrm>
            <a:off x="182251" y="365537"/>
            <a:ext cx="11638961" cy="707886"/>
          </a:xfrm>
          <a:prstGeom prst="rect">
            <a:avLst/>
          </a:prstGeom>
        </p:spPr>
        <p:txBody>
          <a:bodyPr wrap="square">
            <a:spAutoFit/>
          </a:bodyPr>
          <a:lstStyle/>
          <a:p>
            <a:pPr marL="342900" indent="-342900" fontAlgn="base">
              <a:buFont typeface="Wingdings" panose="05000000000000000000" pitchFamily="2" charset="2"/>
              <a:buChar char="q"/>
            </a:pPr>
            <a:r>
              <a:rPr lang="en-US" sz="2000" b="1" u="sng" dirty="0">
                <a:latin typeface="Arial" panose="020B0604020202020204" pitchFamily="34" charset="0"/>
              </a:rPr>
              <a:t>Task 5.B</a:t>
            </a:r>
            <a:r>
              <a:rPr lang="en-US" sz="2000" b="1" dirty="0">
                <a:latin typeface="Arial" panose="020B0604020202020204" pitchFamily="34" charset="0"/>
              </a:rPr>
              <a:t>: </a:t>
            </a:r>
            <a:r>
              <a:rPr lang="en-US" sz="2000" dirty="0">
                <a:latin typeface="Arial" panose="020B0604020202020204" pitchFamily="34" charset="0"/>
              </a:rPr>
              <a:t>Calculate the correlation coefficient between the number of cylinders and highway MPG to quantify the strength and direction of the relationship.</a:t>
            </a:r>
          </a:p>
        </p:txBody>
      </p:sp>
    </p:spTree>
    <p:extLst>
      <p:ext uri="{BB962C8B-B14F-4D97-AF65-F5344CB8AC3E}">
        <p14:creationId xmlns:p14="http://schemas.microsoft.com/office/powerpoint/2010/main" val="12085813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Key Insight</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0" name="Rectangle 5"/>
          <p:cNvSpPr>
            <a:spLocks noChangeArrowheads="1"/>
          </p:cNvSpPr>
          <p:nvPr/>
        </p:nvSpPr>
        <p:spPr bwMode="auto">
          <a:xfrm flipH="1">
            <a:off x="482008" y="1401252"/>
            <a:ext cx="11227982" cy="2339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effectLst/>
                <a:latin typeface="Arial" panose="020B0604020202020204" pitchFamily="34" charset="0"/>
                <a:cs typeface="Arial" panose="020B0604020202020204" pitchFamily="34" charset="0"/>
              </a:rPr>
              <a:t>The scatter plot and correlation coefficient reveal a moderately strong negative correlation between the number of cylinders in a car's engine and its highway MPG. This finding suggests that as the number of cylinders increases, the fuel efficiency tends to decrease. Such insights are instrumental in guiding manufacturers toward prioritizing fuel-efficient technologies and engine designs, enabling them to cater to the growing demand for eco-friendly vehicles while maintaining performance standards.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chemeClr val="tx1"/>
                </a:solidFill>
                <a:effectLst/>
              </a:rPr>
              <a:t/>
            </a:r>
            <a:br>
              <a:rPr kumimoji="0" lang="en-US" altLang="en-US" sz="800" b="0" i="0" u="none" strike="noStrike" cap="none" normalizeH="0" baseline="0" dirty="0" smtClean="0">
                <a:ln>
                  <a:noFill/>
                </a:ln>
                <a:solidFill>
                  <a:schemeClr val="tx1"/>
                </a:solidFill>
                <a:effectLst/>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4737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518474" y="2698031"/>
            <a:ext cx="11237536" cy="747897"/>
          </a:xfrm>
          <a:prstGeom prst="rect">
            <a:avLst/>
          </a:prstGeom>
        </p:spPr>
        <p:style>
          <a:lnRef idx="1">
            <a:schemeClr val="accent6"/>
          </a:lnRef>
          <a:fillRef idx="2">
            <a:schemeClr val="accent6"/>
          </a:fillRef>
          <a:effectRef idx="1">
            <a:schemeClr val="accent6"/>
          </a:effectRef>
          <a:fontRef idx="minor">
            <a:schemeClr val="dk1"/>
          </a:fontRef>
        </p:style>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5400" i="1" u="sng" dirty="0">
                <a:ln w="0">
                  <a:solidFill>
                    <a:schemeClr val="accent1"/>
                  </a:solidFill>
                </a:ln>
                <a:effectLst>
                  <a:outerShdw blurRad="38100" dist="19050" dir="2700000" algn="tl" rotWithShape="0">
                    <a:schemeClr val="dk1">
                      <a:alpha val="40000"/>
                    </a:schemeClr>
                  </a:outerShdw>
                </a:effectLst>
                <a:latin typeface="Algerian" panose="04020705040A02060702" pitchFamily="82" charset="0"/>
              </a:rPr>
              <a:t>Building the </a:t>
            </a:r>
            <a:r>
              <a:rPr lang="en-IN" sz="5400" i="1" u="sng" dirty="0" smtClean="0">
                <a:ln w="0">
                  <a:solidFill>
                    <a:schemeClr val="accent1"/>
                  </a:solidFill>
                </a:ln>
                <a:effectLst>
                  <a:outerShdw blurRad="38100" dist="19050" dir="2700000" algn="tl" rotWithShape="0">
                    <a:schemeClr val="dk1">
                      <a:alpha val="40000"/>
                    </a:schemeClr>
                  </a:outerShdw>
                </a:effectLst>
                <a:latin typeface="Algerian" panose="04020705040A02060702" pitchFamily="82" charset="0"/>
              </a:rPr>
              <a:t>Dashboard</a:t>
            </a:r>
            <a:endParaRPr lang="en-US" sz="2800" u="sng" dirty="0">
              <a:solidFill>
                <a:schemeClr val="tx1">
                  <a:lumMod val="75000"/>
                  <a:lumOff val="25000"/>
                </a:schemeClr>
              </a:solidFill>
            </a:endParaRPr>
          </a:p>
        </p:txBody>
      </p:sp>
    </p:spTree>
    <p:extLst>
      <p:ext uri="{BB962C8B-B14F-4D97-AF65-F5344CB8AC3E}">
        <p14:creationId xmlns:p14="http://schemas.microsoft.com/office/powerpoint/2010/main" val="38875798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sp>
        <p:nvSpPr>
          <p:cNvPr id="6" name="Slide Number Placeholder 5">
            <a:extLst>
              <a:ext uri="{FF2B5EF4-FFF2-40B4-BE49-F238E27FC236}">
                <a16:creationId xmlns:a16="http://schemas.microsoft.com/office/drawing/2014/main" id="{8C0551EA-9F3C-4E6B-8292-6C64ABE1C797}"/>
              </a:ext>
            </a:extLst>
          </p:cNvPr>
          <p:cNvSpPr>
            <a:spLocks noGrp="1"/>
          </p:cNvSpPr>
          <p:nvPr>
            <p:ph type="sldNum" sz="quarter" idx="12"/>
          </p:nvPr>
        </p:nvSpPr>
        <p:spPr/>
        <p:txBody>
          <a:bodyPr/>
          <a:lstStyle/>
          <a:p>
            <a:fld id="{06FEDF93-2BFD-41CA-ABC7-B039102F3792}" type="slidenum">
              <a:rPr lang="en-US" smtClean="0"/>
              <a:pPr/>
              <a:t>19</a:t>
            </a:fld>
            <a:endParaRPr lang="en-US" dirty="0"/>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Task </a:t>
            </a:r>
            <a:r>
              <a:rPr lang="en-US" sz="3000" b="1" i="1" u="sng" dirty="0">
                <a:effectLst>
                  <a:outerShdw blurRad="38100" dist="38100" dir="2700000" algn="tl">
                    <a:srgbClr val="000000">
                      <a:alpha val="43137"/>
                    </a:srgbClr>
                  </a:outerShdw>
                </a:effectLst>
              </a:rPr>
              <a:t>Analysis</a:t>
            </a:r>
            <a:br>
              <a:rPr lang="en-US" sz="3000" b="1" i="1" u="sng" dirty="0">
                <a:effectLst>
                  <a:outerShdw blurRad="38100" dist="38100" dir="2700000" algn="tl">
                    <a:srgbClr val="000000">
                      <a:alpha val="43137"/>
                    </a:srgbClr>
                  </a:outerShdw>
                </a:effectLst>
              </a:rPr>
            </a:b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9" name="Freeform 3886" descr="Icon of magnifying glass representing search. ">
            <a:extLst>
              <a:ext uri="{FF2B5EF4-FFF2-40B4-BE49-F238E27FC236}">
                <a16:creationId xmlns:a16="http://schemas.microsoft.com/office/drawing/2014/main" id="{9EE2839B-44FB-42AC-BF2D-037A4BE4BEC7}"/>
              </a:ext>
            </a:extLst>
          </p:cNvPr>
          <p:cNvSpPr>
            <a:spLocks noEditPoints="1"/>
          </p:cNvSpPr>
          <p:nvPr/>
        </p:nvSpPr>
        <p:spPr bwMode="auto">
          <a:xfrm>
            <a:off x="845745" y="1368977"/>
            <a:ext cx="287338" cy="285750"/>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0" name="Group 49" descr="Icon of paper and pen. ">
            <a:extLst>
              <a:ext uri="{FF2B5EF4-FFF2-40B4-BE49-F238E27FC236}">
                <a16:creationId xmlns:a16="http://schemas.microsoft.com/office/drawing/2014/main" id="{2FA1B3F0-F0C6-4C2E-ABD3-6AE2AAF66A07}"/>
              </a:ext>
            </a:extLst>
          </p:cNvPr>
          <p:cNvGrpSpPr/>
          <p:nvPr/>
        </p:nvGrpSpPr>
        <p:grpSpPr>
          <a:xfrm>
            <a:off x="1989538" y="1368977"/>
            <a:ext cx="287337" cy="285750"/>
            <a:chOff x="7018338" y="4656138"/>
            <a:chExt cx="287337" cy="285750"/>
          </a:xfrm>
          <a:solidFill>
            <a:schemeClr val="bg1"/>
          </a:solidFill>
        </p:grpSpPr>
        <p:sp>
          <p:nvSpPr>
            <p:cNvPr id="51" name="Freeform 4604">
              <a:extLst>
                <a:ext uri="{FF2B5EF4-FFF2-40B4-BE49-F238E27FC236}">
                  <a16:creationId xmlns:a16="http://schemas.microsoft.com/office/drawing/2014/main" id="{F6337A0B-842D-4F0F-B93C-DA957BFFC13E}"/>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4605">
              <a:extLst>
                <a:ext uri="{FF2B5EF4-FFF2-40B4-BE49-F238E27FC236}">
                  <a16:creationId xmlns:a16="http://schemas.microsoft.com/office/drawing/2014/main" id="{1D074A71-FBEB-4855-BA1E-068499BF4C3E}"/>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4606">
              <a:extLst>
                <a:ext uri="{FF2B5EF4-FFF2-40B4-BE49-F238E27FC236}">
                  <a16:creationId xmlns:a16="http://schemas.microsoft.com/office/drawing/2014/main" id="{BD829E04-6F8B-4CD1-B1AB-1428DE5ACE15}"/>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Rectangle 4607">
              <a:extLst>
                <a:ext uri="{FF2B5EF4-FFF2-40B4-BE49-F238E27FC236}">
                  <a16:creationId xmlns:a16="http://schemas.microsoft.com/office/drawing/2014/main" id="{99EDB192-0D59-41C6-AD02-EC166F03C927}"/>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descr="Icon of computer monitor. ">
            <a:extLst>
              <a:ext uri="{FF2B5EF4-FFF2-40B4-BE49-F238E27FC236}">
                <a16:creationId xmlns:a16="http://schemas.microsoft.com/office/drawing/2014/main" id="{9418C6B8-1E51-409C-A0E5-16AE173CE45B}"/>
              </a:ext>
            </a:extLst>
          </p:cNvPr>
          <p:cNvGrpSpPr/>
          <p:nvPr/>
        </p:nvGrpSpPr>
        <p:grpSpPr>
          <a:xfrm>
            <a:off x="3133330" y="1382471"/>
            <a:ext cx="287338" cy="258762"/>
            <a:chOff x="879475" y="817563"/>
            <a:chExt cx="287338" cy="258762"/>
          </a:xfrm>
          <a:solidFill>
            <a:schemeClr val="bg1"/>
          </a:solidFill>
        </p:grpSpPr>
        <p:sp>
          <p:nvSpPr>
            <p:cNvPr id="83" name="Freeform 1593">
              <a:extLst>
                <a:ext uri="{FF2B5EF4-FFF2-40B4-BE49-F238E27FC236}">
                  <a16:creationId xmlns:a16="http://schemas.microsoft.com/office/drawing/2014/main" id="{671BC17B-6D08-4ADE-B6A7-ECAE4A5EA576}"/>
                </a:ext>
              </a:extLst>
            </p:cNvPr>
            <p:cNvSpPr>
              <a:spLocks/>
            </p:cNvSpPr>
            <p:nvPr/>
          </p:nvSpPr>
          <p:spPr bwMode="auto">
            <a:xfrm>
              <a:off x="879475" y="817563"/>
              <a:ext cx="287338" cy="171450"/>
            </a:xfrm>
            <a:custGeom>
              <a:avLst/>
              <a:gdLst>
                <a:gd name="T0" fmla="*/ 829 w 904"/>
                <a:gd name="T1" fmla="*/ 0 h 544"/>
                <a:gd name="T2" fmla="*/ 75 w 904"/>
                <a:gd name="T3" fmla="*/ 0 h 544"/>
                <a:gd name="T4" fmla="*/ 67 w 904"/>
                <a:gd name="T5" fmla="*/ 2 h 544"/>
                <a:gd name="T6" fmla="*/ 59 w 904"/>
                <a:gd name="T7" fmla="*/ 3 h 544"/>
                <a:gd name="T8" fmla="*/ 53 w 904"/>
                <a:gd name="T9" fmla="*/ 4 h 544"/>
                <a:gd name="T10" fmla="*/ 46 w 904"/>
                <a:gd name="T11" fmla="*/ 7 h 544"/>
                <a:gd name="T12" fmla="*/ 40 w 904"/>
                <a:gd name="T13" fmla="*/ 10 h 544"/>
                <a:gd name="T14" fmla="*/ 33 w 904"/>
                <a:gd name="T15" fmla="*/ 14 h 544"/>
                <a:gd name="T16" fmla="*/ 27 w 904"/>
                <a:gd name="T17" fmla="*/ 18 h 544"/>
                <a:gd name="T18" fmla="*/ 22 w 904"/>
                <a:gd name="T19" fmla="*/ 23 h 544"/>
                <a:gd name="T20" fmla="*/ 16 w 904"/>
                <a:gd name="T21" fmla="*/ 28 h 544"/>
                <a:gd name="T22" fmla="*/ 12 w 904"/>
                <a:gd name="T23" fmla="*/ 34 h 544"/>
                <a:gd name="T24" fmla="*/ 9 w 904"/>
                <a:gd name="T25" fmla="*/ 40 h 544"/>
                <a:gd name="T26" fmla="*/ 5 w 904"/>
                <a:gd name="T27" fmla="*/ 47 h 544"/>
                <a:gd name="T28" fmla="*/ 3 w 904"/>
                <a:gd name="T29" fmla="*/ 54 h 544"/>
                <a:gd name="T30" fmla="*/ 1 w 904"/>
                <a:gd name="T31" fmla="*/ 61 h 544"/>
                <a:gd name="T32" fmla="*/ 0 w 904"/>
                <a:gd name="T33" fmla="*/ 69 h 544"/>
                <a:gd name="T34" fmla="*/ 0 w 904"/>
                <a:gd name="T35" fmla="*/ 77 h 544"/>
                <a:gd name="T36" fmla="*/ 0 w 904"/>
                <a:gd name="T37" fmla="*/ 544 h 544"/>
                <a:gd name="T38" fmla="*/ 904 w 904"/>
                <a:gd name="T39" fmla="*/ 544 h 544"/>
                <a:gd name="T40" fmla="*/ 904 w 904"/>
                <a:gd name="T41" fmla="*/ 77 h 544"/>
                <a:gd name="T42" fmla="*/ 904 w 904"/>
                <a:gd name="T43" fmla="*/ 69 h 544"/>
                <a:gd name="T44" fmla="*/ 903 w 904"/>
                <a:gd name="T45" fmla="*/ 61 h 544"/>
                <a:gd name="T46" fmla="*/ 901 w 904"/>
                <a:gd name="T47" fmla="*/ 54 h 544"/>
                <a:gd name="T48" fmla="*/ 899 w 904"/>
                <a:gd name="T49" fmla="*/ 47 h 544"/>
                <a:gd name="T50" fmla="*/ 896 w 904"/>
                <a:gd name="T51" fmla="*/ 40 h 544"/>
                <a:gd name="T52" fmla="*/ 892 w 904"/>
                <a:gd name="T53" fmla="*/ 34 h 544"/>
                <a:gd name="T54" fmla="*/ 888 w 904"/>
                <a:gd name="T55" fmla="*/ 28 h 544"/>
                <a:gd name="T56" fmla="*/ 882 w 904"/>
                <a:gd name="T57" fmla="*/ 23 h 544"/>
                <a:gd name="T58" fmla="*/ 877 w 904"/>
                <a:gd name="T59" fmla="*/ 18 h 544"/>
                <a:gd name="T60" fmla="*/ 871 w 904"/>
                <a:gd name="T61" fmla="*/ 14 h 544"/>
                <a:gd name="T62" fmla="*/ 866 w 904"/>
                <a:gd name="T63" fmla="*/ 10 h 544"/>
                <a:gd name="T64" fmla="*/ 859 w 904"/>
                <a:gd name="T65" fmla="*/ 7 h 544"/>
                <a:gd name="T66" fmla="*/ 851 w 904"/>
                <a:gd name="T67" fmla="*/ 4 h 544"/>
                <a:gd name="T68" fmla="*/ 845 w 904"/>
                <a:gd name="T69" fmla="*/ 3 h 544"/>
                <a:gd name="T70" fmla="*/ 837 w 904"/>
                <a:gd name="T71" fmla="*/ 2 h 544"/>
                <a:gd name="T72" fmla="*/ 829 w 904"/>
                <a:gd name="T7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4" h="54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594">
              <a:extLst>
                <a:ext uri="{FF2B5EF4-FFF2-40B4-BE49-F238E27FC236}">
                  <a16:creationId xmlns:a16="http://schemas.microsoft.com/office/drawing/2014/main" id="{2A229F37-7B67-4EE7-B334-2F3DE95D8A44}"/>
                </a:ext>
              </a:extLst>
            </p:cNvPr>
            <p:cNvSpPr>
              <a:spLocks noEditPoints="1"/>
            </p:cNvSpPr>
            <p:nvPr/>
          </p:nvSpPr>
          <p:spPr bwMode="auto">
            <a:xfrm>
              <a:off x="879475" y="1000125"/>
              <a:ext cx="287338" cy="76200"/>
            </a:xfrm>
            <a:custGeom>
              <a:avLst/>
              <a:gdLst>
                <a:gd name="T0" fmla="*/ 459 w 904"/>
                <a:gd name="T1" fmla="*/ 29 h 241"/>
                <a:gd name="T2" fmla="*/ 469 w 904"/>
                <a:gd name="T3" fmla="*/ 35 h 241"/>
                <a:gd name="T4" fmla="*/ 478 w 904"/>
                <a:gd name="T5" fmla="*/ 43 h 241"/>
                <a:gd name="T6" fmla="*/ 482 w 904"/>
                <a:gd name="T7" fmla="*/ 54 h 241"/>
                <a:gd name="T8" fmla="*/ 482 w 904"/>
                <a:gd name="T9" fmla="*/ 66 h 241"/>
                <a:gd name="T10" fmla="*/ 478 w 904"/>
                <a:gd name="T11" fmla="*/ 77 h 241"/>
                <a:gd name="T12" fmla="*/ 469 w 904"/>
                <a:gd name="T13" fmla="*/ 85 h 241"/>
                <a:gd name="T14" fmla="*/ 459 w 904"/>
                <a:gd name="T15" fmla="*/ 89 h 241"/>
                <a:gd name="T16" fmla="*/ 447 w 904"/>
                <a:gd name="T17" fmla="*/ 89 h 241"/>
                <a:gd name="T18" fmla="*/ 436 w 904"/>
                <a:gd name="T19" fmla="*/ 85 h 241"/>
                <a:gd name="T20" fmla="*/ 427 w 904"/>
                <a:gd name="T21" fmla="*/ 77 h 241"/>
                <a:gd name="T22" fmla="*/ 422 w 904"/>
                <a:gd name="T23" fmla="*/ 66 h 241"/>
                <a:gd name="T24" fmla="*/ 422 w 904"/>
                <a:gd name="T25" fmla="*/ 54 h 241"/>
                <a:gd name="T26" fmla="*/ 427 w 904"/>
                <a:gd name="T27" fmla="*/ 43 h 241"/>
                <a:gd name="T28" fmla="*/ 436 w 904"/>
                <a:gd name="T29" fmla="*/ 35 h 241"/>
                <a:gd name="T30" fmla="*/ 447 w 904"/>
                <a:gd name="T31" fmla="*/ 31 h 241"/>
                <a:gd name="T32" fmla="*/ 452 w 904"/>
                <a:gd name="T33" fmla="*/ 29 h 241"/>
                <a:gd name="T34" fmla="*/ 0 w 904"/>
                <a:gd name="T35" fmla="*/ 83 h 241"/>
                <a:gd name="T36" fmla="*/ 3 w 904"/>
                <a:gd name="T37" fmla="*/ 97 h 241"/>
                <a:gd name="T38" fmla="*/ 9 w 904"/>
                <a:gd name="T39" fmla="*/ 110 h 241"/>
                <a:gd name="T40" fmla="*/ 16 w 904"/>
                <a:gd name="T41" fmla="*/ 122 h 241"/>
                <a:gd name="T42" fmla="*/ 27 w 904"/>
                <a:gd name="T43" fmla="*/ 132 h 241"/>
                <a:gd name="T44" fmla="*/ 40 w 904"/>
                <a:gd name="T45" fmla="*/ 141 h 241"/>
                <a:gd name="T46" fmla="*/ 53 w 904"/>
                <a:gd name="T47" fmla="*/ 147 h 241"/>
                <a:gd name="T48" fmla="*/ 67 w 904"/>
                <a:gd name="T49" fmla="*/ 150 h 241"/>
                <a:gd name="T50" fmla="*/ 437 w 904"/>
                <a:gd name="T51" fmla="*/ 150 h 241"/>
                <a:gd name="T52" fmla="*/ 195 w 904"/>
                <a:gd name="T53" fmla="*/ 211 h 241"/>
                <a:gd name="T54" fmla="*/ 190 w 904"/>
                <a:gd name="T55" fmla="*/ 212 h 241"/>
                <a:gd name="T56" fmla="*/ 186 w 904"/>
                <a:gd name="T57" fmla="*/ 215 h 241"/>
                <a:gd name="T58" fmla="*/ 182 w 904"/>
                <a:gd name="T59" fmla="*/ 220 h 241"/>
                <a:gd name="T60" fmla="*/ 181 w 904"/>
                <a:gd name="T61" fmla="*/ 225 h 241"/>
                <a:gd name="T62" fmla="*/ 182 w 904"/>
                <a:gd name="T63" fmla="*/ 232 h 241"/>
                <a:gd name="T64" fmla="*/ 186 w 904"/>
                <a:gd name="T65" fmla="*/ 236 h 241"/>
                <a:gd name="T66" fmla="*/ 190 w 904"/>
                <a:gd name="T67" fmla="*/ 240 h 241"/>
                <a:gd name="T68" fmla="*/ 195 w 904"/>
                <a:gd name="T69" fmla="*/ 241 h 241"/>
                <a:gd name="T70" fmla="*/ 742 w 904"/>
                <a:gd name="T71" fmla="*/ 241 h 241"/>
                <a:gd name="T72" fmla="*/ 747 w 904"/>
                <a:gd name="T73" fmla="*/ 239 h 241"/>
                <a:gd name="T74" fmla="*/ 752 w 904"/>
                <a:gd name="T75" fmla="*/ 234 h 241"/>
                <a:gd name="T76" fmla="*/ 754 w 904"/>
                <a:gd name="T77" fmla="*/ 229 h 241"/>
                <a:gd name="T78" fmla="*/ 754 w 904"/>
                <a:gd name="T79" fmla="*/ 223 h 241"/>
                <a:gd name="T80" fmla="*/ 752 w 904"/>
                <a:gd name="T81" fmla="*/ 218 h 241"/>
                <a:gd name="T82" fmla="*/ 747 w 904"/>
                <a:gd name="T83" fmla="*/ 213 h 241"/>
                <a:gd name="T84" fmla="*/ 742 w 904"/>
                <a:gd name="T85" fmla="*/ 211 h 241"/>
                <a:gd name="T86" fmla="*/ 468 w 904"/>
                <a:gd name="T87" fmla="*/ 211 h 241"/>
                <a:gd name="T88" fmla="*/ 829 w 904"/>
                <a:gd name="T89" fmla="*/ 150 h 241"/>
                <a:gd name="T90" fmla="*/ 845 w 904"/>
                <a:gd name="T91" fmla="*/ 149 h 241"/>
                <a:gd name="T92" fmla="*/ 859 w 904"/>
                <a:gd name="T93" fmla="*/ 145 h 241"/>
                <a:gd name="T94" fmla="*/ 871 w 904"/>
                <a:gd name="T95" fmla="*/ 137 h 241"/>
                <a:gd name="T96" fmla="*/ 882 w 904"/>
                <a:gd name="T97" fmla="*/ 128 h 241"/>
                <a:gd name="T98" fmla="*/ 892 w 904"/>
                <a:gd name="T99" fmla="*/ 117 h 241"/>
                <a:gd name="T100" fmla="*/ 899 w 904"/>
                <a:gd name="T101" fmla="*/ 104 h 241"/>
                <a:gd name="T102" fmla="*/ 903 w 904"/>
                <a:gd name="T103" fmla="*/ 90 h 241"/>
                <a:gd name="T104" fmla="*/ 904 w 904"/>
                <a:gd name="T105" fmla="*/ 75 h 241"/>
                <a:gd name="T106" fmla="*/ 0 w 904"/>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4" h="241">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5" name="Group 84" descr="Icon of computer monitors.">
            <a:extLst>
              <a:ext uri="{FF2B5EF4-FFF2-40B4-BE49-F238E27FC236}">
                <a16:creationId xmlns:a16="http://schemas.microsoft.com/office/drawing/2014/main" id="{A97EEAA0-CE6D-46A9-9837-67DD5CDA8CE9}"/>
              </a:ext>
            </a:extLst>
          </p:cNvPr>
          <p:cNvGrpSpPr/>
          <p:nvPr/>
        </p:nvGrpSpPr>
        <p:grpSpPr>
          <a:xfrm>
            <a:off x="4277123" y="1359245"/>
            <a:ext cx="287338" cy="258762"/>
            <a:chOff x="304800" y="5129213"/>
            <a:chExt cx="287338" cy="258762"/>
          </a:xfrm>
          <a:solidFill>
            <a:schemeClr val="bg1"/>
          </a:solidFill>
        </p:grpSpPr>
        <p:sp>
          <p:nvSpPr>
            <p:cNvPr id="86" name="Freeform 1630">
              <a:extLst>
                <a:ext uri="{FF2B5EF4-FFF2-40B4-BE49-F238E27FC236}">
                  <a16:creationId xmlns:a16="http://schemas.microsoft.com/office/drawing/2014/main" id="{CD9DD3B0-9FD5-473E-A718-FEFF0355FBCA}"/>
                </a:ext>
              </a:extLst>
            </p:cNvPr>
            <p:cNvSpPr>
              <a:spLocks/>
            </p:cNvSpPr>
            <p:nvPr/>
          </p:nvSpPr>
          <p:spPr bwMode="auto">
            <a:xfrm>
              <a:off x="381000" y="5224463"/>
              <a:ext cx="134938" cy="38100"/>
            </a:xfrm>
            <a:custGeom>
              <a:avLst/>
              <a:gdLst>
                <a:gd name="T0" fmla="*/ 176 w 423"/>
                <a:gd name="T1" fmla="*/ 120 h 120"/>
                <a:gd name="T2" fmla="*/ 247 w 423"/>
                <a:gd name="T3" fmla="*/ 120 h 120"/>
                <a:gd name="T4" fmla="*/ 252 w 423"/>
                <a:gd name="T5" fmla="*/ 108 h 120"/>
                <a:gd name="T6" fmla="*/ 260 w 423"/>
                <a:gd name="T7" fmla="*/ 97 h 120"/>
                <a:gd name="T8" fmla="*/ 269 w 423"/>
                <a:gd name="T9" fmla="*/ 86 h 120"/>
                <a:gd name="T10" fmla="*/ 280 w 423"/>
                <a:gd name="T11" fmla="*/ 77 h 120"/>
                <a:gd name="T12" fmla="*/ 291 w 423"/>
                <a:gd name="T13" fmla="*/ 71 h 120"/>
                <a:gd name="T14" fmla="*/ 304 w 423"/>
                <a:gd name="T15" fmla="*/ 65 h 120"/>
                <a:gd name="T16" fmla="*/ 311 w 423"/>
                <a:gd name="T17" fmla="*/ 63 h 120"/>
                <a:gd name="T18" fmla="*/ 318 w 423"/>
                <a:gd name="T19" fmla="*/ 62 h 120"/>
                <a:gd name="T20" fmla="*/ 325 w 423"/>
                <a:gd name="T21" fmla="*/ 61 h 120"/>
                <a:gd name="T22" fmla="*/ 332 w 423"/>
                <a:gd name="T23" fmla="*/ 61 h 120"/>
                <a:gd name="T24" fmla="*/ 423 w 423"/>
                <a:gd name="T25" fmla="*/ 61 h 120"/>
                <a:gd name="T26" fmla="*/ 423 w 423"/>
                <a:gd name="T27" fmla="*/ 31 h 120"/>
                <a:gd name="T28" fmla="*/ 423 w 423"/>
                <a:gd name="T29" fmla="*/ 22 h 120"/>
                <a:gd name="T30" fmla="*/ 420 w 423"/>
                <a:gd name="T31" fmla="*/ 14 h 120"/>
                <a:gd name="T32" fmla="*/ 418 w 423"/>
                <a:gd name="T33" fmla="*/ 8 h 120"/>
                <a:gd name="T34" fmla="*/ 415 w 423"/>
                <a:gd name="T35" fmla="*/ 0 h 120"/>
                <a:gd name="T36" fmla="*/ 363 w 423"/>
                <a:gd name="T37" fmla="*/ 0 h 120"/>
                <a:gd name="T38" fmla="*/ 61 w 423"/>
                <a:gd name="T39" fmla="*/ 0 h 120"/>
                <a:gd name="T40" fmla="*/ 9 w 423"/>
                <a:gd name="T41" fmla="*/ 0 h 120"/>
                <a:gd name="T42" fmla="*/ 6 w 423"/>
                <a:gd name="T43" fmla="*/ 8 h 120"/>
                <a:gd name="T44" fmla="*/ 2 w 423"/>
                <a:gd name="T45" fmla="*/ 14 h 120"/>
                <a:gd name="T46" fmla="*/ 1 w 423"/>
                <a:gd name="T47" fmla="*/ 22 h 120"/>
                <a:gd name="T48" fmla="*/ 0 w 423"/>
                <a:gd name="T49" fmla="*/ 31 h 120"/>
                <a:gd name="T50" fmla="*/ 0 w 423"/>
                <a:gd name="T51" fmla="*/ 61 h 120"/>
                <a:gd name="T52" fmla="*/ 91 w 423"/>
                <a:gd name="T53" fmla="*/ 61 h 120"/>
                <a:gd name="T54" fmla="*/ 99 w 423"/>
                <a:gd name="T55" fmla="*/ 61 h 120"/>
                <a:gd name="T56" fmla="*/ 105 w 423"/>
                <a:gd name="T57" fmla="*/ 62 h 120"/>
                <a:gd name="T58" fmla="*/ 112 w 423"/>
                <a:gd name="T59" fmla="*/ 63 h 120"/>
                <a:gd name="T60" fmla="*/ 120 w 423"/>
                <a:gd name="T61" fmla="*/ 65 h 120"/>
                <a:gd name="T62" fmla="*/ 132 w 423"/>
                <a:gd name="T63" fmla="*/ 71 h 120"/>
                <a:gd name="T64" fmla="*/ 144 w 423"/>
                <a:gd name="T65" fmla="*/ 77 h 120"/>
                <a:gd name="T66" fmla="*/ 154 w 423"/>
                <a:gd name="T67" fmla="*/ 86 h 120"/>
                <a:gd name="T68" fmla="*/ 163 w 423"/>
                <a:gd name="T69" fmla="*/ 97 h 120"/>
                <a:gd name="T70" fmla="*/ 170 w 423"/>
                <a:gd name="T71" fmla="*/ 108 h 120"/>
                <a:gd name="T72" fmla="*/ 176 w 423"/>
                <a:gd name="T7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120">
                  <a:moveTo>
                    <a:pt x="176" y="120"/>
                  </a:moveTo>
                  <a:lnTo>
                    <a:pt x="247" y="120"/>
                  </a:lnTo>
                  <a:lnTo>
                    <a:pt x="252" y="108"/>
                  </a:lnTo>
                  <a:lnTo>
                    <a:pt x="260" y="97"/>
                  </a:lnTo>
                  <a:lnTo>
                    <a:pt x="269" y="86"/>
                  </a:lnTo>
                  <a:lnTo>
                    <a:pt x="280" y="77"/>
                  </a:lnTo>
                  <a:lnTo>
                    <a:pt x="291" y="71"/>
                  </a:lnTo>
                  <a:lnTo>
                    <a:pt x="304" y="65"/>
                  </a:lnTo>
                  <a:lnTo>
                    <a:pt x="311" y="63"/>
                  </a:lnTo>
                  <a:lnTo>
                    <a:pt x="318" y="62"/>
                  </a:lnTo>
                  <a:lnTo>
                    <a:pt x="325" y="61"/>
                  </a:lnTo>
                  <a:lnTo>
                    <a:pt x="332" y="61"/>
                  </a:lnTo>
                  <a:lnTo>
                    <a:pt x="423" y="61"/>
                  </a:lnTo>
                  <a:lnTo>
                    <a:pt x="423" y="31"/>
                  </a:lnTo>
                  <a:lnTo>
                    <a:pt x="423" y="22"/>
                  </a:lnTo>
                  <a:lnTo>
                    <a:pt x="420" y="14"/>
                  </a:lnTo>
                  <a:lnTo>
                    <a:pt x="418" y="8"/>
                  </a:lnTo>
                  <a:lnTo>
                    <a:pt x="415" y="0"/>
                  </a:lnTo>
                  <a:lnTo>
                    <a:pt x="363" y="0"/>
                  </a:lnTo>
                  <a:lnTo>
                    <a:pt x="61" y="0"/>
                  </a:lnTo>
                  <a:lnTo>
                    <a:pt x="9" y="0"/>
                  </a:lnTo>
                  <a:lnTo>
                    <a:pt x="6" y="8"/>
                  </a:lnTo>
                  <a:lnTo>
                    <a:pt x="2" y="14"/>
                  </a:lnTo>
                  <a:lnTo>
                    <a:pt x="1" y="22"/>
                  </a:lnTo>
                  <a:lnTo>
                    <a:pt x="0" y="31"/>
                  </a:lnTo>
                  <a:lnTo>
                    <a:pt x="0" y="61"/>
                  </a:lnTo>
                  <a:lnTo>
                    <a:pt x="91" y="61"/>
                  </a:lnTo>
                  <a:lnTo>
                    <a:pt x="99" y="61"/>
                  </a:lnTo>
                  <a:lnTo>
                    <a:pt x="105" y="62"/>
                  </a:lnTo>
                  <a:lnTo>
                    <a:pt x="112" y="63"/>
                  </a:lnTo>
                  <a:lnTo>
                    <a:pt x="120" y="65"/>
                  </a:lnTo>
                  <a:lnTo>
                    <a:pt x="132" y="71"/>
                  </a:lnTo>
                  <a:lnTo>
                    <a:pt x="144" y="77"/>
                  </a:lnTo>
                  <a:lnTo>
                    <a:pt x="154" y="86"/>
                  </a:lnTo>
                  <a:lnTo>
                    <a:pt x="163" y="97"/>
                  </a:lnTo>
                  <a:lnTo>
                    <a:pt x="170" y="108"/>
                  </a:lnTo>
                  <a:lnTo>
                    <a:pt x="176"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1631">
              <a:extLst>
                <a:ext uri="{FF2B5EF4-FFF2-40B4-BE49-F238E27FC236}">
                  <a16:creationId xmlns:a16="http://schemas.microsoft.com/office/drawing/2014/main" id="{99F6D614-3AD7-472A-92A9-85406C4F4B20}"/>
                </a:ext>
              </a:extLst>
            </p:cNvPr>
            <p:cNvSpPr>
              <a:spLocks noEditPoints="1"/>
            </p:cNvSpPr>
            <p:nvPr/>
          </p:nvSpPr>
          <p:spPr bwMode="auto">
            <a:xfrm>
              <a:off x="390525" y="5129213"/>
              <a:ext cx="115888" cy="85725"/>
            </a:xfrm>
            <a:custGeom>
              <a:avLst/>
              <a:gdLst>
                <a:gd name="T0" fmla="*/ 60 w 362"/>
                <a:gd name="T1" fmla="*/ 72 h 271"/>
                <a:gd name="T2" fmla="*/ 62 w 362"/>
                <a:gd name="T3" fmla="*/ 66 h 271"/>
                <a:gd name="T4" fmla="*/ 66 w 362"/>
                <a:gd name="T5" fmla="*/ 62 h 271"/>
                <a:gd name="T6" fmla="*/ 72 w 362"/>
                <a:gd name="T7" fmla="*/ 60 h 271"/>
                <a:gd name="T8" fmla="*/ 287 w 362"/>
                <a:gd name="T9" fmla="*/ 60 h 271"/>
                <a:gd name="T10" fmla="*/ 292 w 362"/>
                <a:gd name="T11" fmla="*/ 61 h 271"/>
                <a:gd name="T12" fmla="*/ 297 w 362"/>
                <a:gd name="T13" fmla="*/ 64 h 271"/>
                <a:gd name="T14" fmla="*/ 300 w 362"/>
                <a:gd name="T15" fmla="*/ 70 h 271"/>
                <a:gd name="T16" fmla="*/ 301 w 362"/>
                <a:gd name="T17" fmla="*/ 75 h 271"/>
                <a:gd name="T18" fmla="*/ 301 w 362"/>
                <a:gd name="T19" fmla="*/ 229 h 271"/>
                <a:gd name="T20" fmla="*/ 299 w 362"/>
                <a:gd name="T21" fmla="*/ 234 h 271"/>
                <a:gd name="T22" fmla="*/ 294 w 362"/>
                <a:gd name="T23" fmla="*/ 239 h 271"/>
                <a:gd name="T24" fmla="*/ 289 w 362"/>
                <a:gd name="T25" fmla="*/ 241 h 271"/>
                <a:gd name="T26" fmla="*/ 75 w 362"/>
                <a:gd name="T27" fmla="*/ 241 h 271"/>
                <a:gd name="T28" fmla="*/ 69 w 362"/>
                <a:gd name="T29" fmla="*/ 240 h 271"/>
                <a:gd name="T30" fmla="*/ 64 w 362"/>
                <a:gd name="T31" fmla="*/ 237 h 271"/>
                <a:gd name="T32" fmla="*/ 61 w 362"/>
                <a:gd name="T33" fmla="*/ 231 h 271"/>
                <a:gd name="T34" fmla="*/ 60 w 362"/>
                <a:gd name="T35" fmla="*/ 226 h 271"/>
                <a:gd name="T36" fmla="*/ 332 w 362"/>
                <a:gd name="T37" fmla="*/ 271 h 271"/>
                <a:gd name="T38" fmla="*/ 362 w 362"/>
                <a:gd name="T39" fmla="*/ 60 h 271"/>
                <a:gd name="T40" fmla="*/ 361 w 362"/>
                <a:gd name="T41" fmla="*/ 47 h 271"/>
                <a:gd name="T42" fmla="*/ 357 w 362"/>
                <a:gd name="T43" fmla="*/ 36 h 271"/>
                <a:gd name="T44" fmla="*/ 352 w 362"/>
                <a:gd name="T45" fmla="*/ 26 h 271"/>
                <a:gd name="T46" fmla="*/ 344 w 362"/>
                <a:gd name="T47" fmla="*/ 18 h 271"/>
                <a:gd name="T48" fmla="*/ 335 w 362"/>
                <a:gd name="T49" fmla="*/ 10 h 271"/>
                <a:gd name="T50" fmla="*/ 325 w 362"/>
                <a:gd name="T51" fmla="*/ 4 h 271"/>
                <a:gd name="T52" fmla="*/ 313 w 362"/>
                <a:gd name="T53" fmla="*/ 1 h 271"/>
                <a:gd name="T54" fmla="*/ 301 w 362"/>
                <a:gd name="T55" fmla="*/ 0 h 271"/>
                <a:gd name="T56" fmla="*/ 54 w 362"/>
                <a:gd name="T57" fmla="*/ 0 h 271"/>
                <a:gd name="T58" fmla="*/ 42 w 362"/>
                <a:gd name="T59" fmla="*/ 2 h 271"/>
                <a:gd name="T60" fmla="*/ 31 w 362"/>
                <a:gd name="T61" fmla="*/ 7 h 271"/>
                <a:gd name="T62" fmla="*/ 21 w 362"/>
                <a:gd name="T63" fmla="*/ 13 h 271"/>
                <a:gd name="T64" fmla="*/ 13 w 362"/>
                <a:gd name="T65" fmla="*/ 21 h 271"/>
                <a:gd name="T66" fmla="*/ 7 w 362"/>
                <a:gd name="T67" fmla="*/ 31 h 271"/>
                <a:gd name="T68" fmla="*/ 2 w 362"/>
                <a:gd name="T69" fmla="*/ 42 h 271"/>
                <a:gd name="T70" fmla="*/ 0 w 362"/>
                <a:gd name="T71" fmla="*/ 54 h 271"/>
                <a:gd name="T72" fmla="*/ 0 w 362"/>
                <a:gd name="T73" fmla="*/ 271 h 271"/>
                <a:gd name="T74" fmla="*/ 332 w 362"/>
                <a:gd name="T75"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2" h="271">
                  <a:moveTo>
                    <a:pt x="60" y="75"/>
                  </a:moveTo>
                  <a:lnTo>
                    <a:pt x="60" y="72"/>
                  </a:lnTo>
                  <a:lnTo>
                    <a:pt x="61" y="68"/>
                  </a:lnTo>
                  <a:lnTo>
                    <a:pt x="62" y="66"/>
                  </a:lnTo>
                  <a:lnTo>
                    <a:pt x="64" y="64"/>
                  </a:lnTo>
                  <a:lnTo>
                    <a:pt x="66" y="62"/>
                  </a:lnTo>
                  <a:lnTo>
                    <a:pt x="69" y="61"/>
                  </a:lnTo>
                  <a:lnTo>
                    <a:pt x="72" y="60"/>
                  </a:lnTo>
                  <a:lnTo>
                    <a:pt x="75" y="60"/>
                  </a:lnTo>
                  <a:lnTo>
                    <a:pt x="287" y="60"/>
                  </a:lnTo>
                  <a:lnTo>
                    <a:pt x="289" y="60"/>
                  </a:lnTo>
                  <a:lnTo>
                    <a:pt x="292" y="61"/>
                  </a:lnTo>
                  <a:lnTo>
                    <a:pt x="294" y="62"/>
                  </a:lnTo>
                  <a:lnTo>
                    <a:pt x="297" y="64"/>
                  </a:lnTo>
                  <a:lnTo>
                    <a:pt x="299" y="66"/>
                  </a:lnTo>
                  <a:lnTo>
                    <a:pt x="300" y="70"/>
                  </a:lnTo>
                  <a:lnTo>
                    <a:pt x="301" y="72"/>
                  </a:lnTo>
                  <a:lnTo>
                    <a:pt x="301" y="75"/>
                  </a:lnTo>
                  <a:lnTo>
                    <a:pt x="301" y="226"/>
                  </a:lnTo>
                  <a:lnTo>
                    <a:pt x="301" y="229"/>
                  </a:lnTo>
                  <a:lnTo>
                    <a:pt x="300" y="231"/>
                  </a:lnTo>
                  <a:lnTo>
                    <a:pt x="299" y="234"/>
                  </a:lnTo>
                  <a:lnTo>
                    <a:pt x="297" y="237"/>
                  </a:lnTo>
                  <a:lnTo>
                    <a:pt x="294" y="239"/>
                  </a:lnTo>
                  <a:lnTo>
                    <a:pt x="292" y="240"/>
                  </a:lnTo>
                  <a:lnTo>
                    <a:pt x="289" y="241"/>
                  </a:lnTo>
                  <a:lnTo>
                    <a:pt x="287" y="241"/>
                  </a:lnTo>
                  <a:lnTo>
                    <a:pt x="75" y="241"/>
                  </a:lnTo>
                  <a:lnTo>
                    <a:pt x="72" y="241"/>
                  </a:lnTo>
                  <a:lnTo>
                    <a:pt x="69" y="240"/>
                  </a:lnTo>
                  <a:lnTo>
                    <a:pt x="66" y="239"/>
                  </a:lnTo>
                  <a:lnTo>
                    <a:pt x="64" y="237"/>
                  </a:lnTo>
                  <a:lnTo>
                    <a:pt x="62" y="234"/>
                  </a:lnTo>
                  <a:lnTo>
                    <a:pt x="61" y="231"/>
                  </a:lnTo>
                  <a:lnTo>
                    <a:pt x="60" y="229"/>
                  </a:lnTo>
                  <a:lnTo>
                    <a:pt x="60" y="226"/>
                  </a:lnTo>
                  <a:lnTo>
                    <a:pt x="60" y="75"/>
                  </a:lnTo>
                  <a:close/>
                  <a:moveTo>
                    <a:pt x="332" y="271"/>
                  </a:moveTo>
                  <a:lnTo>
                    <a:pt x="362" y="271"/>
                  </a:lnTo>
                  <a:lnTo>
                    <a:pt x="362" y="60"/>
                  </a:lnTo>
                  <a:lnTo>
                    <a:pt x="362" y="54"/>
                  </a:lnTo>
                  <a:lnTo>
                    <a:pt x="361" y="47"/>
                  </a:lnTo>
                  <a:lnTo>
                    <a:pt x="358" y="42"/>
                  </a:lnTo>
                  <a:lnTo>
                    <a:pt x="357" y="36"/>
                  </a:lnTo>
                  <a:lnTo>
                    <a:pt x="354" y="31"/>
                  </a:lnTo>
                  <a:lnTo>
                    <a:pt x="352" y="26"/>
                  </a:lnTo>
                  <a:lnTo>
                    <a:pt x="347" y="21"/>
                  </a:lnTo>
                  <a:lnTo>
                    <a:pt x="344" y="18"/>
                  </a:lnTo>
                  <a:lnTo>
                    <a:pt x="340" y="13"/>
                  </a:lnTo>
                  <a:lnTo>
                    <a:pt x="335" y="10"/>
                  </a:lnTo>
                  <a:lnTo>
                    <a:pt x="330" y="7"/>
                  </a:lnTo>
                  <a:lnTo>
                    <a:pt x="325" y="4"/>
                  </a:lnTo>
                  <a:lnTo>
                    <a:pt x="320" y="2"/>
                  </a:lnTo>
                  <a:lnTo>
                    <a:pt x="313" y="1"/>
                  </a:lnTo>
                  <a:lnTo>
                    <a:pt x="308" y="0"/>
                  </a:lnTo>
                  <a:lnTo>
                    <a:pt x="301" y="0"/>
                  </a:lnTo>
                  <a:lnTo>
                    <a:pt x="60" y="0"/>
                  </a:lnTo>
                  <a:lnTo>
                    <a:pt x="54" y="0"/>
                  </a:lnTo>
                  <a:lnTo>
                    <a:pt x="48" y="1"/>
                  </a:lnTo>
                  <a:lnTo>
                    <a:pt x="42" y="2"/>
                  </a:lnTo>
                  <a:lnTo>
                    <a:pt x="37" y="4"/>
                  </a:lnTo>
                  <a:lnTo>
                    <a:pt x="31" y="7"/>
                  </a:lnTo>
                  <a:lnTo>
                    <a:pt x="27" y="10"/>
                  </a:lnTo>
                  <a:lnTo>
                    <a:pt x="21" y="13"/>
                  </a:lnTo>
                  <a:lnTo>
                    <a:pt x="18" y="18"/>
                  </a:lnTo>
                  <a:lnTo>
                    <a:pt x="13" y="21"/>
                  </a:lnTo>
                  <a:lnTo>
                    <a:pt x="10" y="26"/>
                  </a:lnTo>
                  <a:lnTo>
                    <a:pt x="7" y="31"/>
                  </a:lnTo>
                  <a:lnTo>
                    <a:pt x="5" y="36"/>
                  </a:lnTo>
                  <a:lnTo>
                    <a:pt x="2" y="42"/>
                  </a:lnTo>
                  <a:lnTo>
                    <a:pt x="1" y="47"/>
                  </a:lnTo>
                  <a:lnTo>
                    <a:pt x="0" y="54"/>
                  </a:lnTo>
                  <a:lnTo>
                    <a:pt x="0" y="60"/>
                  </a:lnTo>
                  <a:lnTo>
                    <a:pt x="0" y="271"/>
                  </a:lnTo>
                  <a:lnTo>
                    <a:pt x="30" y="271"/>
                  </a:lnTo>
                  <a:lnTo>
                    <a:pt x="332" y="2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1632">
              <a:extLst>
                <a:ext uri="{FF2B5EF4-FFF2-40B4-BE49-F238E27FC236}">
                  <a16:creationId xmlns:a16="http://schemas.microsoft.com/office/drawing/2014/main" id="{32C10E2D-7492-462D-9F53-98946445AD6D}"/>
                </a:ext>
              </a:extLst>
            </p:cNvPr>
            <p:cNvSpPr>
              <a:spLocks/>
            </p:cNvSpPr>
            <p:nvPr/>
          </p:nvSpPr>
          <p:spPr bwMode="auto">
            <a:xfrm>
              <a:off x="457200" y="5349875"/>
              <a:ext cx="134938" cy="38100"/>
            </a:xfrm>
            <a:custGeom>
              <a:avLst/>
              <a:gdLst>
                <a:gd name="T0" fmla="*/ 422 w 423"/>
                <a:gd name="T1" fmla="*/ 18 h 121"/>
                <a:gd name="T2" fmla="*/ 422 w 423"/>
                <a:gd name="T3" fmla="*/ 17 h 121"/>
                <a:gd name="T4" fmla="*/ 422 w 423"/>
                <a:gd name="T5" fmla="*/ 17 h 121"/>
                <a:gd name="T6" fmla="*/ 419 w 423"/>
                <a:gd name="T7" fmla="*/ 10 h 121"/>
                <a:gd name="T8" fmla="*/ 417 w 423"/>
                <a:gd name="T9" fmla="*/ 5 h 121"/>
                <a:gd name="T10" fmla="*/ 417 w 423"/>
                <a:gd name="T11" fmla="*/ 4 h 121"/>
                <a:gd name="T12" fmla="*/ 416 w 423"/>
                <a:gd name="T13" fmla="*/ 4 h 121"/>
                <a:gd name="T14" fmla="*/ 415 w 423"/>
                <a:gd name="T15" fmla="*/ 2 h 121"/>
                <a:gd name="T16" fmla="*/ 415 w 423"/>
                <a:gd name="T17" fmla="*/ 0 h 121"/>
                <a:gd name="T18" fmla="*/ 9 w 423"/>
                <a:gd name="T19" fmla="*/ 0 h 121"/>
                <a:gd name="T20" fmla="*/ 8 w 423"/>
                <a:gd name="T21" fmla="*/ 2 h 121"/>
                <a:gd name="T22" fmla="*/ 7 w 423"/>
                <a:gd name="T23" fmla="*/ 4 h 121"/>
                <a:gd name="T24" fmla="*/ 7 w 423"/>
                <a:gd name="T25" fmla="*/ 4 h 121"/>
                <a:gd name="T26" fmla="*/ 7 w 423"/>
                <a:gd name="T27" fmla="*/ 5 h 121"/>
                <a:gd name="T28" fmla="*/ 5 w 423"/>
                <a:gd name="T29" fmla="*/ 10 h 121"/>
                <a:gd name="T30" fmla="*/ 2 w 423"/>
                <a:gd name="T31" fmla="*/ 17 h 121"/>
                <a:gd name="T32" fmla="*/ 2 w 423"/>
                <a:gd name="T33" fmla="*/ 17 h 121"/>
                <a:gd name="T34" fmla="*/ 2 w 423"/>
                <a:gd name="T35" fmla="*/ 18 h 121"/>
                <a:gd name="T36" fmla="*/ 1 w 423"/>
                <a:gd name="T37" fmla="*/ 24 h 121"/>
                <a:gd name="T38" fmla="*/ 0 w 423"/>
                <a:gd name="T39" fmla="*/ 30 h 121"/>
                <a:gd name="T40" fmla="*/ 0 w 423"/>
                <a:gd name="T41" fmla="*/ 107 h 121"/>
                <a:gd name="T42" fmla="*/ 1 w 423"/>
                <a:gd name="T43" fmla="*/ 109 h 121"/>
                <a:gd name="T44" fmla="*/ 2 w 423"/>
                <a:gd name="T45" fmla="*/ 112 h 121"/>
                <a:gd name="T46" fmla="*/ 4 w 423"/>
                <a:gd name="T47" fmla="*/ 114 h 121"/>
                <a:gd name="T48" fmla="*/ 6 w 423"/>
                <a:gd name="T49" fmla="*/ 117 h 121"/>
                <a:gd name="T50" fmla="*/ 8 w 423"/>
                <a:gd name="T51" fmla="*/ 119 h 121"/>
                <a:gd name="T52" fmla="*/ 10 w 423"/>
                <a:gd name="T53" fmla="*/ 120 h 121"/>
                <a:gd name="T54" fmla="*/ 12 w 423"/>
                <a:gd name="T55" fmla="*/ 121 h 121"/>
                <a:gd name="T56" fmla="*/ 16 w 423"/>
                <a:gd name="T57" fmla="*/ 121 h 121"/>
                <a:gd name="T58" fmla="*/ 408 w 423"/>
                <a:gd name="T59" fmla="*/ 121 h 121"/>
                <a:gd name="T60" fmla="*/ 412 w 423"/>
                <a:gd name="T61" fmla="*/ 121 h 121"/>
                <a:gd name="T62" fmla="*/ 414 w 423"/>
                <a:gd name="T63" fmla="*/ 120 h 121"/>
                <a:gd name="T64" fmla="*/ 416 w 423"/>
                <a:gd name="T65" fmla="*/ 119 h 121"/>
                <a:gd name="T66" fmla="*/ 418 w 423"/>
                <a:gd name="T67" fmla="*/ 117 h 121"/>
                <a:gd name="T68" fmla="*/ 421 w 423"/>
                <a:gd name="T69" fmla="*/ 114 h 121"/>
                <a:gd name="T70" fmla="*/ 422 w 423"/>
                <a:gd name="T71" fmla="*/ 112 h 121"/>
                <a:gd name="T72" fmla="*/ 423 w 423"/>
                <a:gd name="T73" fmla="*/ 109 h 121"/>
                <a:gd name="T74" fmla="*/ 423 w 423"/>
                <a:gd name="T75" fmla="*/ 107 h 121"/>
                <a:gd name="T76" fmla="*/ 423 w 423"/>
                <a:gd name="T77" fmla="*/ 30 h 121"/>
                <a:gd name="T78" fmla="*/ 423 w 423"/>
                <a:gd name="T79" fmla="*/ 24 h 121"/>
                <a:gd name="T80" fmla="*/ 422 w 423"/>
                <a:gd name="T81"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2" y="18"/>
                  </a:moveTo>
                  <a:lnTo>
                    <a:pt x="422" y="17"/>
                  </a:lnTo>
                  <a:lnTo>
                    <a:pt x="422" y="17"/>
                  </a:lnTo>
                  <a:lnTo>
                    <a:pt x="419" y="10"/>
                  </a:lnTo>
                  <a:lnTo>
                    <a:pt x="417" y="5"/>
                  </a:lnTo>
                  <a:lnTo>
                    <a:pt x="417" y="4"/>
                  </a:lnTo>
                  <a:lnTo>
                    <a:pt x="416" y="4"/>
                  </a:lnTo>
                  <a:lnTo>
                    <a:pt x="415" y="2"/>
                  </a:lnTo>
                  <a:lnTo>
                    <a:pt x="415" y="0"/>
                  </a:lnTo>
                  <a:lnTo>
                    <a:pt x="9" y="0"/>
                  </a:lnTo>
                  <a:lnTo>
                    <a:pt x="8" y="2"/>
                  </a:lnTo>
                  <a:lnTo>
                    <a:pt x="7" y="4"/>
                  </a:lnTo>
                  <a:lnTo>
                    <a:pt x="7" y="4"/>
                  </a:lnTo>
                  <a:lnTo>
                    <a:pt x="7" y="5"/>
                  </a:lnTo>
                  <a:lnTo>
                    <a:pt x="5" y="10"/>
                  </a:lnTo>
                  <a:lnTo>
                    <a:pt x="2" y="17"/>
                  </a:lnTo>
                  <a:lnTo>
                    <a:pt x="2" y="17"/>
                  </a:lnTo>
                  <a:lnTo>
                    <a:pt x="2" y="18"/>
                  </a:lnTo>
                  <a:lnTo>
                    <a:pt x="1" y="24"/>
                  </a:lnTo>
                  <a:lnTo>
                    <a:pt x="0" y="30"/>
                  </a:lnTo>
                  <a:lnTo>
                    <a:pt x="0" y="107"/>
                  </a:lnTo>
                  <a:lnTo>
                    <a:pt x="1" y="109"/>
                  </a:lnTo>
                  <a:lnTo>
                    <a:pt x="2" y="112"/>
                  </a:lnTo>
                  <a:lnTo>
                    <a:pt x="4" y="114"/>
                  </a:lnTo>
                  <a:lnTo>
                    <a:pt x="6" y="117"/>
                  </a:lnTo>
                  <a:lnTo>
                    <a:pt x="8" y="119"/>
                  </a:lnTo>
                  <a:lnTo>
                    <a:pt x="10" y="120"/>
                  </a:lnTo>
                  <a:lnTo>
                    <a:pt x="12" y="121"/>
                  </a:lnTo>
                  <a:lnTo>
                    <a:pt x="16" y="121"/>
                  </a:lnTo>
                  <a:lnTo>
                    <a:pt x="408" y="121"/>
                  </a:lnTo>
                  <a:lnTo>
                    <a:pt x="412" y="121"/>
                  </a:lnTo>
                  <a:lnTo>
                    <a:pt x="414" y="120"/>
                  </a:lnTo>
                  <a:lnTo>
                    <a:pt x="416" y="119"/>
                  </a:lnTo>
                  <a:lnTo>
                    <a:pt x="418" y="117"/>
                  </a:lnTo>
                  <a:lnTo>
                    <a:pt x="421" y="114"/>
                  </a:lnTo>
                  <a:lnTo>
                    <a:pt x="422" y="112"/>
                  </a:lnTo>
                  <a:lnTo>
                    <a:pt x="423" y="109"/>
                  </a:lnTo>
                  <a:lnTo>
                    <a:pt x="423" y="107"/>
                  </a:lnTo>
                  <a:lnTo>
                    <a:pt x="423" y="30"/>
                  </a:lnTo>
                  <a:lnTo>
                    <a:pt x="423" y="24"/>
                  </a:lnTo>
                  <a:lnTo>
                    <a:pt x="42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1633">
              <a:extLst>
                <a:ext uri="{FF2B5EF4-FFF2-40B4-BE49-F238E27FC236}">
                  <a16:creationId xmlns:a16="http://schemas.microsoft.com/office/drawing/2014/main" id="{4FA8B819-0160-4EA0-86E9-6D9D4C17F168}"/>
                </a:ext>
              </a:extLst>
            </p:cNvPr>
            <p:cNvSpPr>
              <a:spLocks noEditPoints="1"/>
            </p:cNvSpPr>
            <p:nvPr/>
          </p:nvSpPr>
          <p:spPr bwMode="auto">
            <a:xfrm>
              <a:off x="468313" y="5253038"/>
              <a:ext cx="114300" cy="87313"/>
            </a:xfrm>
            <a:custGeom>
              <a:avLst/>
              <a:gdLst>
                <a:gd name="T0" fmla="*/ 302 w 362"/>
                <a:gd name="T1" fmla="*/ 227 h 273"/>
                <a:gd name="T2" fmla="*/ 301 w 362"/>
                <a:gd name="T3" fmla="*/ 233 h 273"/>
                <a:gd name="T4" fmla="*/ 298 w 362"/>
                <a:gd name="T5" fmla="*/ 237 h 273"/>
                <a:gd name="T6" fmla="*/ 292 w 362"/>
                <a:gd name="T7" fmla="*/ 241 h 273"/>
                <a:gd name="T8" fmla="*/ 287 w 362"/>
                <a:gd name="T9" fmla="*/ 242 h 273"/>
                <a:gd name="T10" fmla="*/ 72 w 362"/>
                <a:gd name="T11" fmla="*/ 242 h 273"/>
                <a:gd name="T12" fmla="*/ 67 w 362"/>
                <a:gd name="T13" fmla="*/ 239 h 273"/>
                <a:gd name="T14" fmla="*/ 63 w 362"/>
                <a:gd name="T15" fmla="*/ 235 h 273"/>
                <a:gd name="T16" fmla="*/ 61 w 362"/>
                <a:gd name="T17" fmla="*/ 231 h 273"/>
                <a:gd name="T18" fmla="*/ 60 w 362"/>
                <a:gd name="T19" fmla="*/ 76 h 273"/>
                <a:gd name="T20" fmla="*/ 61 w 362"/>
                <a:gd name="T21" fmla="*/ 70 h 273"/>
                <a:gd name="T22" fmla="*/ 64 w 362"/>
                <a:gd name="T23" fmla="*/ 66 h 273"/>
                <a:gd name="T24" fmla="*/ 70 w 362"/>
                <a:gd name="T25" fmla="*/ 62 h 273"/>
                <a:gd name="T26" fmla="*/ 75 w 362"/>
                <a:gd name="T27" fmla="*/ 61 h 273"/>
                <a:gd name="T28" fmla="*/ 290 w 362"/>
                <a:gd name="T29" fmla="*/ 61 h 273"/>
                <a:gd name="T30" fmla="*/ 296 w 362"/>
                <a:gd name="T31" fmla="*/ 64 h 273"/>
                <a:gd name="T32" fmla="*/ 299 w 362"/>
                <a:gd name="T33" fmla="*/ 68 h 273"/>
                <a:gd name="T34" fmla="*/ 301 w 362"/>
                <a:gd name="T35" fmla="*/ 73 h 273"/>
                <a:gd name="T36" fmla="*/ 60 w 362"/>
                <a:gd name="T37" fmla="*/ 0 h 273"/>
                <a:gd name="T38" fmla="*/ 42 w 362"/>
                <a:gd name="T39" fmla="*/ 4 h 273"/>
                <a:gd name="T40" fmla="*/ 27 w 362"/>
                <a:gd name="T41" fmla="*/ 12 h 273"/>
                <a:gd name="T42" fmla="*/ 18 w 362"/>
                <a:gd name="T43" fmla="*/ 18 h 273"/>
                <a:gd name="T44" fmla="*/ 5 w 362"/>
                <a:gd name="T45" fmla="*/ 38 h 273"/>
                <a:gd name="T46" fmla="*/ 1 w 362"/>
                <a:gd name="T47" fmla="*/ 49 h 273"/>
                <a:gd name="T48" fmla="*/ 0 w 362"/>
                <a:gd name="T49" fmla="*/ 61 h 273"/>
                <a:gd name="T50" fmla="*/ 362 w 362"/>
                <a:gd name="T51" fmla="*/ 273 h 273"/>
                <a:gd name="T52" fmla="*/ 362 w 362"/>
                <a:gd name="T53" fmla="*/ 55 h 273"/>
                <a:gd name="T54" fmla="*/ 360 w 362"/>
                <a:gd name="T55" fmla="*/ 44 h 273"/>
                <a:gd name="T56" fmla="*/ 352 w 362"/>
                <a:gd name="T57" fmla="*/ 27 h 273"/>
                <a:gd name="T58" fmla="*/ 340 w 362"/>
                <a:gd name="T59" fmla="*/ 15 h 273"/>
                <a:gd name="T60" fmla="*/ 328 w 362"/>
                <a:gd name="T61" fmla="*/ 7 h 273"/>
                <a:gd name="T62" fmla="*/ 311 w 362"/>
                <a:gd name="T63" fmla="*/ 2 h 273"/>
                <a:gd name="T64" fmla="*/ 121 w 362"/>
                <a:gd name="T6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2" h="273">
                  <a:moveTo>
                    <a:pt x="302" y="76"/>
                  </a:moveTo>
                  <a:lnTo>
                    <a:pt x="302" y="227"/>
                  </a:lnTo>
                  <a:lnTo>
                    <a:pt x="301" y="231"/>
                  </a:lnTo>
                  <a:lnTo>
                    <a:pt x="301" y="233"/>
                  </a:lnTo>
                  <a:lnTo>
                    <a:pt x="299" y="235"/>
                  </a:lnTo>
                  <a:lnTo>
                    <a:pt x="298" y="237"/>
                  </a:lnTo>
                  <a:lnTo>
                    <a:pt x="296" y="239"/>
                  </a:lnTo>
                  <a:lnTo>
                    <a:pt x="292" y="241"/>
                  </a:lnTo>
                  <a:lnTo>
                    <a:pt x="290" y="242"/>
                  </a:lnTo>
                  <a:lnTo>
                    <a:pt x="287" y="242"/>
                  </a:lnTo>
                  <a:lnTo>
                    <a:pt x="75" y="242"/>
                  </a:lnTo>
                  <a:lnTo>
                    <a:pt x="72" y="242"/>
                  </a:lnTo>
                  <a:lnTo>
                    <a:pt x="70" y="241"/>
                  </a:lnTo>
                  <a:lnTo>
                    <a:pt x="67" y="239"/>
                  </a:lnTo>
                  <a:lnTo>
                    <a:pt x="64" y="237"/>
                  </a:lnTo>
                  <a:lnTo>
                    <a:pt x="63" y="235"/>
                  </a:lnTo>
                  <a:lnTo>
                    <a:pt x="61" y="233"/>
                  </a:lnTo>
                  <a:lnTo>
                    <a:pt x="61" y="231"/>
                  </a:lnTo>
                  <a:lnTo>
                    <a:pt x="60" y="227"/>
                  </a:lnTo>
                  <a:lnTo>
                    <a:pt x="60" y="76"/>
                  </a:lnTo>
                  <a:lnTo>
                    <a:pt x="61" y="73"/>
                  </a:lnTo>
                  <a:lnTo>
                    <a:pt x="61" y="70"/>
                  </a:lnTo>
                  <a:lnTo>
                    <a:pt x="63" y="68"/>
                  </a:lnTo>
                  <a:lnTo>
                    <a:pt x="64" y="66"/>
                  </a:lnTo>
                  <a:lnTo>
                    <a:pt x="67" y="64"/>
                  </a:lnTo>
                  <a:lnTo>
                    <a:pt x="70" y="62"/>
                  </a:lnTo>
                  <a:lnTo>
                    <a:pt x="72" y="61"/>
                  </a:lnTo>
                  <a:lnTo>
                    <a:pt x="75" y="61"/>
                  </a:lnTo>
                  <a:lnTo>
                    <a:pt x="287" y="61"/>
                  </a:lnTo>
                  <a:lnTo>
                    <a:pt x="290" y="61"/>
                  </a:lnTo>
                  <a:lnTo>
                    <a:pt x="292" y="62"/>
                  </a:lnTo>
                  <a:lnTo>
                    <a:pt x="296" y="64"/>
                  </a:lnTo>
                  <a:lnTo>
                    <a:pt x="298" y="66"/>
                  </a:lnTo>
                  <a:lnTo>
                    <a:pt x="299" y="68"/>
                  </a:lnTo>
                  <a:lnTo>
                    <a:pt x="301" y="70"/>
                  </a:lnTo>
                  <a:lnTo>
                    <a:pt x="301" y="73"/>
                  </a:lnTo>
                  <a:lnTo>
                    <a:pt x="302" y="76"/>
                  </a:lnTo>
                  <a:close/>
                  <a:moveTo>
                    <a:pt x="60" y="0"/>
                  </a:moveTo>
                  <a:lnTo>
                    <a:pt x="51" y="2"/>
                  </a:lnTo>
                  <a:lnTo>
                    <a:pt x="42" y="4"/>
                  </a:lnTo>
                  <a:lnTo>
                    <a:pt x="35" y="7"/>
                  </a:lnTo>
                  <a:lnTo>
                    <a:pt x="27" y="12"/>
                  </a:lnTo>
                  <a:lnTo>
                    <a:pt x="22" y="15"/>
                  </a:lnTo>
                  <a:lnTo>
                    <a:pt x="18" y="18"/>
                  </a:lnTo>
                  <a:lnTo>
                    <a:pt x="10" y="27"/>
                  </a:lnTo>
                  <a:lnTo>
                    <a:pt x="5" y="38"/>
                  </a:lnTo>
                  <a:lnTo>
                    <a:pt x="2" y="44"/>
                  </a:lnTo>
                  <a:lnTo>
                    <a:pt x="1" y="49"/>
                  </a:lnTo>
                  <a:lnTo>
                    <a:pt x="0" y="55"/>
                  </a:lnTo>
                  <a:lnTo>
                    <a:pt x="0" y="61"/>
                  </a:lnTo>
                  <a:lnTo>
                    <a:pt x="0" y="273"/>
                  </a:lnTo>
                  <a:lnTo>
                    <a:pt x="362" y="273"/>
                  </a:lnTo>
                  <a:lnTo>
                    <a:pt x="362" y="61"/>
                  </a:lnTo>
                  <a:lnTo>
                    <a:pt x="362" y="55"/>
                  </a:lnTo>
                  <a:lnTo>
                    <a:pt x="361" y="49"/>
                  </a:lnTo>
                  <a:lnTo>
                    <a:pt x="360" y="44"/>
                  </a:lnTo>
                  <a:lnTo>
                    <a:pt x="358" y="38"/>
                  </a:lnTo>
                  <a:lnTo>
                    <a:pt x="352" y="27"/>
                  </a:lnTo>
                  <a:lnTo>
                    <a:pt x="344" y="18"/>
                  </a:lnTo>
                  <a:lnTo>
                    <a:pt x="340" y="15"/>
                  </a:lnTo>
                  <a:lnTo>
                    <a:pt x="335" y="12"/>
                  </a:lnTo>
                  <a:lnTo>
                    <a:pt x="328" y="7"/>
                  </a:lnTo>
                  <a:lnTo>
                    <a:pt x="320" y="4"/>
                  </a:lnTo>
                  <a:lnTo>
                    <a:pt x="311" y="2"/>
                  </a:lnTo>
                  <a:lnTo>
                    <a:pt x="302" y="0"/>
                  </a:lnTo>
                  <a:lnTo>
                    <a:pt x="121" y="0"/>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1634">
              <a:extLst>
                <a:ext uri="{FF2B5EF4-FFF2-40B4-BE49-F238E27FC236}">
                  <a16:creationId xmlns:a16="http://schemas.microsoft.com/office/drawing/2014/main" id="{2C93C243-2B14-4681-B84A-CD4AAEC1D316}"/>
                </a:ext>
              </a:extLst>
            </p:cNvPr>
            <p:cNvSpPr>
              <a:spLocks noEditPoints="1"/>
            </p:cNvSpPr>
            <p:nvPr/>
          </p:nvSpPr>
          <p:spPr bwMode="auto">
            <a:xfrm>
              <a:off x="314325" y="5253038"/>
              <a:ext cx="115888" cy="87313"/>
            </a:xfrm>
            <a:custGeom>
              <a:avLst/>
              <a:gdLst>
                <a:gd name="T0" fmla="*/ 302 w 363"/>
                <a:gd name="T1" fmla="*/ 231 h 273"/>
                <a:gd name="T2" fmla="*/ 300 w 363"/>
                <a:gd name="T3" fmla="*/ 235 h 273"/>
                <a:gd name="T4" fmla="*/ 295 w 363"/>
                <a:gd name="T5" fmla="*/ 239 h 273"/>
                <a:gd name="T6" fmla="*/ 290 w 363"/>
                <a:gd name="T7" fmla="*/ 242 h 273"/>
                <a:gd name="T8" fmla="*/ 75 w 363"/>
                <a:gd name="T9" fmla="*/ 242 h 273"/>
                <a:gd name="T10" fmla="*/ 70 w 363"/>
                <a:gd name="T11" fmla="*/ 241 h 273"/>
                <a:gd name="T12" fmla="*/ 65 w 363"/>
                <a:gd name="T13" fmla="*/ 237 h 273"/>
                <a:gd name="T14" fmla="*/ 62 w 363"/>
                <a:gd name="T15" fmla="*/ 233 h 273"/>
                <a:gd name="T16" fmla="*/ 61 w 363"/>
                <a:gd name="T17" fmla="*/ 227 h 273"/>
                <a:gd name="T18" fmla="*/ 61 w 363"/>
                <a:gd name="T19" fmla="*/ 73 h 273"/>
                <a:gd name="T20" fmla="*/ 63 w 363"/>
                <a:gd name="T21" fmla="*/ 68 h 273"/>
                <a:gd name="T22" fmla="*/ 67 w 363"/>
                <a:gd name="T23" fmla="*/ 64 h 273"/>
                <a:gd name="T24" fmla="*/ 73 w 363"/>
                <a:gd name="T25" fmla="*/ 61 h 273"/>
                <a:gd name="T26" fmla="*/ 286 w 363"/>
                <a:gd name="T27" fmla="*/ 61 h 273"/>
                <a:gd name="T28" fmla="*/ 293 w 363"/>
                <a:gd name="T29" fmla="*/ 62 h 273"/>
                <a:gd name="T30" fmla="*/ 297 w 363"/>
                <a:gd name="T31" fmla="*/ 66 h 273"/>
                <a:gd name="T32" fmla="*/ 301 w 363"/>
                <a:gd name="T33" fmla="*/ 70 h 273"/>
                <a:gd name="T34" fmla="*/ 302 w 363"/>
                <a:gd name="T35" fmla="*/ 76 h 273"/>
                <a:gd name="T36" fmla="*/ 363 w 363"/>
                <a:gd name="T37" fmla="*/ 61 h 273"/>
                <a:gd name="T38" fmla="*/ 362 w 363"/>
                <a:gd name="T39" fmla="*/ 49 h 273"/>
                <a:gd name="T40" fmla="*/ 357 w 363"/>
                <a:gd name="T41" fmla="*/ 38 h 273"/>
                <a:gd name="T42" fmla="*/ 345 w 363"/>
                <a:gd name="T43" fmla="*/ 18 h 273"/>
                <a:gd name="T44" fmla="*/ 336 w 363"/>
                <a:gd name="T45" fmla="*/ 12 h 273"/>
                <a:gd name="T46" fmla="*/ 320 w 363"/>
                <a:gd name="T47" fmla="*/ 4 h 273"/>
                <a:gd name="T48" fmla="*/ 302 w 363"/>
                <a:gd name="T49" fmla="*/ 0 h 273"/>
                <a:gd name="T50" fmla="*/ 61 w 363"/>
                <a:gd name="T51" fmla="*/ 0 h 273"/>
                <a:gd name="T52" fmla="*/ 43 w 363"/>
                <a:gd name="T53" fmla="*/ 4 h 273"/>
                <a:gd name="T54" fmla="*/ 26 w 363"/>
                <a:gd name="T55" fmla="*/ 12 h 273"/>
                <a:gd name="T56" fmla="*/ 18 w 363"/>
                <a:gd name="T57" fmla="*/ 18 h 273"/>
                <a:gd name="T58" fmla="*/ 5 w 363"/>
                <a:gd name="T59" fmla="*/ 38 h 273"/>
                <a:gd name="T60" fmla="*/ 1 w 363"/>
                <a:gd name="T61" fmla="*/ 49 h 273"/>
                <a:gd name="T62" fmla="*/ 0 w 363"/>
                <a:gd name="T63" fmla="*/ 61 h 273"/>
                <a:gd name="T64" fmla="*/ 363 w 363"/>
                <a:gd name="T65"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3" h="273">
                  <a:moveTo>
                    <a:pt x="302" y="227"/>
                  </a:moveTo>
                  <a:lnTo>
                    <a:pt x="302" y="231"/>
                  </a:lnTo>
                  <a:lnTo>
                    <a:pt x="301" y="233"/>
                  </a:lnTo>
                  <a:lnTo>
                    <a:pt x="300" y="235"/>
                  </a:lnTo>
                  <a:lnTo>
                    <a:pt x="297" y="237"/>
                  </a:lnTo>
                  <a:lnTo>
                    <a:pt x="295" y="239"/>
                  </a:lnTo>
                  <a:lnTo>
                    <a:pt x="293" y="241"/>
                  </a:lnTo>
                  <a:lnTo>
                    <a:pt x="290" y="242"/>
                  </a:lnTo>
                  <a:lnTo>
                    <a:pt x="286" y="242"/>
                  </a:lnTo>
                  <a:lnTo>
                    <a:pt x="75" y="242"/>
                  </a:lnTo>
                  <a:lnTo>
                    <a:pt x="73" y="242"/>
                  </a:lnTo>
                  <a:lnTo>
                    <a:pt x="70" y="241"/>
                  </a:lnTo>
                  <a:lnTo>
                    <a:pt x="67" y="239"/>
                  </a:lnTo>
                  <a:lnTo>
                    <a:pt x="65" y="237"/>
                  </a:lnTo>
                  <a:lnTo>
                    <a:pt x="63" y="235"/>
                  </a:lnTo>
                  <a:lnTo>
                    <a:pt x="62" y="233"/>
                  </a:lnTo>
                  <a:lnTo>
                    <a:pt x="61" y="231"/>
                  </a:lnTo>
                  <a:lnTo>
                    <a:pt x="61" y="227"/>
                  </a:lnTo>
                  <a:lnTo>
                    <a:pt x="61" y="76"/>
                  </a:lnTo>
                  <a:lnTo>
                    <a:pt x="61" y="73"/>
                  </a:lnTo>
                  <a:lnTo>
                    <a:pt x="62" y="70"/>
                  </a:lnTo>
                  <a:lnTo>
                    <a:pt x="63" y="68"/>
                  </a:lnTo>
                  <a:lnTo>
                    <a:pt x="65" y="66"/>
                  </a:lnTo>
                  <a:lnTo>
                    <a:pt x="67" y="64"/>
                  </a:lnTo>
                  <a:lnTo>
                    <a:pt x="70" y="62"/>
                  </a:lnTo>
                  <a:lnTo>
                    <a:pt x="73" y="61"/>
                  </a:lnTo>
                  <a:lnTo>
                    <a:pt x="75" y="61"/>
                  </a:lnTo>
                  <a:lnTo>
                    <a:pt x="286" y="61"/>
                  </a:lnTo>
                  <a:lnTo>
                    <a:pt x="290" y="61"/>
                  </a:lnTo>
                  <a:lnTo>
                    <a:pt x="293" y="62"/>
                  </a:lnTo>
                  <a:lnTo>
                    <a:pt x="295" y="64"/>
                  </a:lnTo>
                  <a:lnTo>
                    <a:pt x="297" y="66"/>
                  </a:lnTo>
                  <a:lnTo>
                    <a:pt x="300" y="68"/>
                  </a:lnTo>
                  <a:lnTo>
                    <a:pt x="301" y="70"/>
                  </a:lnTo>
                  <a:lnTo>
                    <a:pt x="302" y="73"/>
                  </a:lnTo>
                  <a:lnTo>
                    <a:pt x="302" y="76"/>
                  </a:lnTo>
                  <a:lnTo>
                    <a:pt x="302" y="227"/>
                  </a:lnTo>
                  <a:close/>
                  <a:moveTo>
                    <a:pt x="363" y="61"/>
                  </a:moveTo>
                  <a:lnTo>
                    <a:pt x="362" y="55"/>
                  </a:lnTo>
                  <a:lnTo>
                    <a:pt x="362" y="49"/>
                  </a:lnTo>
                  <a:lnTo>
                    <a:pt x="359" y="44"/>
                  </a:lnTo>
                  <a:lnTo>
                    <a:pt x="357" y="38"/>
                  </a:lnTo>
                  <a:lnTo>
                    <a:pt x="352" y="27"/>
                  </a:lnTo>
                  <a:lnTo>
                    <a:pt x="345" y="18"/>
                  </a:lnTo>
                  <a:lnTo>
                    <a:pt x="341" y="15"/>
                  </a:lnTo>
                  <a:lnTo>
                    <a:pt x="336" y="12"/>
                  </a:lnTo>
                  <a:lnTo>
                    <a:pt x="328" y="7"/>
                  </a:lnTo>
                  <a:lnTo>
                    <a:pt x="320" y="4"/>
                  </a:lnTo>
                  <a:lnTo>
                    <a:pt x="311" y="2"/>
                  </a:lnTo>
                  <a:lnTo>
                    <a:pt x="302" y="0"/>
                  </a:lnTo>
                  <a:lnTo>
                    <a:pt x="242" y="0"/>
                  </a:lnTo>
                  <a:lnTo>
                    <a:pt x="61" y="0"/>
                  </a:lnTo>
                  <a:lnTo>
                    <a:pt x="52" y="2"/>
                  </a:lnTo>
                  <a:lnTo>
                    <a:pt x="43" y="4"/>
                  </a:lnTo>
                  <a:lnTo>
                    <a:pt x="34" y="7"/>
                  </a:lnTo>
                  <a:lnTo>
                    <a:pt x="26" y="12"/>
                  </a:lnTo>
                  <a:lnTo>
                    <a:pt x="22" y="15"/>
                  </a:lnTo>
                  <a:lnTo>
                    <a:pt x="18" y="18"/>
                  </a:lnTo>
                  <a:lnTo>
                    <a:pt x="11" y="27"/>
                  </a:lnTo>
                  <a:lnTo>
                    <a:pt x="5" y="38"/>
                  </a:lnTo>
                  <a:lnTo>
                    <a:pt x="3" y="44"/>
                  </a:lnTo>
                  <a:lnTo>
                    <a:pt x="1" y="49"/>
                  </a:lnTo>
                  <a:lnTo>
                    <a:pt x="1" y="55"/>
                  </a:lnTo>
                  <a:lnTo>
                    <a:pt x="0" y="61"/>
                  </a:lnTo>
                  <a:lnTo>
                    <a:pt x="0" y="273"/>
                  </a:lnTo>
                  <a:lnTo>
                    <a:pt x="363" y="273"/>
                  </a:lnTo>
                  <a:lnTo>
                    <a:pt x="36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1635">
              <a:extLst>
                <a:ext uri="{FF2B5EF4-FFF2-40B4-BE49-F238E27FC236}">
                  <a16:creationId xmlns:a16="http://schemas.microsoft.com/office/drawing/2014/main" id="{220CF904-6E1F-487B-91DB-61DBBB3EE278}"/>
                </a:ext>
              </a:extLst>
            </p:cNvPr>
            <p:cNvSpPr>
              <a:spLocks/>
            </p:cNvSpPr>
            <p:nvPr/>
          </p:nvSpPr>
          <p:spPr bwMode="auto">
            <a:xfrm>
              <a:off x="304800" y="5349875"/>
              <a:ext cx="134938" cy="38100"/>
            </a:xfrm>
            <a:custGeom>
              <a:avLst/>
              <a:gdLst>
                <a:gd name="T0" fmla="*/ 420 w 423"/>
                <a:gd name="T1" fmla="*/ 16 h 121"/>
                <a:gd name="T2" fmla="*/ 419 w 423"/>
                <a:gd name="T3" fmla="*/ 10 h 121"/>
                <a:gd name="T4" fmla="*/ 416 w 423"/>
                <a:gd name="T5" fmla="*/ 5 h 121"/>
                <a:gd name="T6" fmla="*/ 416 w 423"/>
                <a:gd name="T7" fmla="*/ 4 h 121"/>
                <a:gd name="T8" fmla="*/ 416 w 423"/>
                <a:gd name="T9" fmla="*/ 4 h 121"/>
                <a:gd name="T10" fmla="*/ 415 w 423"/>
                <a:gd name="T11" fmla="*/ 2 h 121"/>
                <a:gd name="T12" fmla="*/ 414 w 423"/>
                <a:gd name="T13" fmla="*/ 0 h 121"/>
                <a:gd name="T14" fmla="*/ 9 w 423"/>
                <a:gd name="T15" fmla="*/ 0 h 121"/>
                <a:gd name="T16" fmla="*/ 8 w 423"/>
                <a:gd name="T17" fmla="*/ 2 h 121"/>
                <a:gd name="T18" fmla="*/ 7 w 423"/>
                <a:gd name="T19" fmla="*/ 4 h 121"/>
                <a:gd name="T20" fmla="*/ 7 w 423"/>
                <a:gd name="T21" fmla="*/ 4 h 121"/>
                <a:gd name="T22" fmla="*/ 7 w 423"/>
                <a:gd name="T23" fmla="*/ 5 h 121"/>
                <a:gd name="T24" fmla="*/ 3 w 423"/>
                <a:gd name="T25" fmla="*/ 10 h 121"/>
                <a:gd name="T26" fmla="*/ 2 w 423"/>
                <a:gd name="T27" fmla="*/ 17 h 121"/>
                <a:gd name="T28" fmla="*/ 2 w 423"/>
                <a:gd name="T29" fmla="*/ 17 h 121"/>
                <a:gd name="T30" fmla="*/ 1 w 423"/>
                <a:gd name="T31" fmla="*/ 18 h 121"/>
                <a:gd name="T32" fmla="*/ 0 w 423"/>
                <a:gd name="T33" fmla="*/ 24 h 121"/>
                <a:gd name="T34" fmla="*/ 0 w 423"/>
                <a:gd name="T35" fmla="*/ 30 h 121"/>
                <a:gd name="T36" fmla="*/ 0 w 423"/>
                <a:gd name="T37" fmla="*/ 107 h 121"/>
                <a:gd name="T38" fmla="*/ 0 w 423"/>
                <a:gd name="T39" fmla="*/ 109 h 121"/>
                <a:gd name="T40" fmla="*/ 1 w 423"/>
                <a:gd name="T41" fmla="*/ 112 h 121"/>
                <a:gd name="T42" fmla="*/ 2 w 423"/>
                <a:gd name="T43" fmla="*/ 114 h 121"/>
                <a:gd name="T44" fmla="*/ 4 w 423"/>
                <a:gd name="T45" fmla="*/ 117 h 121"/>
                <a:gd name="T46" fmla="*/ 7 w 423"/>
                <a:gd name="T47" fmla="*/ 119 h 121"/>
                <a:gd name="T48" fmla="*/ 9 w 423"/>
                <a:gd name="T49" fmla="*/ 120 h 121"/>
                <a:gd name="T50" fmla="*/ 12 w 423"/>
                <a:gd name="T51" fmla="*/ 121 h 121"/>
                <a:gd name="T52" fmla="*/ 15 w 423"/>
                <a:gd name="T53" fmla="*/ 121 h 121"/>
                <a:gd name="T54" fmla="*/ 407 w 423"/>
                <a:gd name="T55" fmla="*/ 121 h 121"/>
                <a:gd name="T56" fmla="*/ 410 w 423"/>
                <a:gd name="T57" fmla="*/ 121 h 121"/>
                <a:gd name="T58" fmla="*/ 414 w 423"/>
                <a:gd name="T59" fmla="*/ 120 h 121"/>
                <a:gd name="T60" fmla="*/ 416 w 423"/>
                <a:gd name="T61" fmla="*/ 119 h 121"/>
                <a:gd name="T62" fmla="*/ 418 w 423"/>
                <a:gd name="T63" fmla="*/ 117 h 121"/>
                <a:gd name="T64" fmla="*/ 420 w 423"/>
                <a:gd name="T65" fmla="*/ 114 h 121"/>
                <a:gd name="T66" fmla="*/ 421 w 423"/>
                <a:gd name="T67" fmla="*/ 112 h 121"/>
                <a:gd name="T68" fmla="*/ 423 w 423"/>
                <a:gd name="T69" fmla="*/ 109 h 121"/>
                <a:gd name="T70" fmla="*/ 423 w 423"/>
                <a:gd name="T71" fmla="*/ 107 h 121"/>
                <a:gd name="T72" fmla="*/ 423 w 423"/>
                <a:gd name="T73" fmla="*/ 30 h 121"/>
                <a:gd name="T74" fmla="*/ 423 w 423"/>
                <a:gd name="T75" fmla="*/ 24 h 121"/>
                <a:gd name="T76" fmla="*/ 421 w 423"/>
                <a:gd name="T77" fmla="*/ 18 h 121"/>
                <a:gd name="T78" fmla="*/ 420 w 423"/>
                <a:gd name="T79" fmla="*/ 17 h 121"/>
                <a:gd name="T80" fmla="*/ 420 w 423"/>
                <a:gd name="T81" fmla="*/ 1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0" y="16"/>
                  </a:moveTo>
                  <a:lnTo>
                    <a:pt x="419" y="10"/>
                  </a:lnTo>
                  <a:lnTo>
                    <a:pt x="416" y="5"/>
                  </a:lnTo>
                  <a:lnTo>
                    <a:pt x="416" y="4"/>
                  </a:lnTo>
                  <a:lnTo>
                    <a:pt x="416" y="4"/>
                  </a:lnTo>
                  <a:lnTo>
                    <a:pt x="415" y="2"/>
                  </a:lnTo>
                  <a:lnTo>
                    <a:pt x="414" y="0"/>
                  </a:lnTo>
                  <a:lnTo>
                    <a:pt x="9" y="0"/>
                  </a:lnTo>
                  <a:lnTo>
                    <a:pt x="8" y="2"/>
                  </a:lnTo>
                  <a:lnTo>
                    <a:pt x="7" y="4"/>
                  </a:lnTo>
                  <a:lnTo>
                    <a:pt x="7" y="4"/>
                  </a:lnTo>
                  <a:lnTo>
                    <a:pt x="7" y="5"/>
                  </a:lnTo>
                  <a:lnTo>
                    <a:pt x="3" y="10"/>
                  </a:lnTo>
                  <a:lnTo>
                    <a:pt x="2" y="17"/>
                  </a:lnTo>
                  <a:lnTo>
                    <a:pt x="2" y="17"/>
                  </a:lnTo>
                  <a:lnTo>
                    <a:pt x="1" y="18"/>
                  </a:lnTo>
                  <a:lnTo>
                    <a:pt x="0" y="24"/>
                  </a:lnTo>
                  <a:lnTo>
                    <a:pt x="0" y="30"/>
                  </a:lnTo>
                  <a:lnTo>
                    <a:pt x="0" y="107"/>
                  </a:lnTo>
                  <a:lnTo>
                    <a:pt x="0" y="109"/>
                  </a:lnTo>
                  <a:lnTo>
                    <a:pt x="1" y="112"/>
                  </a:lnTo>
                  <a:lnTo>
                    <a:pt x="2" y="114"/>
                  </a:lnTo>
                  <a:lnTo>
                    <a:pt x="4" y="117"/>
                  </a:lnTo>
                  <a:lnTo>
                    <a:pt x="7" y="119"/>
                  </a:lnTo>
                  <a:lnTo>
                    <a:pt x="9" y="120"/>
                  </a:lnTo>
                  <a:lnTo>
                    <a:pt x="12" y="121"/>
                  </a:lnTo>
                  <a:lnTo>
                    <a:pt x="15" y="121"/>
                  </a:lnTo>
                  <a:lnTo>
                    <a:pt x="407" y="121"/>
                  </a:lnTo>
                  <a:lnTo>
                    <a:pt x="410" y="121"/>
                  </a:lnTo>
                  <a:lnTo>
                    <a:pt x="414" y="120"/>
                  </a:lnTo>
                  <a:lnTo>
                    <a:pt x="416" y="119"/>
                  </a:lnTo>
                  <a:lnTo>
                    <a:pt x="418" y="117"/>
                  </a:lnTo>
                  <a:lnTo>
                    <a:pt x="420" y="114"/>
                  </a:lnTo>
                  <a:lnTo>
                    <a:pt x="421" y="112"/>
                  </a:lnTo>
                  <a:lnTo>
                    <a:pt x="423" y="109"/>
                  </a:lnTo>
                  <a:lnTo>
                    <a:pt x="423" y="107"/>
                  </a:lnTo>
                  <a:lnTo>
                    <a:pt x="423" y="30"/>
                  </a:lnTo>
                  <a:lnTo>
                    <a:pt x="423" y="24"/>
                  </a:lnTo>
                  <a:lnTo>
                    <a:pt x="421" y="18"/>
                  </a:lnTo>
                  <a:lnTo>
                    <a:pt x="420" y="17"/>
                  </a:lnTo>
                  <a:lnTo>
                    <a:pt x="42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2" name="Group 91" descr="Icon of four squares.">
            <a:extLst>
              <a:ext uri="{FF2B5EF4-FFF2-40B4-BE49-F238E27FC236}">
                <a16:creationId xmlns:a16="http://schemas.microsoft.com/office/drawing/2014/main" id="{268D639A-62F0-4F2B-B632-5A45CD6DD132}"/>
              </a:ext>
              <a:ext uri="{C183D7F6-B498-43B3-948B-1728B52AA6E4}">
                <adec:decorative xmlns="" xmlns:adec="http://schemas.microsoft.com/office/drawing/2017/decorative" val="0"/>
              </a:ext>
            </a:extLst>
          </p:cNvPr>
          <p:cNvGrpSpPr/>
          <p:nvPr/>
        </p:nvGrpSpPr>
        <p:grpSpPr>
          <a:xfrm>
            <a:off x="5420916" y="1368977"/>
            <a:ext cx="287338" cy="285750"/>
            <a:chOff x="4900613" y="3937000"/>
            <a:chExt cx="287338" cy="285750"/>
          </a:xfrm>
          <a:solidFill>
            <a:schemeClr val="bg1"/>
          </a:solidFill>
        </p:grpSpPr>
        <p:sp>
          <p:nvSpPr>
            <p:cNvPr id="93" name="Freeform 4743">
              <a:extLst>
                <a:ext uri="{FF2B5EF4-FFF2-40B4-BE49-F238E27FC236}">
                  <a16:creationId xmlns:a16="http://schemas.microsoft.com/office/drawing/2014/main" id="{A654CD2F-871A-4BFA-805D-636E7B50540D}"/>
                </a:ext>
              </a:extLst>
            </p:cNvPr>
            <p:cNvSpPr>
              <a:spLocks/>
            </p:cNvSpPr>
            <p:nvPr/>
          </p:nvSpPr>
          <p:spPr bwMode="auto">
            <a:xfrm>
              <a:off x="4900613" y="3937000"/>
              <a:ext cx="133350" cy="38100"/>
            </a:xfrm>
            <a:custGeom>
              <a:avLst/>
              <a:gdLst>
                <a:gd name="T0" fmla="*/ 346 w 421"/>
                <a:gd name="T1" fmla="*/ 0 h 120"/>
                <a:gd name="T2" fmla="*/ 76 w 421"/>
                <a:gd name="T3" fmla="*/ 0 h 120"/>
                <a:gd name="T4" fmla="*/ 68 w 421"/>
                <a:gd name="T5" fmla="*/ 1 h 120"/>
                <a:gd name="T6" fmla="*/ 61 w 421"/>
                <a:gd name="T7" fmla="*/ 2 h 120"/>
                <a:gd name="T8" fmla="*/ 53 w 421"/>
                <a:gd name="T9" fmla="*/ 3 h 120"/>
                <a:gd name="T10" fmla="*/ 46 w 421"/>
                <a:gd name="T11" fmla="*/ 5 h 120"/>
                <a:gd name="T12" fmla="*/ 40 w 421"/>
                <a:gd name="T13" fmla="*/ 9 h 120"/>
                <a:gd name="T14" fmla="*/ 33 w 421"/>
                <a:gd name="T15" fmla="*/ 12 h 120"/>
                <a:gd name="T16" fmla="*/ 27 w 421"/>
                <a:gd name="T17" fmla="*/ 17 h 120"/>
                <a:gd name="T18" fmla="*/ 22 w 421"/>
                <a:gd name="T19" fmla="*/ 22 h 120"/>
                <a:gd name="T20" fmla="*/ 18 w 421"/>
                <a:gd name="T21" fmla="*/ 27 h 120"/>
                <a:gd name="T22" fmla="*/ 13 w 421"/>
                <a:gd name="T23" fmla="*/ 33 h 120"/>
                <a:gd name="T24" fmla="*/ 10 w 421"/>
                <a:gd name="T25" fmla="*/ 39 h 120"/>
                <a:gd name="T26" fmla="*/ 6 w 421"/>
                <a:gd name="T27" fmla="*/ 46 h 120"/>
                <a:gd name="T28" fmla="*/ 4 w 421"/>
                <a:gd name="T29" fmla="*/ 53 h 120"/>
                <a:gd name="T30" fmla="*/ 2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20 w 421"/>
                <a:gd name="T45" fmla="*/ 60 h 120"/>
                <a:gd name="T46" fmla="*/ 417 w 421"/>
                <a:gd name="T47" fmla="*/ 53 h 120"/>
                <a:gd name="T48" fmla="*/ 415 w 421"/>
                <a:gd name="T49" fmla="*/ 46 h 120"/>
                <a:gd name="T50" fmla="*/ 412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5 w 421"/>
                <a:gd name="T65" fmla="*/ 5 h 120"/>
                <a:gd name="T66" fmla="*/ 368 w 421"/>
                <a:gd name="T67" fmla="*/ 3 h 120"/>
                <a:gd name="T68" fmla="*/ 361 w 421"/>
                <a:gd name="T69" fmla="*/ 2 h 120"/>
                <a:gd name="T70" fmla="*/ 354 w 421"/>
                <a:gd name="T71" fmla="*/ 1 h 120"/>
                <a:gd name="T72" fmla="*/ 346 w 421"/>
                <a:gd name="T73" fmla="*/ 0 h 120"/>
                <a:gd name="T74" fmla="*/ 346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744">
              <a:extLst>
                <a:ext uri="{FF2B5EF4-FFF2-40B4-BE49-F238E27FC236}">
                  <a16:creationId xmlns:a16="http://schemas.microsoft.com/office/drawing/2014/main" id="{5A76ECC7-C209-476D-BB16-D2195C8DD95B}"/>
                </a:ext>
              </a:extLst>
            </p:cNvPr>
            <p:cNvSpPr>
              <a:spLocks/>
            </p:cNvSpPr>
            <p:nvPr/>
          </p:nvSpPr>
          <p:spPr bwMode="auto">
            <a:xfrm>
              <a:off x="4900613" y="3984625"/>
              <a:ext cx="133350" cy="85725"/>
            </a:xfrm>
            <a:custGeom>
              <a:avLst/>
              <a:gdLst>
                <a:gd name="T0" fmla="*/ 0 w 421"/>
                <a:gd name="T1" fmla="*/ 196 h 270"/>
                <a:gd name="T2" fmla="*/ 0 w 421"/>
                <a:gd name="T3" fmla="*/ 203 h 270"/>
                <a:gd name="T4" fmla="*/ 2 w 421"/>
                <a:gd name="T5" fmla="*/ 211 h 270"/>
                <a:gd name="T6" fmla="*/ 4 w 421"/>
                <a:gd name="T7" fmla="*/ 218 h 270"/>
                <a:gd name="T8" fmla="*/ 6 w 421"/>
                <a:gd name="T9" fmla="*/ 225 h 270"/>
                <a:gd name="T10" fmla="*/ 10 w 421"/>
                <a:gd name="T11" fmla="*/ 231 h 270"/>
                <a:gd name="T12" fmla="*/ 13 w 421"/>
                <a:gd name="T13" fmla="*/ 238 h 270"/>
                <a:gd name="T14" fmla="*/ 18 w 421"/>
                <a:gd name="T15" fmla="*/ 243 h 270"/>
                <a:gd name="T16" fmla="*/ 22 w 421"/>
                <a:gd name="T17" fmla="*/ 248 h 270"/>
                <a:gd name="T18" fmla="*/ 27 w 421"/>
                <a:gd name="T19" fmla="*/ 254 h 270"/>
                <a:gd name="T20" fmla="*/ 33 w 421"/>
                <a:gd name="T21" fmla="*/ 257 h 270"/>
                <a:gd name="T22" fmla="*/ 40 w 421"/>
                <a:gd name="T23" fmla="*/ 262 h 270"/>
                <a:gd name="T24" fmla="*/ 46 w 421"/>
                <a:gd name="T25" fmla="*/ 264 h 270"/>
                <a:gd name="T26" fmla="*/ 53 w 421"/>
                <a:gd name="T27" fmla="*/ 267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7 h 270"/>
                <a:gd name="T42" fmla="*/ 375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2 w 421"/>
                <a:gd name="T57" fmla="*/ 231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745">
              <a:extLst>
                <a:ext uri="{FF2B5EF4-FFF2-40B4-BE49-F238E27FC236}">
                  <a16:creationId xmlns:a16="http://schemas.microsoft.com/office/drawing/2014/main" id="{842A256B-87AA-4D95-A759-ECE316A17FF2}"/>
                </a:ext>
              </a:extLst>
            </p:cNvPr>
            <p:cNvSpPr>
              <a:spLocks/>
            </p:cNvSpPr>
            <p:nvPr/>
          </p:nvSpPr>
          <p:spPr bwMode="auto">
            <a:xfrm>
              <a:off x="5053013" y="3937000"/>
              <a:ext cx="134938" cy="38100"/>
            </a:xfrm>
            <a:custGeom>
              <a:avLst/>
              <a:gdLst>
                <a:gd name="T0" fmla="*/ 345 w 421"/>
                <a:gd name="T1" fmla="*/ 0 h 120"/>
                <a:gd name="T2" fmla="*/ 75 w 421"/>
                <a:gd name="T3" fmla="*/ 0 h 120"/>
                <a:gd name="T4" fmla="*/ 67 w 421"/>
                <a:gd name="T5" fmla="*/ 1 h 120"/>
                <a:gd name="T6" fmla="*/ 60 w 421"/>
                <a:gd name="T7" fmla="*/ 2 h 120"/>
                <a:gd name="T8" fmla="*/ 52 w 421"/>
                <a:gd name="T9" fmla="*/ 3 h 120"/>
                <a:gd name="T10" fmla="*/ 45 w 421"/>
                <a:gd name="T11" fmla="*/ 5 h 120"/>
                <a:gd name="T12" fmla="*/ 39 w 421"/>
                <a:gd name="T13" fmla="*/ 9 h 120"/>
                <a:gd name="T14" fmla="*/ 33 w 421"/>
                <a:gd name="T15" fmla="*/ 12 h 120"/>
                <a:gd name="T16" fmla="*/ 27 w 421"/>
                <a:gd name="T17" fmla="*/ 17 h 120"/>
                <a:gd name="T18" fmla="*/ 22 w 421"/>
                <a:gd name="T19" fmla="*/ 22 h 120"/>
                <a:gd name="T20" fmla="*/ 17 w 421"/>
                <a:gd name="T21" fmla="*/ 27 h 120"/>
                <a:gd name="T22" fmla="*/ 13 w 421"/>
                <a:gd name="T23" fmla="*/ 33 h 120"/>
                <a:gd name="T24" fmla="*/ 9 w 421"/>
                <a:gd name="T25" fmla="*/ 39 h 120"/>
                <a:gd name="T26" fmla="*/ 6 w 421"/>
                <a:gd name="T27" fmla="*/ 46 h 120"/>
                <a:gd name="T28" fmla="*/ 4 w 421"/>
                <a:gd name="T29" fmla="*/ 53 h 120"/>
                <a:gd name="T30" fmla="*/ 1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19 w 421"/>
                <a:gd name="T45" fmla="*/ 60 h 120"/>
                <a:gd name="T46" fmla="*/ 417 w 421"/>
                <a:gd name="T47" fmla="*/ 53 h 120"/>
                <a:gd name="T48" fmla="*/ 415 w 421"/>
                <a:gd name="T49" fmla="*/ 46 h 120"/>
                <a:gd name="T50" fmla="*/ 411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4 w 421"/>
                <a:gd name="T65" fmla="*/ 5 h 120"/>
                <a:gd name="T66" fmla="*/ 367 w 421"/>
                <a:gd name="T67" fmla="*/ 3 h 120"/>
                <a:gd name="T68" fmla="*/ 360 w 421"/>
                <a:gd name="T69" fmla="*/ 2 h 120"/>
                <a:gd name="T70" fmla="*/ 353 w 421"/>
                <a:gd name="T71" fmla="*/ 1 h 120"/>
                <a:gd name="T72" fmla="*/ 345 w 421"/>
                <a:gd name="T73" fmla="*/ 0 h 120"/>
                <a:gd name="T74" fmla="*/ 345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746">
              <a:extLst>
                <a:ext uri="{FF2B5EF4-FFF2-40B4-BE49-F238E27FC236}">
                  <a16:creationId xmlns:a16="http://schemas.microsoft.com/office/drawing/2014/main" id="{3D60C298-D43E-4861-BEA9-D00241730C7D}"/>
                </a:ext>
              </a:extLst>
            </p:cNvPr>
            <p:cNvSpPr>
              <a:spLocks/>
            </p:cNvSpPr>
            <p:nvPr/>
          </p:nvSpPr>
          <p:spPr bwMode="auto">
            <a:xfrm>
              <a:off x="5053013" y="3984625"/>
              <a:ext cx="134938" cy="85725"/>
            </a:xfrm>
            <a:custGeom>
              <a:avLst/>
              <a:gdLst>
                <a:gd name="T0" fmla="*/ 0 w 421"/>
                <a:gd name="T1" fmla="*/ 196 h 270"/>
                <a:gd name="T2" fmla="*/ 0 w 421"/>
                <a:gd name="T3" fmla="*/ 203 h 270"/>
                <a:gd name="T4" fmla="*/ 1 w 421"/>
                <a:gd name="T5" fmla="*/ 211 h 270"/>
                <a:gd name="T6" fmla="*/ 4 w 421"/>
                <a:gd name="T7" fmla="*/ 218 h 270"/>
                <a:gd name="T8" fmla="*/ 6 w 421"/>
                <a:gd name="T9" fmla="*/ 225 h 270"/>
                <a:gd name="T10" fmla="*/ 9 w 421"/>
                <a:gd name="T11" fmla="*/ 231 h 270"/>
                <a:gd name="T12" fmla="*/ 13 w 421"/>
                <a:gd name="T13" fmla="*/ 238 h 270"/>
                <a:gd name="T14" fmla="*/ 17 w 421"/>
                <a:gd name="T15" fmla="*/ 243 h 270"/>
                <a:gd name="T16" fmla="*/ 22 w 421"/>
                <a:gd name="T17" fmla="*/ 248 h 270"/>
                <a:gd name="T18" fmla="*/ 27 w 421"/>
                <a:gd name="T19" fmla="*/ 254 h 270"/>
                <a:gd name="T20" fmla="*/ 33 w 421"/>
                <a:gd name="T21" fmla="*/ 257 h 270"/>
                <a:gd name="T22" fmla="*/ 39 w 421"/>
                <a:gd name="T23" fmla="*/ 262 h 270"/>
                <a:gd name="T24" fmla="*/ 45 w 421"/>
                <a:gd name="T25" fmla="*/ 264 h 270"/>
                <a:gd name="T26" fmla="*/ 52 w 421"/>
                <a:gd name="T27" fmla="*/ 267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7 h 270"/>
                <a:gd name="T42" fmla="*/ 374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1 w 421"/>
                <a:gd name="T57" fmla="*/ 231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747">
              <a:extLst>
                <a:ext uri="{FF2B5EF4-FFF2-40B4-BE49-F238E27FC236}">
                  <a16:creationId xmlns:a16="http://schemas.microsoft.com/office/drawing/2014/main" id="{29B54F52-E2CA-455A-9AA3-2B20BE885EED}"/>
                </a:ext>
              </a:extLst>
            </p:cNvPr>
            <p:cNvSpPr>
              <a:spLocks/>
            </p:cNvSpPr>
            <p:nvPr/>
          </p:nvSpPr>
          <p:spPr bwMode="auto">
            <a:xfrm>
              <a:off x="4900613" y="4137025"/>
              <a:ext cx="133350" cy="85725"/>
            </a:xfrm>
            <a:custGeom>
              <a:avLst/>
              <a:gdLst>
                <a:gd name="T0" fmla="*/ 0 w 421"/>
                <a:gd name="T1" fmla="*/ 194 h 270"/>
                <a:gd name="T2" fmla="*/ 0 w 421"/>
                <a:gd name="T3" fmla="*/ 203 h 270"/>
                <a:gd name="T4" fmla="*/ 2 w 421"/>
                <a:gd name="T5" fmla="*/ 209 h 270"/>
                <a:gd name="T6" fmla="*/ 4 w 421"/>
                <a:gd name="T7" fmla="*/ 218 h 270"/>
                <a:gd name="T8" fmla="*/ 6 w 421"/>
                <a:gd name="T9" fmla="*/ 225 h 270"/>
                <a:gd name="T10" fmla="*/ 10 w 421"/>
                <a:gd name="T11" fmla="*/ 230 h 270"/>
                <a:gd name="T12" fmla="*/ 13 w 421"/>
                <a:gd name="T13" fmla="*/ 237 h 270"/>
                <a:gd name="T14" fmla="*/ 18 w 421"/>
                <a:gd name="T15" fmla="*/ 243 h 270"/>
                <a:gd name="T16" fmla="*/ 22 w 421"/>
                <a:gd name="T17" fmla="*/ 248 h 270"/>
                <a:gd name="T18" fmla="*/ 27 w 421"/>
                <a:gd name="T19" fmla="*/ 252 h 270"/>
                <a:gd name="T20" fmla="*/ 33 w 421"/>
                <a:gd name="T21" fmla="*/ 257 h 270"/>
                <a:gd name="T22" fmla="*/ 40 w 421"/>
                <a:gd name="T23" fmla="*/ 262 h 270"/>
                <a:gd name="T24" fmla="*/ 46 w 421"/>
                <a:gd name="T25" fmla="*/ 264 h 270"/>
                <a:gd name="T26" fmla="*/ 53 w 421"/>
                <a:gd name="T27" fmla="*/ 266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6 h 270"/>
                <a:gd name="T42" fmla="*/ 375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2 w 421"/>
                <a:gd name="T57" fmla="*/ 230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4748">
              <a:extLst>
                <a:ext uri="{FF2B5EF4-FFF2-40B4-BE49-F238E27FC236}">
                  <a16:creationId xmlns:a16="http://schemas.microsoft.com/office/drawing/2014/main" id="{46C54F87-D686-45B0-AC4F-BD4AD01BD05A}"/>
                </a:ext>
              </a:extLst>
            </p:cNvPr>
            <p:cNvSpPr>
              <a:spLocks/>
            </p:cNvSpPr>
            <p:nvPr/>
          </p:nvSpPr>
          <p:spPr bwMode="auto">
            <a:xfrm>
              <a:off x="4900613" y="4089400"/>
              <a:ext cx="133350" cy="38100"/>
            </a:xfrm>
            <a:custGeom>
              <a:avLst/>
              <a:gdLst>
                <a:gd name="T0" fmla="*/ 346 w 421"/>
                <a:gd name="T1" fmla="*/ 0 h 121"/>
                <a:gd name="T2" fmla="*/ 76 w 421"/>
                <a:gd name="T3" fmla="*/ 0 h 121"/>
                <a:gd name="T4" fmla="*/ 68 w 421"/>
                <a:gd name="T5" fmla="*/ 1 h 121"/>
                <a:gd name="T6" fmla="*/ 61 w 421"/>
                <a:gd name="T7" fmla="*/ 3 h 121"/>
                <a:gd name="T8" fmla="*/ 53 w 421"/>
                <a:gd name="T9" fmla="*/ 4 h 121"/>
                <a:gd name="T10" fmla="*/ 46 w 421"/>
                <a:gd name="T11" fmla="*/ 6 h 121"/>
                <a:gd name="T12" fmla="*/ 40 w 421"/>
                <a:gd name="T13" fmla="*/ 10 h 121"/>
                <a:gd name="T14" fmla="*/ 33 w 421"/>
                <a:gd name="T15" fmla="*/ 13 h 121"/>
                <a:gd name="T16" fmla="*/ 27 w 421"/>
                <a:gd name="T17" fmla="*/ 18 h 121"/>
                <a:gd name="T18" fmla="*/ 22 w 421"/>
                <a:gd name="T19" fmla="*/ 22 h 121"/>
                <a:gd name="T20" fmla="*/ 18 w 421"/>
                <a:gd name="T21" fmla="*/ 28 h 121"/>
                <a:gd name="T22" fmla="*/ 13 w 421"/>
                <a:gd name="T23" fmla="*/ 34 h 121"/>
                <a:gd name="T24" fmla="*/ 10 w 421"/>
                <a:gd name="T25" fmla="*/ 40 h 121"/>
                <a:gd name="T26" fmla="*/ 6 w 421"/>
                <a:gd name="T27" fmla="*/ 47 h 121"/>
                <a:gd name="T28" fmla="*/ 4 w 421"/>
                <a:gd name="T29" fmla="*/ 54 h 121"/>
                <a:gd name="T30" fmla="*/ 2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20 w 421"/>
                <a:gd name="T45" fmla="*/ 61 h 121"/>
                <a:gd name="T46" fmla="*/ 417 w 421"/>
                <a:gd name="T47" fmla="*/ 54 h 121"/>
                <a:gd name="T48" fmla="*/ 415 w 421"/>
                <a:gd name="T49" fmla="*/ 47 h 121"/>
                <a:gd name="T50" fmla="*/ 412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5 w 421"/>
                <a:gd name="T65" fmla="*/ 6 h 121"/>
                <a:gd name="T66" fmla="*/ 368 w 421"/>
                <a:gd name="T67" fmla="*/ 4 h 121"/>
                <a:gd name="T68" fmla="*/ 361 w 421"/>
                <a:gd name="T69" fmla="*/ 3 h 121"/>
                <a:gd name="T70" fmla="*/ 354 w 421"/>
                <a:gd name="T71" fmla="*/ 1 h 121"/>
                <a:gd name="T72" fmla="*/ 346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749">
              <a:extLst>
                <a:ext uri="{FF2B5EF4-FFF2-40B4-BE49-F238E27FC236}">
                  <a16:creationId xmlns:a16="http://schemas.microsoft.com/office/drawing/2014/main" id="{2AD4B2ED-3FF5-413A-9E75-6FD5885D478D}"/>
                </a:ext>
              </a:extLst>
            </p:cNvPr>
            <p:cNvSpPr>
              <a:spLocks/>
            </p:cNvSpPr>
            <p:nvPr/>
          </p:nvSpPr>
          <p:spPr bwMode="auto">
            <a:xfrm>
              <a:off x="5053013" y="4137025"/>
              <a:ext cx="134938" cy="85725"/>
            </a:xfrm>
            <a:custGeom>
              <a:avLst/>
              <a:gdLst>
                <a:gd name="T0" fmla="*/ 0 w 421"/>
                <a:gd name="T1" fmla="*/ 194 h 270"/>
                <a:gd name="T2" fmla="*/ 0 w 421"/>
                <a:gd name="T3" fmla="*/ 203 h 270"/>
                <a:gd name="T4" fmla="*/ 1 w 421"/>
                <a:gd name="T5" fmla="*/ 209 h 270"/>
                <a:gd name="T6" fmla="*/ 4 w 421"/>
                <a:gd name="T7" fmla="*/ 218 h 270"/>
                <a:gd name="T8" fmla="*/ 6 w 421"/>
                <a:gd name="T9" fmla="*/ 225 h 270"/>
                <a:gd name="T10" fmla="*/ 9 w 421"/>
                <a:gd name="T11" fmla="*/ 230 h 270"/>
                <a:gd name="T12" fmla="*/ 13 w 421"/>
                <a:gd name="T13" fmla="*/ 237 h 270"/>
                <a:gd name="T14" fmla="*/ 17 w 421"/>
                <a:gd name="T15" fmla="*/ 243 h 270"/>
                <a:gd name="T16" fmla="*/ 22 w 421"/>
                <a:gd name="T17" fmla="*/ 248 h 270"/>
                <a:gd name="T18" fmla="*/ 27 w 421"/>
                <a:gd name="T19" fmla="*/ 252 h 270"/>
                <a:gd name="T20" fmla="*/ 33 w 421"/>
                <a:gd name="T21" fmla="*/ 257 h 270"/>
                <a:gd name="T22" fmla="*/ 39 w 421"/>
                <a:gd name="T23" fmla="*/ 262 h 270"/>
                <a:gd name="T24" fmla="*/ 45 w 421"/>
                <a:gd name="T25" fmla="*/ 264 h 270"/>
                <a:gd name="T26" fmla="*/ 52 w 421"/>
                <a:gd name="T27" fmla="*/ 266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6 h 270"/>
                <a:gd name="T42" fmla="*/ 374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1 w 421"/>
                <a:gd name="T57" fmla="*/ 230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750">
              <a:extLst>
                <a:ext uri="{FF2B5EF4-FFF2-40B4-BE49-F238E27FC236}">
                  <a16:creationId xmlns:a16="http://schemas.microsoft.com/office/drawing/2014/main" id="{C94F299B-31F2-4CA4-A270-5E5DDD6CEDAA}"/>
                </a:ext>
              </a:extLst>
            </p:cNvPr>
            <p:cNvSpPr>
              <a:spLocks/>
            </p:cNvSpPr>
            <p:nvPr/>
          </p:nvSpPr>
          <p:spPr bwMode="auto">
            <a:xfrm>
              <a:off x="5053013" y="4089400"/>
              <a:ext cx="134938" cy="38100"/>
            </a:xfrm>
            <a:custGeom>
              <a:avLst/>
              <a:gdLst>
                <a:gd name="T0" fmla="*/ 345 w 421"/>
                <a:gd name="T1" fmla="*/ 0 h 121"/>
                <a:gd name="T2" fmla="*/ 75 w 421"/>
                <a:gd name="T3" fmla="*/ 0 h 121"/>
                <a:gd name="T4" fmla="*/ 67 w 421"/>
                <a:gd name="T5" fmla="*/ 1 h 121"/>
                <a:gd name="T6" fmla="*/ 60 w 421"/>
                <a:gd name="T7" fmla="*/ 3 h 121"/>
                <a:gd name="T8" fmla="*/ 52 w 421"/>
                <a:gd name="T9" fmla="*/ 4 h 121"/>
                <a:gd name="T10" fmla="*/ 45 w 421"/>
                <a:gd name="T11" fmla="*/ 6 h 121"/>
                <a:gd name="T12" fmla="*/ 39 w 421"/>
                <a:gd name="T13" fmla="*/ 10 h 121"/>
                <a:gd name="T14" fmla="*/ 33 w 421"/>
                <a:gd name="T15" fmla="*/ 13 h 121"/>
                <a:gd name="T16" fmla="*/ 27 w 421"/>
                <a:gd name="T17" fmla="*/ 18 h 121"/>
                <a:gd name="T18" fmla="*/ 22 w 421"/>
                <a:gd name="T19" fmla="*/ 22 h 121"/>
                <a:gd name="T20" fmla="*/ 17 w 421"/>
                <a:gd name="T21" fmla="*/ 28 h 121"/>
                <a:gd name="T22" fmla="*/ 13 w 421"/>
                <a:gd name="T23" fmla="*/ 34 h 121"/>
                <a:gd name="T24" fmla="*/ 9 w 421"/>
                <a:gd name="T25" fmla="*/ 40 h 121"/>
                <a:gd name="T26" fmla="*/ 6 w 421"/>
                <a:gd name="T27" fmla="*/ 47 h 121"/>
                <a:gd name="T28" fmla="*/ 4 w 421"/>
                <a:gd name="T29" fmla="*/ 54 h 121"/>
                <a:gd name="T30" fmla="*/ 1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19 w 421"/>
                <a:gd name="T45" fmla="*/ 61 h 121"/>
                <a:gd name="T46" fmla="*/ 417 w 421"/>
                <a:gd name="T47" fmla="*/ 54 h 121"/>
                <a:gd name="T48" fmla="*/ 415 w 421"/>
                <a:gd name="T49" fmla="*/ 47 h 121"/>
                <a:gd name="T50" fmla="*/ 411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4 w 421"/>
                <a:gd name="T65" fmla="*/ 6 h 121"/>
                <a:gd name="T66" fmla="*/ 367 w 421"/>
                <a:gd name="T67" fmla="*/ 4 h 121"/>
                <a:gd name="T68" fmla="*/ 360 w 421"/>
                <a:gd name="T69" fmla="*/ 3 h 121"/>
                <a:gd name="T70" fmla="*/ 353 w 421"/>
                <a:gd name="T71" fmla="*/ 1 h 121"/>
                <a:gd name="T72" fmla="*/ 345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descr="Icon of mobile phone and speech bubble.">
            <a:extLst>
              <a:ext uri="{FF2B5EF4-FFF2-40B4-BE49-F238E27FC236}">
                <a16:creationId xmlns:a16="http://schemas.microsoft.com/office/drawing/2014/main" id="{67EBF40E-2836-4B56-82CA-B0AE5592616F}"/>
              </a:ext>
            </a:extLst>
          </p:cNvPr>
          <p:cNvGrpSpPr/>
          <p:nvPr/>
        </p:nvGrpSpPr>
        <p:grpSpPr>
          <a:xfrm>
            <a:off x="6564709" y="1373740"/>
            <a:ext cx="277813" cy="276225"/>
            <a:chOff x="6105525" y="1922463"/>
            <a:chExt cx="277813" cy="276225"/>
          </a:xfrm>
          <a:solidFill>
            <a:schemeClr val="bg1"/>
          </a:solidFill>
        </p:grpSpPr>
        <p:sp>
          <p:nvSpPr>
            <p:cNvPr id="102" name="Freeform 2023">
              <a:extLst>
                <a:ext uri="{FF2B5EF4-FFF2-40B4-BE49-F238E27FC236}">
                  <a16:creationId xmlns:a16="http://schemas.microsoft.com/office/drawing/2014/main" id="{8A677BB9-7FF5-46F1-AA35-A8280C80A687}"/>
                </a:ext>
              </a:extLst>
            </p:cNvPr>
            <p:cNvSpPr>
              <a:spLocks noEditPoints="1"/>
            </p:cNvSpPr>
            <p:nvPr/>
          </p:nvSpPr>
          <p:spPr bwMode="auto">
            <a:xfrm>
              <a:off x="6105525" y="1960563"/>
              <a:ext cx="96838" cy="47625"/>
            </a:xfrm>
            <a:custGeom>
              <a:avLst/>
              <a:gdLst>
                <a:gd name="T0" fmla="*/ 195 w 303"/>
                <a:gd name="T1" fmla="*/ 105 h 150"/>
                <a:gd name="T2" fmla="*/ 165 w 303"/>
                <a:gd name="T3" fmla="*/ 105 h 150"/>
                <a:gd name="T4" fmla="*/ 162 w 303"/>
                <a:gd name="T5" fmla="*/ 105 h 150"/>
                <a:gd name="T6" fmla="*/ 160 w 303"/>
                <a:gd name="T7" fmla="*/ 104 h 150"/>
                <a:gd name="T8" fmla="*/ 157 w 303"/>
                <a:gd name="T9" fmla="*/ 103 h 150"/>
                <a:gd name="T10" fmla="*/ 155 w 303"/>
                <a:gd name="T11" fmla="*/ 101 h 150"/>
                <a:gd name="T12" fmla="*/ 153 w 303"/>
                <a:gd name="T13" fmla="*/ 98 h 150"/>
                <a:gd name="T14" fmla="*/ 151 w 303"/>
                <a:gd name="T15" fmla="*/ 96 h 150"/>
                <a:gd name="T16" fmla="*/ 151 w 303"/>
                <a:gd name="T17" fmla="*/ 93 h 150"/>
                <a:gd name="T18" fmla="*/ 150 w 303"/>
                <a:gd name="T19" fmla="*/ 90 h 150"/>
                <a:gd name="T20" fmla="*/ 151 w 303"/>
                <a:gd name="T21" fmla="*/ 88 h 150"/>
                <a:gd name="T22" fmla="*/ 151 w 303"/>
                <a:gd name="T23" fmla="*/ 85 h 150"/>
                <a:gd name="T24" fmla="*/ 153 w 303"/>
                <a:gd name="T25" fmla="*/ 82 h 150"/>
                <a:gd name="T26" fmla="*/ 155 w 303"/>
                <a:gd name="T27" fmla="*/ 80 h 150"/>
                <a:gd name="T28" fmla="*/ 157 w 303"/>
                <a:gd name="T29" fmla="*/ 78 h 150"/>
                <a:gd name="T30" fmla="*/ 160 w 303"/>
                <a:gd name="T31" fmla="*/ 77 h 150"/>
                <a:gd name="T32" fmla="*/ 162 w 303"/>
                <a:gd name="T33" fmla="*/ 76 h 150"/>
                <a:gd name="T34" fmla="*/ 165 w 303"/>
                <a:gd name="T35" fmla="*/ 75 h 150"/>
                <a:gd name="T36" fmla="*/ 195 w 303"/>
                <a:gd name="T37" fmla="*/ 75 h 150"/>
                <a:gd name="T38" fmla="*/ 199 w 303"/>
                <a:gd name="T39" fmla="*/ 76 h 150"/>
                <a:gd name="T40" fmla="*/ 202 w 303"/>
                <a:gd name="T41" fmla="*/ 77 h 150"/>
                <a:gd name="T42" fmla="*/ 204 w 303"/>
                <a:gd name="T43" fmla="*/ 78 h 150"/>
                <a:gd name="T44" fmla="*/ 206 w 303"/>
                <a:gd name="T45" fmla="*/ 80 h 150"/>
                <a:gd name="T46" fmla="*/ 208 w 303"/>
                <a:gd name="T47" fmla="*/ 82 h 150"/>
                <a:gd name="T48" fmla="*/ 209 w 303"/>
                <a:gd name="T49" fmla="*/ 85 h 150"/>
                <a:gd name="T50" fmla="*/ 210 w 303"/>
                <a:gd name="T51" fmla="*/ 88 h 150"/>
                <a:gd name="T52" fmla="*/ 210 w 303"/>
                <a:gd name="T53" fmla="*/ 90 h 150"/>
                <a:gd name="T54" fmla="*/ 210 w 303"/>
                <a:gd name="T55" fmla="*/ 93 h 150"/>
                <a:gd name="T56" fmla="*/ 209 w 303"/>
                <a:gd name="T57" fmla="*/ 96 h 150"/>
                <a:gd name="T58" fmla="*/ 208 w 303"/>
                <a:gd name="T59" fmla="*/ 98 h 150"/>
                <a:gd name="T60" fmla="*/ 206 w 303"/>
                <a:gd name="T61" fmla="*/ 101 h 150"/>
                <a:gd name="T62" fmla="*/ 204 w 303"/>
                <a:gd name="T63" fmla="*/ 103 h 150"/>
                <a:gd name="T64" fmla="*/ 202 w 303"/>
                <a:gd name="T65" fmla="*/ 104 h 150"/>
                <a:gd name="T66" fmla="*/ 199 w 303"/>
                <a:gd name="T67" fmla="*/ 105 h 150"/>
                <a:gd name="T68" fmla="*/ 195 w 303"/>
                <a:gd name="T69" fmla="*/ 105 h 150"/>
                <a:gd name="T70" fmla="*/ 195 w 303"/>
                <a:gd name="T71" fmla="*/ 105 h 150"/>
                <a:gd name="T72" fmla="*/ 300 w 303"/>
                <a:gd name="T73" fmla="*/ 135 h 150"/>
                <a:gd name="T74" fmla="*/ 300 w 303"/>
                <a:gd name="T75" fmla="*/ 0 h 150"/>
                <a:gd name="T76" fmla="*/ 90 w 303"/>
                <a:gd name="T77" fmla="*/ 0 h 150"/>
                <a:gd name="T78" fmla="*/ 82 w 303"/>
                <a:gd name="T79" fmla="*/ 1 h 150"/>
                <a:gd name="T80" fmla="*/ 72 w 303"/>
                <a:gd name="T81" fmla="*/ 2 h 150"/>
                <a:gd name="T82" fmla="*/ 63 w 303"/>
                <a:gd name="T83" fmla="*/ 4 h 150"/>
                <a:gd name="T84" fmla="*/ 55 w 303"/>
                <a:gd name="T85" fmla="*/ 7 h 150"/>
                <a:gd name="T86" fmla="*/ 47 w 303"/>
                <a:gd name="T87" fmla="*/ 10 h 150"/>
                <a:gd name="T88" fmla="*/ 40 w 303"/>
                <a:gd name="T89" fmla="*/ 15 h 150"/>
                <a:gd name="T90" fmla="*/ 32 w 303"/>
                <a:gd name="T91" fmla="*/ 20 h 150"/>
                <a:gd name="T92" fmla="*/ 27 w 303"/>
                <a:gd name="T93" fmla="*/ 27 h 150"/>
                <a:gd name="T94" fmla="*/ 20 w 303"/>
                <a:gd name="T95" fmla="*/ 33 h 150"/>
                <a:gd name="T96" fmla="*/ 15 w 303"/>
                <a:gd name="T97" fmla="*/ 39 h 150"/>
                <a:gd name="T98" fmla="*/ 11 w 303"/>
                <a:gd name="T99" fmla="*/ 47 h 150"/>
                <a:gd name="T100" fmla="*/ 8 w 303"/>
                <a:gd name="T101" fmla="*/ 54 h 150"/>
                <a:gd name="T102" fmla="*/ 4 w 303"/>
                <a:gd name="T103" fmla="*/ 63 h 150"/>
                <a:gd name="T104" fmla="*/ 2 w 303"/>
                <a:gd name="T105" fmla="*/ 72 h 150"/>
                <a:gd name="T106" fmla="*/ 1 w 303"/>
                <a:gd name="T107" fmla="*/ 81 h 150"/>
                <a:gd name="T108" fmla="*/ 0 w 303"/>
                <a:gd name="T109" fmla="*/ 90 h 150"/>
                <a:gd name="T110" fmla="*/ 0 w 303"/>
                <a:gd name="T111" fmla="*/ 150 h 150"/>
                <a:gd name="T112" fmla="*/ 303 w 303"/>
                <a:gd name="T113" fmla="*/ 150 h 150"/>
                <a:gd name="T114" fmla="*/ 301 w 303"/>
                <a:gd name="T115" fmla="*/ 144 h 150"/>
                <a:gd name="T116" fmla="*/ 300 w 303"/>
                <a:gd name="T117" fmla="*/ 135 h 150"/>
                <a:gd name="T118" fmla="*/ 300 w 303"/>
                <a:gd name="T119" fmla="*/ 13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3" h="150">
                  <a:moveTo>
                    <a:pt x="195" y="105"/>
                  </a:moveTo>
                  <a:lnTo>
                    <a:pt x="165" y="105"/>
                  </a:lnTo>
                  <a:lnTo>
                    <a:pt x="162" y="105"/>
                  </a:lnTo>
                  <a:lnTo>
                    <a:pt x="160" y="104"/>
                  </a:lnTo>
                  <a:lnTo>
                    <a:pt x="157" y="103"/>
                  </a:lnTo>
                  <a:lnTo>
                    <a:pt x="155" y="101"/>
                  </a:lnTo>
                  <a:lnTo>
                    <a:pt x="153" y="98"/>
                  </a:lnTo>
                  <a:lnTo>
                    <a:pt x="151" y="96"/>
                  </a:lnTo>
                  <a:lnTo>
                    <a:pt x="151" y="93"/>
                  </a:lnTo>
                  <a:lnTo>
                    <a:pt x="150" y="90"/>
                  </a:lnTo>
                  <a:lnTo>
                    <a:pt x="151" y="88"/>
                  </a:lnTo>
                  <a:lnTo>
                    <a:pt x="151" y="85"/>
                  </a:lnTo>
                  <a:lnTo>
                    <a:pt x="153" y="82"/>
                  </a:lnTo>
                  <a:lnTo>
                    <a:pt x="155" y="80"/>
                  </a:lnTo>
                  <a:lnTo>
                    <a:pt x="157" y="78"/>
                  </a:lnTo>
                  <a:lnTo>
                    <a:pt x="160" y="77"/>
                  </a:lnTo>
                  <a:lnTo>
                    <a:pt x="162" y="76"/>
                  </a:lnTo>
                  <a:lnTo>
                    <a:pt x="165" y="75"/>
                  </a:lnTo>
                  <a:lnTo>
                    <a:pt x="195" y="75"/>
                  </a:lnTo>
                  <a:lnTo>
                    <a:pt x="199" y="76"/>
                  </a:lnTo>
                  <a:lnTo>
                    <a:pt x="202" y="77"/>
                  </a:lnTo>
                  <a:lnTo>
                    <a:pt x="204" y="78"/>
                  </a:lnTo>
                  <a:lnTo>
                    <a:pt x="206" y="80"/>
                  </a:lnTo>
                  <a:lnTo>
                    <a:pt x="208" y="82"/>
                  </a:lnTo>
                  <a:lnTo>
                    <a:pt x="209" y="85"/>
                  </a:lnTo>
                  <a:lnTo>
                    <a:pt x="210" y="88"/>
                  </a:lnTo>
                  <a:lnTo>
                    <a:pt x="210" y="90"/>
                  </a:lnTo>
                  <a:lnTo>
                    <a:pt x="210" y="93"/>
                  </a:lnTo>
                  <a:lnTo>
                    <a:pt x="209" y="96"/>
                  </a:lnTo>
                  <a:lnTo>
                    <a:pt x="208" y="98"/>
                  </a:lnTo>
                  <a:lnTo>
                    <a:pt x="206" y="101"/>
                  </a:lnTo>
                  <a:lnTo>
                    <a:pt x="204" y="103"/>
                  </a:lnTo>
                  <a:lnTo>
                    <a:pt x="202" y="104"/>
                  </a:lnTo>
                  <a:lnTo>
                    <a:pt x="199" y="105"/>
                  </a:lnTo>
                  <a:lnTo>
                    <a:pt x="195" y="105"/>
                  </a:lnTo>
                  <a:lnTo>
                    <a:pt x="195" y="105"/>
                  </a:lnTo>
                  <a:close/>
                  <a:moveTo>
                    <a:pt x="300" y="135"/>
                  </a:moveTo>
                  <a:lnTo>
                    <a:pt x="300" y="0"/>
                  </a:lnTo>
                  <a:lnTo>
                    <a:pt x="90" y="0"/>
                  </a:lnTo>
                  <a:lnTo>
                    <a:pt x="82" y="1"/>
                  </a:lnTo>
                  <a:lnTo>
                    <a:pt x="72" y="2"/>
                  </a:lnTo>
                  <a:lnTo>
                    <a:pt x="63" y="4"/>
                  </a:lnTo>
                  <a:lnTo>
                    <a:pt x="55" y="7"/>
                  </a:lnTo>
                  <a:lnTo>
                    <a:pt x="47" y="10"/>
                  </a:lnTo>
                  <a:lnTo>
                    <a:pt x="40" y="15"/>
                  </a:lnTo>
                  <a:lnTo>
                    <a:pt x="32" y="20"/>
                  </a:lnTo>
                  <a:lnTo>
                    <a:pt x="27" y="27"/>
                  </a:lnTo>
                  <a:lnTo>
                    <a:pt x="20" y="33"/>
                  </a:lnTo>
                  <a:lnTo>
                    <a:pt x="15" y="39"/>
                  </a:lnTo>
                  <a:lnTo>
                    <a:pt x="11" y="47"/>
                  </a:lnTo>
                  <a:lnTo>
                    <a:pt x="8" y="54"/>
                  </a:lnTo>
                  <a:lnTo>
                    <a:pt x="4" y="63"/>
                  </a:lnTo>
                  <a:lnTo>
                    <a:pt x="2" y="72"/>
                  </a:lnTo>
                  <a:lnTo>
                    <a:pt x="1" y="81"/>
                  </a:lnTo>
                  <a:lnTo>
                    <a:pt x="0" y="90"/>
                  </a:lnTo>
                  <a:lnTo>
                    <a:pt x="0" y="150"/>
                  </a:lnTo>
                  <a:lnTo>
                    <a:pt x="303" y="150"/>
                  </a:lnTo>
                  <a:lnTo>
                    <a:pt x="301" y="144"/>
                  </a:lnTo>
                  <a:lnTo>
                    <a:pt x="300" y="135"/>
                  </a:lnTo>
                  <a:lnTo>
                    <a:pt x="30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2024">
              <a:extLst>
                <a:ext uri="{FF2B5EF4-FFF2-40B4-BE49-F238E27FC236}">
                  <a16:creationId xmlns:a16="http://schemas.microsoft.com/office/drawing/2014/main" id="{A089C24C-3669-4556-BCE2-1150BE6C011A}"/>
                </a:ext>
              </a:extLst>
            </p:cNvPr>
            <p:cNvSpPr>
              <a:spLocks noEditPoints="1"/>
            </p:cNvSpPr>
            <p:nvPr/>
          </p:nvSpPr>
          <p:spPr bwMode="auto">
            <a:xfrm>
              <a:off x="6105525" y="2151063"/>
              <a:ext cx="142875" cy="47625"/>
            </a:xfrm>
            <a:custGeom>
              <a:avLst/>
              <a:gdLst>
                <a:gd name="T0" fmla="*/ 231 w 451"/>
                <a:gd name="T1" fmla="*/ 25 h 150"/>
                <a:gd name="T2" fmla="*/ 242 w 451"/>
                <a:gd name="T3" fmla="*/ 31 h 150"/>
                <a:gd name="T4" fmla="*/ 252 w 451"/>
                <a:gd name="T5" fmla="*/ 39 h 150"/>
                <a:gd name="T6" fmla="*/ 258 w 451"/>
                <a:gd name="T7" fmla="*/ 52 h 150"/>
                <a:gd name="T8" fmla="*/ 258 w 451"/>
                <a:gd name="T9" fmla="*/ 65 h 150"/>
                <a:gd name="T10" fmla="*/ 252 w 451"/>
                <a:gd name="T11" fmla="*/ 78 h 150"/>
                <a:gd name="T12" fmla="*/ 242 w 451"/>
                <a:gd name="T13" fmla="*/ 86 h 150"/>
                <a:gd name="T14" fmla="*/ 231 w 451"/>
                <a:gd name="T15" fmla="*/ 92 h 150"/>
                <a:gd name="T16" fmla="*/ 217 w 451"/>
                <a:gd name="T17" fmla="*/ 92 h 150"/>
                <a:gd name="T18" fmla="*/ 205 w 451"/>
                <a:gd name="T19" fmla="*/ 86 h 150"/>
                <a:gd name="T20" fmla="*/ 195 w 451"/>
                <a:gd name="T21" fmla="*/ 78 h 150"/>
                <a:gd name="T22" fmla="*/ 190 w 451"/>
                <a:gd name="T23" fmla="*/ 66 h 150"/>
                <a:gd name="T24" fmla="*/ 190 w 451"/>
                <a:gd name="T25" fmla="*/ 52 h 150"/>
                <a:gd name="T26" fmla="*/ 195 w 451"/>
                <a:gd name="T27" fmla="*/ 39 h 150"/>
                <a:gd name="T28" fmla="*/ 205 w 451"/>
                <a:gd name="T29" fmla="*/ 31 h 150"/>
                <a:gd name="T30" fmla="*/ 217 w 451"/>
                <a:gd name="T31" fmla="*/ 25 h 150"/>
                <a:gd name="T32" fmla="*/ 224 w 451"/>
                <a:gd name="T33" fmla="*/ 24 h 150"/>
                <a:gd name="T34" fmla="*/ 1 w 451"/>
                <a:gd name="T35" fmla="*/ 68 h 150"/>
                <a:gd name="T36" fmla="*/ 4 w 451"/>
                <a:gd name="T37" fmla="*/ 85 h 150"/>
                <a:gd name="T38" fmla="*/ 11 w 451"/>
                <a:gd name="T39" fmla="*/ 102 h 150"/>
                <a:gd name="T40" fmla="*/ 20 w 451"/>
                <a:gd name="T41" fmla="*/ 116 h 150"/>
                <a:gd name="T42" fmla="*/ 33 w 451"/>
                <a:gd name="T43" fmla="*/ 129 h 150"/>
                <a:gd name="T44" fmla="*/ 47 w 451"/>
                <a:gd name="T45" fmla="*/ 139 h 150"/>
                <a:gd name="T46" fmla="*/ 63 w 451"/>
                <a:gd name="T47" fmla="*/ 145 h 150"/>
                <a:gd name="T48" fmla="*/ 82 w 451"/>
                <a:gd name="T49" fmla="*/ 149 h 150"/>
                <a:gd name="T50" fmla="*/ 360 w 451"/>
                <a:gd name="T51" fmla="*/ 150 h 150"/>
                <a:gd name="T52" fmla="*/ 379 w 451"/>
                <a:gd name="T53" fmla="*/ 148 h 150"/>
                <a:gd name="T54" fmla="*/ 395 w 451"/>
                <a:gd name="T55" fmla="*/ 143 h 150"/>
                <a:gd name="T56" fmla="*/ 409 w 451"/>
                <a:gd name="T57" fmla="*/ 135 h 150"/>
                <a:gd name="T58" fmla="*/ 422 w 451"/>
                <a:gd name="T59" fmla="*/ 124 h 150"/>
                <a:gd name="T60" fmla="*/ 433 w 451"/>
                <a:gd name="T61" fmla="*/ 111 h 150"/>
                <a:gd name="T62" fmla="*/ 442 w 451"/>
                <a:gd name="T63" fmla="*/ 96 h 150"/>
                <a:gd name="T64" fmla="*/ 447 w 451"/>
                <a:gd name="T65" fmla="*/ 79 h 150"/>
                <a:gd name="T66" fmla="*/ 451 w 451"/>
                <a:gd name="T67" fmla="*/ 60 h 150"/>
                <a:gd name="T68" fmla="*/ 0 w 451"/>
                <a:gd name="T6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1" h="150">
                  <a:moveTo>
                    <a:pt x="224" y="24"/>
                  </a:moveTo>
                  <a:lnTo>
                    <a:pt x="231" y="25"/>
                  </a:lnTo>
                  <a:lnTo>
                    <a:pt x="237" y="27"/>
                  </a:lnTo>
                  <a:lnTo>
                    <a:pt x="242" y="31"/>
                  </a:lnTo>
                  <a:lnTo>
                    <a:pt x="248" y="35"/>
                  </a:lnTo>
                  <a:lnTo>
                    <a:pt x="252" y="39"/>
                  </a:lnTo>
                  <a:lnTo>
                    <a:pt x="255" y="46"/>
                  </a:lnTo>
                  <a:lnTo>
                    <a:pt x="258" y="52"/>
                  </a:lnTo>
                  <a:lnTo>
                    <a:pt x="258" y="59"/>
                  </a:lnTo>
                  <a:lnTo>
                    <a:pt x="258" y="65"/>
                  </a:lnTo>
                  <a:lnTo>
                    <a:pt x="255" y="71"/>
                  </a:lnTo>
                  <a:lnTo>
                    <a:pt x="252" y="78"/>
                  </a:lnTo>
                  <a:lnTo>
                    <a:pt x="248" y="83"/>
                  </a:lnTo>
                  <a:lnTo>
                    <a:pt x="242" y="86"/>
                  </a:lnTo>
                  <a:lnTo>
                    <a:pt x="237" y="90"/>
                  </a:lnTo>
                  <a:lnTo>
                    <a:pt x="231" y="92"/>
                  </a:lnTo>
                  <a:lnTo>
                    <a:pt x="224" y="93"/>
                  </a:lnTo>
                  <a:lnTo>
                    <a:pt x="217" y="92"/>
                  </a:lnTo>
                  <a:lnTo>
                    <a:pt x="210" y="90"/>
                  </a:lnTo>
                  <a:lnTo>
                    <a:pt x="205" y="86"/>
                  </a:lnTo>
                  <a:lnTo>
                    <a:pt x="200" y="83"/>
                  </a:lnTo>
                  <a:lnTo>
                    <a:pt x="195" y="78"/>
                  </a:lnTo>
                  <a:lnTo>
                    <a:pt x="192" y="71"/>
                  </a:lnTo>
                  <a:lnTo>
                    <a:pt x="190" y="66"/>
                  </a:lnTo>
                  <a:lnTo>
                    <a:pt x="190" y="59"/>
                  </a:lnTo>
                  <a:lnTo>
                    <a:pt x="190" y="52"/>
                  </a:lnTo>
                  <a:lnTo>
                    <a:pt x="192" y="46"/>
                  </a:lnTo>
                  <a:lnTo>
                    <a:pt x="195" y="39"/>
                  </a:lnTo>
                  <a:lnTo>
                    <a:pt x="200" y="35"/>
                  </a:lnTo>
                  <a:lnTo>
                    <a:pt x="205" y="31"/>
                  </a:lnTo>
                  <a:lnTo>
                    <a:pt x="210" y="27"/>
                  </a:lnTo>
                  <a:lnTo>
                    <a:pt x="217" y="25"/>
                  </a:lnTo>
                  <a:lnTo>
                    <a:pt x="224" y="24"/>
                  </a:lnTo>
                  <a:lnTo>
                    <a:pt x="224" y="24"/>
                  </a:lnTo>
                  <a:close/>
                  <a:moveTo>
                    <a:pt x="0" y="59"/>
                  </a:moveTo>
                  <a:lnTo>
                    <a:pt x="1" y="68"/>
                  </a:lnTo>
                  <a:lnTo>
                    <a:pt x="2" y="77"/>
                  </a:lnTo>
                  <a:lnTo>
                    <a:pt x="4" y="85"/>
                  </a:lnTo>
                  <a:lnTo>
                    <a:pt x="8" y="94"/>
                  </a:lnTo>
                  <a:lnTo>
                    <a:pt x="11" y="102"/>
                  </a:lnTo>
                  <a:lnTo>
                    <a:pt x="16" y="109"/>
                  </a:lnTo>
                  <a:lnTo>
                    <a:pt x="20" y="116"/>
                  </a:lnTo>
                  <a:lnTo>
                    <a:pt x="27" y="123"/>
                  </a:lnTo>
                  <a:lnTo>
                    <a:pt x="33" y="129"/>
                  </a:lnTo>
                  <a:lnTo>
                    <a:pt x="40" y="134"/>
                  </a:lnTo>
                  <a:lnTo>
                    <a:pt x="47" y="139"/>
                  </a:lnTo>
                  <a:lnTo>
                    <a:pt x="56" y="142"/>
                  </a:lnTo>
                  <a:lnTo>
                    <a:pt x="63" y="145"/>
                  </a:lnTo>
                  <a:lnTo>
                    <a:pt x="72" y="148"/>
                  </a:lnTo>
                  <a:lnTo>
                    <a:pt x="82" y="149"/>
                  </a:lnTo>
                  <a:lnTo>
                    <a:pt x="90" y="150"/>
                  </a:lnTo>
                  <a:lnTo>
                    <a:pt x="360" y="150"/>
                  </a:lnTo>
                  <a:lnTo>
                    <a:pt x="370" y="149"/>
                  </a:lnTo>
                  <a:lnTo>
                    <a:pt x="379" y="148"/>
                  </a:lnTo>
                  <a:lnTo>
                    <a:pt x="386" y="145"/>
                  </a:lnTo>
                  <a:lnTo>
                    <a:pt x="395" y="143"/>
                  </a:lnTo>
                  <a:lnTo>
                    <a:pt x="402" y="139"/>
                  </a:lnTo>
                  <a:lnTo>
                    <a:pt x="409" y="135"/>
                  </a:lnTo>
                  <a:lnTo>
                    <a:pt x="415" y="130"/>
                  </a:lnTo>
                  <a:lnTo>
                    <a:pt x="422" y="124"/>
                  </a:lnTo>
                  <a:lnTo>
                    <a:pt x="428" y="117"/>
                  </a:lnTo>
                  <a:lnTo>
                    <a:pt x="433" y="111"/>
                  </a:lnTo>
                  <a:lnTo>
                    <a:pt x="438" y="104"/>
                  </a:lnTo>
                  <a:lnTo>
                    <a:pt x="442" y="96"/>
                  </a:lnTo>
                  <a:lnTo>
                    <a:pt x="445" y="87"/>
                  </a:lnTo>
                  <a:lnTo>
                    <a:pt x="447" y="79"/>
                  </a:lnTo>
                  <a:lnTo>
                    <a:pt x="449" y="69"/>
                  </a:lnTo>
                  <a:lnTo>
                    <a:pt x="451" y="60"/>
                  </a:lnTo>
                  <a:lnTo>
                    <a:pt x="451" y="0"/>
                  </a:lnTo>
                  <a:lnTo>
                    <a:pt x="0" y="0"/>
                  </a:lnTo>
                  <a:lnTo>
                    <a:pt x="0"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2025">
              <a:extLst>
                <a:ext uri="{FF2B5EF4-FFF2-40B4-BE49-F238E27FC236}">
                  <a16:creationId xmlns:a16="http://schemas.microsoft.com/office/drawing/2014/main" id="{AD44BCFE-381C-4084-BB3E-AC4E2D2DE4A0}"/>
                </a:ext>
              </a:extLst>
            </p:cNvPr>
            <p:cNvSpPr>
              <a:spLocks/>
            </p:cNvSpPr>
            <p:nvPr/>
          </p:nvSpPr>
          <p:spPr bwMode="auto">
            <a:xfrm>
              <a:off x="6105525" y="2017713"/>
              <a:ext cx="142875" cy="123825"/>
            </a:xfrm>
            <a:custGeom>
              <a:avLst/>
              <a:gdLst>
                <a:gd name="T0" fmla="*/ 318 w 451"/>
                <a:gd name="T1" fmla="*/ 0 h 390"/>
                <a:gd name="T2" fmla="*/ 30 w 451"/>
                <a:gd name="T3" fmla="*/ 0 h 390"/>
                <a:gd name="T4" fmla="*/ 0 w 451"/>
                <a:gd name="T5" fmla="*/ 0 h 390"/>
                <a:gd name="T6" fmla="*/ 0 w 451"/>
                <a:gd name="T7" fmla="*/ 390 h 390"/>
                <a:gd name="T8" fmla="*/ 451 w 451"/>
                <a:gd name="T9" fmla="*/ 390 h 390"/>
                <a:gd name="T10" fmla="*/ 451 w 451"/>
                <a:gd name="T11" fmla="*/ 30 h 390"/>
                <a:gd name="T12" fmla="*/ 375 w 451"/>
                <a:gd name="T13" fmla="*/ 30 h 390"/>
                <a:gd name="T14" fmla="*/ 367 w 451"/>
                <a:gd name="T15" fmla="*/ 29 h 390"/>
                <a:gd name="T16" fmla="*/ 359 w 451"/>
                <a:gd name="T17" fmla="*/ 27 h 390"/>
                <a:gd name="T18" fmla="*/ 351 w 451"/>
                <a:gd name="T19" fmla="*/ 25 h 390"/>
                <a:gd name="T20" fmla="*/ 343 w 451"/>
                <a:gd name="T21" fmla="*/ 21 h 390"/>
                <a:gd name="T22" fmla="*/ 336 w 451"/>
                <a:gd name="T23" fmla="*/ 17 h 390"/>
                <a:gd name="T24" fmla="*/ 329 w 451"/>
                <a:gd name="T25" fmla="*/ 12 h 390"/>
                <a:gd name="T26" fmla="*/ 323 w 451"/>
                <a:gd name="T27" fmla="*/ 6 h 390"/>
                <a:gd name="T28" fmla="*/ 318 w 451"/>
                <a:gd name="T2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390">
                  <a:moveTo>
                    <a:pt x="318" y="0"/>
                  </a:moveTo>
                  <a:lnTo>
                    <a:pt x="30" y="0"/>
                  </a:lnTo>
                  <a:lnTo>
                    <a:pt x="0" y="0"/>
                  </a:lnTo>
                  <a:lnTo>
                    <a:pt x="0" y="390"/>
                  </a:lnTo>
                  <a:lnTo>
                    <a:pt x="451" y="390"/>
                  </a:lnTo>
                  <a:lnTo>
                    <a:pt x="451" y="30"/>
                  </a:lnTo>
                  <a:lnTo>
                    <a:pt x="375" y="30"/>
                  </a:lnTo>
                  <a:lnTo>
                    <a:pt x="367" y="29"/>
                  </a:lnTo>
                  <a:lnTo>
                    <a:pt x="359" y="27"/>
                  </a:lnTo>
                  <a:lnTo>
                    <a:pt x="351" y="25"/>
                  </a:lnTo>
                  <a:lnTo>
                    <a:pt x="343" y="21"/>
                  </a:lnTo>
                  <a:lnTo>
                    <a:pt x="336" y="17"/>
                  </a:lnTo>
                  <a:lnTo>
                    <a:pt x="329" y="12"/>
                  </a:lnTo>
                  <a:lnTo>
                    <a:pt x="323" y="6"/>
                  </a:lnTo>
                  <a:lnTo>
                    <a:pt x="3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2026">
              <a:extLst>
                <a:ext uri="{FF2B5EF4-FFF2-40B4-BE49-F238E27FC236}">
                  <a16:creationId xmlns:a16="http://schemas.microsoft.com/office/drawing/2014/main" id="{53FDEEB6-B7E5-4317-BF5C-105279C6C66B}"/>
                </a:ext>
              </a:extLst>
            </p:cNvPr>
            <p:cNvSpPr>
              <a:spLocks noEditPoints="1"/>
            </p:cNvSpPr>
            <p:nvPr/>
          </p:nvSpPr>
          <p:spPr bwMode="auto">
            <a:xfrm>
              <a:off x="6210300" y="1922463"/>
              <a:ext cx="173038" cy="127000"/>
            </a:xfrm>
            <a:custGeom>
              <a:avLst/>
              <a:gdLst>
                <a:gd name="T0" fmla="*/ 360 w 542"/>
                <a:gd name="T1" fmla="*/ 172 h 400"/>
                <a:gd name="T2" fmla="*/ 351 w 542"/>
                <a:gd name="T3" fmla="*/ 166 h 400"/>
                <a:gd name="T4" fmla="*/ 348 w 542"/>
                <a:gd name="T5" fmla="*/ 155 h 400"/>
                <a:gd name="T6" fmla="*/ 351 w 542"/>
                <a:gd name="T7" fmla="*/ 144 h 400"/>
                <a:gd name="T8" fmla="*/ 360 w 542"/>
                <a:gd name="T9" fmla="*/ 138 h 400"/>
                <a:gd name="T10" fmla="*/ 372 w 542"/>
                <a:gd name="T11" fmla="*/ 137 h 400"/>
                <a:gd name="T12" fmla="*/ 381 w 542"/>
                <a:gd name="T13" fmla="*/ 142 h 400"/>
                <a:gd name="T14" fmla="*/ 385 w 542"/>
                <a:gd name="T15" fmla="*/ 152 h 400"/>
                <a:gd name="T16" fmla="*/ 384 w 542"/>
                <a:gd name="T17" fmla="*/ 163 h 400"/>
                <a:gd name="T18" fmla="*/ 378 w 542"/>
                <a:gd name="T19" fmla="*/ 171 h 400"/>
                <a:gd name="T20" fmla="*/ 367 w 542"/>
                <a:gd name="T21" fmla="*/ 174 h 400"/>
                <a:gd name="T22" fmla="*/ 269 w 542"/>
                <a:gd name="T23" fmla="*/ 174 h 400"/>
                <a:gd name="T24" fmla="*/ 259 w 542"/>
                <a:gd name="T25" fmla="*/ 169 h 400"/>
                <a:gd name="T26" fmla="*/ 254 w 542"/>
                <a:gd name="T27" fmla="*/ 159 h 400"/>
                <a:gd name="T28" fmla="*/ 256 w 542"/>
                <a:gd name="T29" fmla="*/ 148 h 400"/>
                <a:gd name="T30" fmla="*/ 262 w 542"/>
                <a:gd name="T31" fmla="*/ 140 h 400"/>
                <a:gd name="T32" fmla="*/ 273 w 542"/>
                <a:gd name="T33" fmla="*/ 137 h 400"/>
                <a:gd name="T34" fmla="*/ 284 w 542"/>
                <a:gd name="T35" fmla="*/ 140 h 400"/>
                <a:gd name="T36" fmla="*/ 290 w 542"/>
                <a:gd name="T37" fmla="*/ 148 h 400"/>
                <a:gd name="T38" fmla="*/ 291 w 542"/>
                <a:gd name="T39" fmla="*/ 159 h 400"/>
                <a:gd name="T40" fmla="*/ 286 w 542"/>
                <a:gd name="T41" fmla="*/ 169 h 400"/>
                <a:gd name="T42" fmla="*/ 276 w 542"/>
                <a:gd name="T43" fmla="*/ 174 h 400"/>
                <a:gd name="T44" fmla="*/ 177 w 542"/>
                <a:gd name="T45" fmla="*/ 174 h 400"/>
                <a:gd name="T46" fmla="*/ 168 w 542"/>
                <a:gd name="T47" fmla="*/ 171 h 400"/>
                <a:gd name="T48" fmla="*/ 160 w 542"/>
                <a:gd name="T49" fmla="*/ 163 h 400"/>
                <a:gd name="T50" fmla="*/ 159 w 542"/>
                <a:gd name="T51" fmla="*/ 152 h 400"/>
                <a:gd name="T52" fmla="*/ 165 w 542"/>
                <a:gd name="T53" fmla="*/ 142 h 400"/>
                <a:gd name="T54" fmla="*/ 174 w 542"/>
                <a:gd name="T55" fmla="*/ 137 h 400"/>
                <a:gd name="T56" fmla="*/ 185 w 542"/>
                <a:gd name="T57" fmla="*/ 138 h 400"/>
                <a:gd name="T58" fmla="*/ 193 w 542"/>
                <a:gd name="T59" fmla="*/ 144 h 400"/>
                <a:gd name="T60" fmla="*/ 197 w 542"/>
                <a:gd name="T61" fmla="*/ 155 h 400"/>
                <a:gd name="T62" fmla="*/ 193 w 542"/>
                <a:gd name="T63" fmla="*/ 166 h 400"/>
                <a:gd name="T64" fmla="*/ 185 w 542"/>
                <a:gd name="T65" fmla="*/ 173 h 400"/>
                <a:gd name="T66" fmla="*/ 177 w 542"/>
                <a:gd name="T67" fmla="*/ 174 h 400"/>
                <a:gd name="T68" fmla="*/ 37 w 542"/>
                <a:gd name="T69" fmla="*/ 1 h 400"/>
                <a:gd name="T70" fmla="*/ 14 w 542"/>
                <a:gd name="T71" fmla="*/ 14 h 400"/>
                <a:gd name="T72" fmla="*/ 2 w 542"/>
                <a:gd name="T73" fmla="*/ 36 h 400"/>
                <a:gd name="T74" fmla="*/ 2 w 542"/>
                <a:gd name="T75" fmla="*/ 264 h 400"/>
                <a:gd name="T76" fmla="*/ 14 w 542"/>
                <a:gd name="T77" fmla="*/ 287 h 400"/>
                <a:gd name="T78" fmla="*/ 37 w 542"/>
                <a:gd name="T79" fmla="*/ 300 h 400"/>
                <a:gd name="T80" fmla="*/ 91 w 542"/>
                <a:gd name="T81" fmla="*/ 301 h 400"/>
                <a:gd name="T82" fmla="*/ 172 w 542"/>
                <a:gd name="T83" fmla="*/ 302 h 400"/>
                <a:gd name="T84" fmla="*/ 178 w 542"/>
                <a:gd name="T85" fmla="*/ 307 h 400"/>
                <a:gd name="T86" fmla="*/ 182 w 542"/>
                <a:gd name="T87" fmla="*/ 316 h 400"/>
                <a:gd name="T88" fmla="*/ 280 w 542"/>
                <a:gd name="T89" fmla="*/ 303 h 400"/>
                <a:gd name="T90" fmla="*/ 288 w 542"/>
                <a:gd name="T91" fmla="*/ 301 h 400"/>
                <a:gd name="T92" fmla="*/ 513 w 542"/>
                <a:gd name="T93" fmla="*/ 297 h 400"/>
                <a:gd name="T94" fmla="*/ 533 w 542"/>
                <a:gd name="T95" fmla="*/ 280 h 400"/>
                <a:gd name="T96" fmla="*/ 542 w 542"/>
                <a:gd name="T97" fmla="*/ 255 h 400"/>
                <a:gd name="T98" fmla="*/ 538 w 542"/>
                <a:gd name="T99" fmla="*/ 29 h 400"/>
                <a:gd name="T100" fmla="*/ 522 w 542"/>
                <a:gd name="T101" fmla="*/ 8 h 400"/>
                <a:gd name="T102" fmla="*/ 497 w 542"/>
                <a:gd name="T10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2" h="400">
                  <a:moveTo>
                    <a:pt x="367" y="174"/>
                  </a:moveTo>
                  <a:lnTo>
                    <a:pt x="364" y="174"/>
                  </a:lnTo>
                  <a:lnTo>
                    <a:pt x="360" y="172"/>
                  </a:lnTo>
                  <a:lnTo>
                    <a:pt x="357" y="171"/>
                  </a:lnTo>
                  <a:lnTo>
                    <a:pt x="354" y="169"/>
                  </a:lnTo>
                  <a:lnTo>
                    <a:pt x="351" y="166"/>
                  </a:lnTo>
                  <a:lnTo>
                    <a:pt x="350" y="163"/>
                  </a:lnTo>
                  <a:lnTo>
                    <a:pt x="349" y="159"/>
                  </a:lnTo>
                  <a:lnTo>
                    <a:pt x="348" y="155"/>
                  </a:lnTo>
                  <a:lnTo>
                    <a:pt x="349" y="152"/>
                  </a:lnTo>
                  <a:lnTo>
                    <a:pt x="350" y="148"/>
                  </a:lnTo>
                  <a:lnTo>
                    <a:pt x="351" y="144"/>
                  </a:lnTo>
                  <a:lnTo>
                    <a:pt x="354" y="142"/>
                  </a:lnTo>
                  <a:lnTo>
                    <a:pt x="357" y="140"/>
                  </a:lnTo>
                  <a:lnTo>
                    <a:pt x="360" y="138"/>
                  </a:lnTo>
                  <a:lnTo>
                    <a:pt x="364" y="137"/>
                  </a:lnTo>
                  <a:lnTo>
                    <a:pt x="367" y="137"/>
                  </a:lnTo>
                  <a:lnTo>
                    <a:pt x="372" y="137"/>
                  </a:lnTo>
                  <a:lnTo>
                    <a:pt x="375" y="138"/>
                  </a:lnTo>
                  <a:lnTo>
                    <a:pt x="378" y="140"/>
                  </a:lnTo>
                  <a:lnTo>
                    <a:pt x="381" y="142"/>
                  </a:lnTo>
                  <a:lnTo>
                    <a:pt x="383" y="144"/>
                  </a:lnTo>
                  <a:lnTo>
                    <a:pt x="384" y="148"/>
                  </a:lnTo>
                  <a:lnTo>
                    <a:pt x="385" y="152"/>
                  </a:lnTo>
                  <a:lnTo>
                    <a:pt x="387" y="155"/>
                  </a:lnTo>
                  <a:lnTo>
                    <a:pt x="385" y="159"/>
                  </a:lnTo>
                  <a:lnTo>
                    <a:pt x="384" y="163"/>
                  </a:lnTo>
                  <a:lnTo>
                    <a:pt x="383" y="166"/>
                  </a:lnTo>
                  <a:lnTo>
                    <a:pt x="381" y="169"/>
                  </a:lnTo>
                  <a:lnTo>
                    <a:pt x="378" y="171"/>
                  </a:lnTo>
                  <a:lnTo>
                    <a:pt x="375" y="173"/>
                  </a:lnTo>
                  <a:lnTo>
                    <a:pt x="372" y="174"/>
                  </a:lnTo>
                  <a:lnTo>
                    <a:pt x="367" y="174"/>
                  </a:lnTo>
                  <a:lnTo>
                    <a:pt x="367" y="174"/>
                  </a:lnTo>
                  <a:close/>
                  <a:moveTo>
                    <a:pt x="273" y="174"/>
                  </a:moveTo>
                  <a:lnTo>
                    <a:pt x="269" y="174"/>
                  </a:lnTo>
                  <a:lnTo>
                    <a:pt x="265" y="172"/>
                  </a:lnTo>
                  <a:lnTo>
                    <a:pt x="262" y="171"/>
                  </a:lnTo>
                  <a:lnTo>
                    <a:pt x="259" y="169"/>
                  </a:lnTo>
                  <a:lnTo>
                    <a:pt x="257" y="166"/>
                  </a:lnTo>
                  <a:lnTo>
                    <a:pt x="256" y="163"/>
                  </a:lnTo>
                  <a:lnTo>
                    <a:pt x="254" y="159"/>
                  </a:lnTo>
                  <a:lnTo>
                    <a:pt x="254" y="155"/>
                  </a:lnTo>
                  <a:lnTo>
                    <a:pt x="254" y="152"/>
                  </a:lnTo>
                  <a:lnTo>
                    <a:pt x="256" y="148"/>
                  </a:lnTo>
                  <a:lnTo>
                    <a:pt x="257" y="144"/>
                  </a:lnTo>
                  <a:lnTo>
                    <a:pt x="259" y="142"/>
                  </a:lnTo>
                  <a:lnTo>
                    <a:pt x="262" y="140"/>
                  </a:lnTo>
                  <a:lnTo>
                    <a:pt x="265" y="138"/>
                  </a:lnTo>
                  <a:lnTo>
                    <a:pt x="269" y="137"/>
                  </a:lnTo>
                  <a:lnTo>
                    <a:pt x="273" y="137"/>
                  </a:lnTo>
                  <a:lnTo>
                    <a:pt x="276" y="137"/>
                  </a:lnTo>
                  <a:lnTo>
                    <a:pt x="280" y="138"/>
                  </a:lnTo>
                  <a:lnTo>
                    <a:pt x="284" y="140"/>
                  </a:lnTo>
                  <a:lnTo>
                    <a:pt x="286" y="142"/>
                  </a:lnTo>
                  <a:lnTo>
                    <a:pt x="288" y="144"/>
                  </a:lnTo>
                  <a:lnTo>
                    <a:pt x="290" y="148"/>
                  </a:lnTo>
                  <a:lnTo>
                    <a:pt x="291" y="152"/>
                  </a:lnTo>
                  <a:lnTo>
                    <a:pt x="291" y="155"/>
                  </a:lnTo>
                  <a:lnTo>
                    <a:pt x="291" y="159"/>
                  </a:lnTo>
                  <a:lnTo>
                    <a:pt x="290" y="163"/>
                  </a:lnTo>
                  <a:lnTo>
                    <a:pt x="288" y="166"/>
                  </a:lnTo>
                  <a:lnTo>
                    <a:pt x="286" y="169"/>
                  </a:lnTo>
                  <a:lnTo>
                    <a:pt x="284" y="171"/>
                  </a:lnTo>
                  <a:lnTo>
                    <a:pt x="280" y="173"/>
                  </a:lnTo>
                  <a:lnTo>
                    <a:pt x="276" y="174"/>
                  </a:lnTo>
                  <a:lnTo>
                    <a:pt x="273" y="174"/>
                  </a:lnTo>
                  <a:lnTo>
                    <a:pt x="273" y="174"/>
                  </a:lnTo>
                  <a:close/>
                  <a:moveTo>
                    <a:pt x="177" y="174"/>
                  </a:moveTo>
                  <a:lnTo>
                    <a:pt x="174" y="174"/>
                  </a:lnTo>
                  <a:lnTo>
                    <a:pt x="171" y="172"/>
                  </a:lnTo>
                  <a:lnTo>
                    <a:pt x="168" y="171"/>
                  </a:lnTo>
                  <a:lnTo>
                    <a:pt x="165" y="169"/>
                  </a:lnTo>
                  <a:lnTo>
                    <a:pt x="162" y="166"/>
                  </a:lnTo>
                  <a:lnTo>
                    <a:pt x="160" y="163"/>
                  </a:lnTo>
                  <a:lnTo>
                    <a:pt x="159" y="159"/>
                  </a:lnTo>
                  <a:lnTo>
                    <a:pt x="159" y="155"/>
                  </a:lnTo>
                  <a:lnTo>
                    <a:pt x="159" y="152"/>
                  </a:lnTo>
                  <a:lnTo>
                    <a:pt x="160" y="148"/>
                  </a:lnTo>
                  <a:lnTo>
                    <a:pt x="162" y="144"/>
                  </a:lnTo>
                  <a:lnTo>
                    <a:pt x="165" y="142"/>
                  </a:lnTo>
                  <a:lnTo>
                    <a:pt x="168" y="140"/>
                  </a:lnTo>
                  <a:lnTo>
                    <a:pt x="171" y="138"/>
                  </a:lnTo>
                  <a:lnTo>
                    <a:pt x="174" y="137"/>
                  </a:lnTo>
                  <a:lnTo>
                    <a:pt x="177" y="137"/>
                  </a:lnTo>
                  <a:lnTo>
                    <a:pt x="182" y="137"/>
                  </a:lnTo>
                  <a:lnTo>
                    <a:pt x="185" y="138"/>
                  </a:lnTo>
                  <a:lnTo>
                    <a:pt x="188" y="140"/>
                  </a:lnTo>
                  <a:lnTo>
                    <a:pt x="191" y="142"/>
                  </a:lnTo>
                  <a:lnTo>
                    <a:pt x="193" y="144"/>
                  </a:lnTo>
                  <a:lnTo>
                    <a:pt x="196" y="148"/>
                  </a:lnTo>
                  <a:lnTo>
                    <a:pt x="197" y="152"/>
                  </a:lnTo>
                  <a:lnTo>
                    <a:pt x="197" y="155"/>
                  </a:lnTo>
                  <a:lnTo>
                    <a:pt x="197" y="159"/>
                  </a:lnTo>
                  <a:lnTo>
                    <a:pt x="196" y="163"/>
                  </a:lnTo>
                  <a:lnTo>
                    <a:pt x="193" y="166"/>
                  </a:lnTo>
                  <a:lnTo>
                    <a:pt x="191" y="169"/>
                  </a:lnTo>
                  <a:lnTo>
                    <a:pt x="188" y="171"/>
                  </a:lnTo>
                  <a:lnTo>
                    <a:pt x="185" y="173"/>
                  </a:lnTo>
                  <a:lnTo>
                    <a:pt x="182" y="174"/>
                  </a:lnTo>
                  <a:lnTo>
                    <a:pt x="177" y="174"/>
                  </a:lnTo>
                  <a:lnTo>
                    <a:pt x="177" y="174"/>
                  </a:lnTo>
                  <a:close/>
                  <a:moveTo>
                    <a:pt x="497" y="0"/>
                  </a:moveTo>
                  <a:lnTo>
                    <a:pt x="45" y="0"/>
                  </a:lnTo>
                  <a:lnTo>
                    <a:pt x="37" y="1"/>
                  </a:lnTo>
                  <a:lnTo>
                    <a:pt x="29" y="4"/>
                  </a:lnTo>
                  <a:lnTo>
                    <a:pt x="22" y="8"/>
                  </a:lnTo>
                  <a:lnTo>
                    <a:pt x="14" y="14"/>
                  </a:lnTo>
                  <a:lnTo>
                    <a:pt x="9" y="21"/>
                  </a:lnTo>
                  <a:lnTo>
                    <a:pt x="5" y="29"/>
                  </a:lnTo>
                  <a:lnTo>
                    <a:pt x="2" y="36"/>
                  </a:lnTo>
                  <a:lnTo>
                    <a:pt x="0" y="45"/>
                  </a:lnTo>
                  <a:lnTo>
                    <a:pt x="0" y="255"/>
                  </a:lnTo>
                  <a:lnTo>
                    <a:pt x="2" y="264"/>
                  </a:lnTo>
                  <a:lnTo>
                    <a:pt x="5" y="272"/>
                  </a:lnTo>
                  <a:lnTo>
                    <a:pt x="9" y="280"/>
                  </a:lnTo>
                  <a:lnTo>
                    <a:pt x="14" y="287"/>
                  </a:lnTo>
                  <a:lnTo>
                    <a:pt x="22" y="292"/>
                  </a:lnTo>
                  <a:lnTo>
                    <a:pt x="29" y="297"/>
                  </a:lnTo>
                  <a:lnTo>
                    <a:pt x="37" y="300"/>
                  </a:lnTo>
                  <a:lnTo>
                    <a:pt x="45" y="301"/>
                  </a:lnTo>
                  <a:lnTo>
                    <a:pt x="76" y="301"/>
                  </a:lnTo>
                  <a:lnTo>
                    <a:pt x="91" y="301"/>
                  </a:lnTo>
                  <a:lnTo>
                    <a:pt x="167" y="301"/>
                  </a:lnTo>
                  <a:lnTo>
                    <a:pt x="169" y="301"/>
                  </a:lnTo>
                  <a:lnTo>
                    <a:pt x="172" y="302"/>
                  </a:lnTo>
                  <a:lnTo>
                    <a:pt x="174" y="303"/>
                  </a:lnTo>
                  <a:lnTo>
                    <a:pt x="176" y="305"/>
                  </a:lnTo>
                  <a:lnTo>
                    <a:pt x="178" y="307"/>
                  </a:lnTo>
                  <a:lnTo>
                    <a:pt x="180" y="310"/>
                  </a:lnTo>
                  <a:lnTo>
                    <a:pt x="181" y="313"/>
                  </a:lnTo>
                  <a:lnTo>
                    <a:pt x="182" y="316"/>
                  </a:lnTo>
                  <a:lnTo>
                    <a:pt x="182" y="400"/>
                  </a:lnTo>
                  <a:lnTo>
                    <a:pt x="278" y="305"/>
                  </a:lnTo>
                  <a:lnTo>
                    <a:pt x="280" y="303"/>
                  </a:lnTo>
                  <a:lnTo>
                    <a:pt x="283" y="302"/>
                  </a:lnTo>
                  <a:lnTo>
                    <a:pt x="286" y="301"/>
                  </a:lnTo>
                  <a:lnTo>
                    <a:pt x="288" y="301"/>
                  </a:lnTo>
                  <a:lnTo>
                    <a:pt x="497" y="301"/>
                  </a:lnTo>
                  <a:lnTo>
                    <a:pt x="506" y="300"/>
                  </a:lnTo>
                  <a:lnTo>
                    <a:pt x="513" y="297"/>
                  </a:lnTo>
                  <a:lnTo>
                    <a:pt x="522" y="292"/>
                  </a:lnTo>
                  <a:lnTo>
                    <a:pt x="528" y="287"/>
                  </a:lnTo>
                  <a:lnTo>
                    <a:pt x="533" y="280"/>
                  </a:lnTo>
                  <a:lnTo>
                    <a:pt x="538" y="272"/>
                  </a:lnTo>
                  <a:lnTo>
                    <a:pt x="541" y="264"/>
                  </a:lnTo>
                  <a:lnTo>
                    <a:pt x="542" y="255"/>
                  </a:lnTo>
                  <a:lnTo>
                    <a:pt x="542" y="45"/>
                  </a:lnTo>
                  <a:lnTo>
                    <a:pt x="541" y="36"/>
                  </a:lnTo>
                  <a:lnTo>
                    <a:pt x="538" y="29"/>
                  </a:lnTo>
                  <a:lnTo>
                    <a:pt x="533" y="21"/>
                  </a:lnTo>
                  <a:lnTo>
                    <a:pt x="528" y="14"/>
                  </a:lnTo>
                  <a:lnTo>
                    <a:pt x="522" y="8"/>
                  </a:lnTo>
                  <a:lnTo>
                    <a:pt x="513" y="4"/>
                  </a:lnTo>
                  <a:lnTo>
                    <a:pt x="506" y="1"/>
                  </a:lnTo>
                  <a:lnTo>
                    <a:pt x="497" y="0"/>
                  </a:lnTo>
                  <a:lnTo>
                    <a:pt x="4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descr="Icon of symbol representing email.">
            <a:extLst>
              <a:ext uri="{FF2B5EF4-FFF2-40B4-BE49-F238E27FC236}">
                <a16:creationId xmlns:a16="http://schemas.microsoft.com/office/drawing/2014/main" id="{20CE09B7-A9E8-4791-ABE4-6FEC5916661D}"/>
              </a:ext>
            </a:extLst>
          </p:cNvPr>
          <p:cNvGrpSpPr/>
          <p:nvPr/>
        </p:nvGrpSpPr>
        <p:grpSpPr>
          <a:xfrm>
            <a:off x="7698977" y="1368977"/>
            <a:ext cx="285750" cy="285750"/>
            <a:chOff x="11028363" y="771525"/>
            <a:chExt cx="285750" cy="285750"/>
          </a:xfrm>
          <a:solidFill>
            <a:schemeClr val="bg1"/>
          </a:solidFill>
        </p:grpSpPr>
        <p:sp>
          <p:nvSpPr>
            <p:cNvPr id="112" name="Freeform 3620">
              <a:extLst>
                <a:ext uri="{FF2B5EF4-FFF2-40B4-BE49-F238E27FC236}">
                  <a16:creationId xmlns:a16="http://schemas.microsoft.com/office/drawing/2014/main" id="{849DA0EF-7528-4EE0-8C56-4F1997586CED}"/>
                </a:ext>
              </a:extLst>
            </p:cNvPr>
            <p:cNvSpPr>
              <a:spLocks noEditPoints="1"/>
            </p:cNvSpPr>
            <p:nvPr/>
          </p:nvSpPr>
          <p:spPr bwMode="auto">
            <a:xfrm>
              <a:off x="11033125" y="776288"/>
              <a:ext cx="277812" cy="276225"/>
            </a:xfrm>
            <a:custGeom>
              <a:avLst/>
              <a:gdLst>
                <a:gd name="T0" fmla="*/ 158 w 697"/>
                <a:gd name="T1" fmla="*/ 510 h 698"/>
                <a:gd name="T2" fmla="*/ 133 w 697"/>
                <a:gd name="T3" fmla="*/ 481 h 698"/>
                <a:gd name="T4" fmla="*/ 136 w 697"/>
                <a:gd name="T5" fmla="*/ 237 h 698"/>
                <a:gd name="T6" fmla="*/ 167 w 697"/>
                <a:gd name="T7" fmla="*/ 208 h 698"/>
                <a:gd name="T8" fmla="*/ 517 w 697"/>
                <a:gd name="T9" fmla="*/ 206 h 698"/>
                <a:gd name="T10" fmla="*/ 555 w 697"/>
                <a:gd name="T11" fmla="*/ 225 h 698"/>
                <a:gd name="T12" fmla="*/ 565 w 697"/>
                <a:gd name="T13" fmla="*/ 469 h 698"/>
                <a:gd name="T14" fmla="*/ 548 w 697"/>
                <a:gd name="T15" fmla="*/ 504 h 698"/>
                <a:gd name="T16" fmla="*/ 505 w 697"/>
                <a:gd name="T17" fmla="*/ 518 h 698"/>
                <a:gd name="T18" fmla="*/ 550 w 697"/>
                <a:gd name="T19" fmla="*/ 533 h 698"/>
                <a:gd name="T20" fmla="*/ 571 w 697"/>
                <a:gd name="T21" fmla="*/ 533 h 698"/>
                <a:gd name="T22" fmla="*/ 633 w 697"/>
                <a:gd name="T23" fmla="*/ 550 h 698"/>
                <a:gd name="T24" fmla="*/ 669 w 697"/>
                <a:gd name="T25" fmla="*/ 484 h 698"/>
                <a:gd name="T26" fmla="*/ 688 w 697"/>
                <a:gd name="T27" fmla="*/ 427 h 698"/>
                <a:gd name="T28" fmla="*/ 696 w 697"/>
                <a:gd name="T29" fmla="*/ 365 h 698"/>
                <a:gd name="T30" fmla="*/ 693 w 697"/>
                <a:gd name="T31" fmla="*/ 302 h 698"/>
                <a:gd name="T32" fmla="*/ 681 w 697"/>
                <a:gd name="T33" fmla="*/ 242 h 698"/>
                <a:gd name="T34" fmla="*/ 656 w 697"/>
                <a:gd name="T35" fmla="*/ 187 h 698"/>
                <a:gd name="T36" fmla="*/ 582 w 697"/>
                <a:gd name="T37" fmla="*/ 158 h 698"/>
                <a:gd name="T38" fmla="*/ 560 w 697"/>
                <a:gd name="T39" fmla="*/ 167 h 698"/>
                <a:gd name="T40" fmla="*/ 539 w 697"/>
                <a:gd name="T41" fmla="*/ 158 h 698"/>
                <a:gd name="T42" fmla="*/ 530 w 697"/>
                <a:gd name="T43" fmla="*/ 136 h 698"/>
                <a:gd name="T44" fmla="*/ 539 w 697"/>
                <a:gd name="T45" fmla="*/ 116 h 698"/>
                <a:gd name="T46" fmla="*/ 511 w 697"/>
                <a:gd name="T47" fmla="*/ 41 h 698"/>
                <a:gd name="T48" fmla="*/ 456 w 697"/>
                <a:gd name="T49" fmla="*/ 17 h 698"/>
                <a:gd name="T50" fmla="*/ 395 w 697"/>
                <a:gd name="T51" fmla="*/ 4 h 698"/>
                <a:gd name="T52" fmla="*/ 333 w 697"/>
                <a:gd name="T53" fmla="*/ 2 h 698"/>
                <a:gd name="T54" fmla="*/ 271 w 697"/>
                <a:gd name="T55" fmla="*/ 9 h 698"/>
                <a:gd name="T56" fmla="*/ 213 w 697"/>
                <a:gd name="T57" fmla="*/ 29 h 698"/>
                <a:gd name="T58" fmla="*/ 148 w 697"/>
                <a:gd name="T59" fmla="*/ 65 h 698"/>
                <a:gd name="T60" fmla="*/ 164 w 697"/>
                <a:gd name="T61" fmla="*/ 126 h 698"/>
                <a:gd name="T62" fmla="*/ 164 w 697"/>
                <a:gd name="T63" fmla="*/ 148 h 698"/>
                <a:gd name="T64" fmla="*/ 148 w 697"/>
                <a:gd name="T65" fmla="*/ 165 h 698"/>
                <a:gd name="T66" fmla="*/ 124 w 697"/>
                <a:gd name="T67" fmla="*/ 165 h 698"/>
                <a:gd name="T68" fmla="*/ 63 w 697"/>
                <a:gd name="T69" fmla="*/ 148 h 698"/>
                <a:gd name="T70" fmla="*/ 27 w 697"/>
                <a:gd name="T71" fmla="*/ 214 h 698"/>
                <a:gd name="T72" fmla="*/ 9 w 697"/>
                <a:gd name="T73" fmla="*/ 271 h 698"/>
                <a:gd name="T74" fmla="*/ 0 w 697"/>
                <a:gd name="T75" fmla="*/ 333 h 698"/>
                <a:gd name="T76" fmla="*/ 2 w 697"/>
                <a:gd name="T77" fmla="*/ 396 h 698"/>
                <a:gd name="T78" fmla="*/ 17 w 697"/>
                <a:gd name="T79" fmla="*/ 456 h 698"/>
                <a:gd name="T80" fmla="*/ 40 w 697"/>
                <a:gd name="T81" fmla="*/ 511 h 698"/>
                <a:gd name="T82" fmla="*/ 115 w 697"/>
                <a:gd name="T83" fmla="*/ 540 h 698"/>
                <a:gd name="T84" fmla="*/ 136 w 697"/>
                <a:gd name="T85" fmla="*/ 532 h 698"/>
                <a:gd name="T86" fmla="*/ 158 w 697"/>
                <a:gd name="T87" fmla="*/ 540 h 698"/>
                <a:gd name="T88" fmla="*/ 167 w 697"/>
                <a:gd name="T89" fmla="*/ 562 h 698"/>
                <a:gd name="T90" fmla="*/ 158 w 697"/>
                <a:gd name="T91" fmla="*/ 582 h 698"/>
                <a:gd name="T92" fmla="*/ 186 w 697"/>
                <a:gd name="T93" fmla="*/ 658 h 698"/>
                <a:gd name="T94" fmla="*/ 241 w 697"/>
                <a:gd name="T95" fmla="*/ 681 h 698"/>
                <a:gd name="T96" fmla="*/ 302 w 697"/>
                <a:gd name="T97" fmla="*/ 695 h 698"/>
                <a:gd name="T98" fmla="*/ 365 w 697"/>
                <a:gd name="T99" fmla="*/ 698 h 698"/>
                <a:gd name="T100" fmla="*/ 426 w 697"/>
                <a:gd name="T101" fmla="*/ 689 h 698"/>
                <a:gd name="T102" fmla="*/ 484 w 697"/>
                <a:gd name="T103" fmla="*/ 671 h 698"/>
                <a:gd name="T104" fmla="*/ 550 w 697"/>
                <a:gd name="T105" fmla="*/ 635 h 698"/>
                <a:gd name="T106" fmla="*/ 533 w 697"/>
                <a:gd name="T107" fmla="*/ 573 h 698"/>
                <a:gd name="T108" fmla="*/ 533 w 697"/>
                <a:gd name="T109" fmla="*/ 55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7" h="698">
                  <a:moveTo>
                    <a:pt x="193" y="518"/>
                  </a:moveTo>
                  <a:lnTo>
                    <a:pt x="180" y="517"/>
                  </a:lnTo>
                  <a:lnTo>
                    <a:pt x="168" y="514"/>
                  </a:lnTo>
                  <a:lnTo>
                    <a:pt x="158" y="510"/>
                  </a:lnTo>
                  <a:lnTo>
                    <a:pt x="149" y="504"/>
                  </a:lnTo>
                  <a:lnTo>
                    <a:pt x="141" y="497"/>
                  </a:lnTo>
                  <a:lnTo>
                    <a:pt x="136" y="490"/>
                  </a:lnTo>
                  <a:lnTo>
                    <a:pt x="133" y="481"/>
                  </a:lnTo>
                  <a:lnTo>
                    <a:pt x="132" y="470"/>
                  </a:lnTo>
                  <a:lnTo>
                    <a:pt x="132" y="258"/>
                  </a:lnTo>
                  <a:lnTo>
                    <a:pt x="133" y="247"/>
                  </a:lnTo>
                  <a:lnTo>
                    <a:pt x="136" y="237"/>
                  </a:lnTo>
                  <a:lnTo>
                    <a:pt x="141" y="228"/>
                  </a:lnTo>
                  <a:lnTo>
                    <a:pt x="149" y="220"/>
                  </a:lnTo>
                  <a:lnTo>
                    <a:pt x="157" y="214"/>
                  </a:lnTo>
                  <a:lnTo>
                    <a:pt x="167" y="208"/>
                  </a:lnTo>
                  <a:lnTo>
                    <a:pt x="178" y="206"/>
                  </a:lnTo>
                  <a:lnTo>
                    <a:pt x="193" y="205"/>
                  </a:lnTo>
                  <a:lnTo>
                    <a:pt x="505" y="205"/>
                  </a:lnTo>
                  <a:lnTo>
                    <a:pt x="517" y="206"/>
                  </a:lnTo>
                  <a:lnTo>
                    <a:pt x="529" y="208"/>
                  </a:lnTo>
                  <a:lnTo>
                    <a:pt x="539" y="212"/>
                  </a:lnTo>
                  <a:lnTo>
                    <a:pt x="548" y="219"/>
                  </a:lnTo>
                  <a:lnTo>
                    <a:pt x="555" y="225"/>
                  </a:lnTo>
                  <a:lnTo>
                    <a:pt x="560" y="234"/>
                  </a:lnTo>
                  <a:lnTo>
                    <a:pt x="564" y="243"/>
                  </a:lnTo>
                  <a:lnTo>
                    <a:pt x="565" y="253"/>
                  </a:lnTo>
                  <a:lnTo>
                    <a:pt x="565" y="469"/>
                  </a:lnTo>
                  <a:lnTo>
                    <a:pt x="564" y="479"/>
                  </a:lnTo>
                  <a:lnTo>
                    <a:pt x="560" y="490"/>
                  </a:lnTo>
                  <a:lnTo>
                    <a:pt x="555" y="497"/>
                  </a:lnTo>
                  <a:lnTo>
                    <a:pt x="548" y="504"/>
                  </a:lnTo>
                  <a:lnTo>
                    <a:pt x="539" y="510"/>
                  </a:lnTo>
                  <a:lnTo>
                    <a:pt x="529" y="514"/>
                  </a:lnTo>
                  <a:lnTo>
                    <a:pt x="517" y="517"/>
                  </a:lnTo>
                  <a:lnTo>
                    <a:pt x="505" y="518"/>
                  </a:lnTo>
                  <a:lnTo>
                    <a:pt x="193" y="518"/>
                  </a:lnTo>
                  <a:close/>
                  <a:moveTo>
                    <a:pt x="539" y="540"/>
                  </a:moveTo>
                  <a:lnTo>
                    <a:pt x="544" y="536"/>
                  </a:lnTo>
                  <a:lnTo>
                    <a:pt x="550" y="533"/>
                  </a:lnTo>
                  <a:lnTo>
                    <a:pt x="555" y="532"/>
                  </a:lnTo>
                  <a:lnTo>
                    <a:pt x="560" y="532"/>
                  </a:lnTo>
                  <a:lnTo>
                    <a:pt x="566" y="532"/>
                  </a:lnTo>
                  <a:lnTo>
                    <a:pt x="571" y="533"/>
                  </a:lnTo>
                  <a:lnTo>
                    <a:pt x="577" y="536"/>
                  </a:lnTo>
                  <a:lnTo>
                    <a:pt x="582" y="540"/>
                  </a:lnTo>
                  <a:lnTo>
                    <a:pt x="615" y="573"/>
                  </a:lnTo>
                  <a:lnTo>
                    <a:pt x="633" y="550"/>
                  </a:lnTo>
                  <a:lnTo>
                    <a:pt x="650" y="524"/>
                  </a:lnTo>
                  <a:lnTo>
                    <a:pt x="656" y="511"/>
                  </a:lnTo>
                  <a:lnTo>
                    <a:pt x="664" y="499"/>
                  </a:lnTo>
                  <a:lnTo>
                    <a:pt x="669" y="484"/>
                  </a:lnTo>
                  <a:lnTo>
                    <a:pt x="675" y="470"/>
                  </a:lnTo>
                  <a:lnTo>
                    <a:pt x="681" y="456"/>
                  </a:lnTo>
                  <a:lnTo>
                    <a:pt x="684" y="442"/>
                  </a:lnTo>
                  <a:lnTo>
                    <a:pt x="688" y="427"/>
                  </a:lnTo>
                  <a:lnTo>
                    <a:pt x="691" y="411"/>
                  </a:lnTo>
                  <a:lnTo>
                    <a:pt x="693" y="396"/>
                  </a:lnTo>
                  <a:lnTo>
                    <a:pt x="696" y="380"/>
                  </a:lnTo>
                  <a:lnTo>
                    <a:pt x="696" y="365"/>
                  </a:lnTo>
                  <a:lnTo>
                    <a:pt x="697" y="350"/>
                  </a:lnTo>
                  <a:lnTo>
                    <a:pt x="696" y="333"/>
                  </a:lnTo>
                  <a:lnTo>
                    <a:pt x="696" y="318"/>
                  </a:lnTo>
                  <a:lnTo>
                    <a:pt x="693" y="302"/>
                  </a:lnTo>
                  <a:lnTo>
                    <a:pt x="691" y="287"/>
                  </a:lnTo>
                  <a:lnTo>
                    <a:pt x="688" y="271"/>
                  </a:lnTo>
                  <a:lnTo>
                    <a:pt x="684" y="257"/>
                  </a:lnTo>
                  <a:lnTo>
                    <a:pt x="681" y="242"/>
                  </a:lnTo>
                  <a:lnTo>
                    <a:pt x="675" y="228"/>
                  </a:lnTo>
                  <a:lnTo>
                    <a:pt x="669" y="214"/>
                  </a:lnTo>
                  <a:lnTo>
                    <a:pt x="664" y="201"/>
                  </a:lnTo>
                  <a:lnTo>
                    <a:pt x="656" y="187"/>
                  </a:lnTo>
                  <a:lnTo>
                    <a:pt x="650" y="174"/>
                  </a:lnTo>
                  <a:lnTo>
                    <a:pt x="633" y="148"/>
                  </a:lnTo>
                  <a:lnTo>
                    <a:pt x="615" y="125"/>
                  </a:lnTo>
                  <a:lnTo>
                    <a:pt x="582" y="158"/>
                  </a:lnTo>
                  <a:lnTo>
                    <a:pt x="577" y="162"/>
                  </a:lnTo>
                  <a:lnTo>
                    <a:pt x="571" y="165"/>
                  </a:lnTo>
                  <a:lnTo>
                    <a:pt x="566" y="167"/>
                  </a:lnTo>
                  <a:lnTo>
                    <a:pt x="560" y="167"/>
                  </a:lnTo>
                  <a:lnTo>
                    <a:pt x="555" y="166"/>
                  </a:lnTo>
                  <a:lnTo>
                    <a:pt x="550" y="165"/>
                  </a:lnTo>
                  <a:lnTo>
                    <a:pt x="544" y="162"/>
                  </a:lnTo>
                  <a:lnTo>
                    <a:pt x="539" y="158"/>
                  </a:lnTo>
                  <a:lnTo>
                    <a:pt x="535" y="153"/>
                  </a:lnTo>
                  <a:lnTo>
                    <a:pt x="533" y="148"/>
                  </a:lnTo>
                  <a:lnTo>
                    <a:pt x="532" y="143"/>
                  </a:lnTo>
                  <a:lnTo>
                    <a:pt x="530" y="136"/>
                  </a:lnTo>
                  <a:lnTo>
                    <a:pt x="532" y="131"/>
                  </a:lnTo>
                  <a:lnTo>
                    <a:pt x="533" y="126"/>
                  </a:lnTo>
                  <a:lnTo>
                    <a:pt x="535" y="121"/>
                  </a:lnTo>
                  <a:lnTo>
                    <a:pt x="539" y="116"/>
                  </a:lnTo>
                  <a:lnTo>
                    <a:pt x="573" y="83"/>
                  </a:lnTo>
                  <a:lnTo>
                    <a:pt x="550" y="65"/>
                  </a:lnTo>
                  <a:lnTo>
                    <a:pt x="524" y="48"/>
                  </a:lnTo>
                  <a:lnTo>
                    <a:pt x="511" y="41"/>
                  </a:lnTo>
                  <a:lnTo>
                    <a:pt x="497" y="34"/>
                  </a:lnTo>
                  <a:lnTo>
                    <a:pt x="484" y="29"/>
                  </a:lnTo>
                  <a:lnTo>
                    <a:pt x="470" y="22"/>
                  </a:lnTo>
                  <a:lnTo>
                    <a:pt x="456" y="17"/>
                  </a:lnTo>
                  <a:lnTo>
                    <a:pt x="440" y="13"/>
                  </a:lnTo>
                  <a:lnTo>
                    <a:pt x="426" y="9"/>
                  </a:lnTo>
                  <a:lnTo>
                    <a:pt x="411" y="7"/>
                  </a:lnTo>
                  <a:lnTo>
                    <a:pt x="395" y="4"/>
                  </a:lnTo>
                  <a:lnTo>
                    <a:pt x="380" y="2"/>
                  </a:lnTo>
                  <a:lnTo>
                    <a:pt x="365" y="2"/>
                  </a:lnTo>
                  <a:lnTo>
                    <a:pt x="348" y="0"/>
                  </a:lnTo>
                  <a:lnTo>
                    <a:pt x="333" y="2"/>
                  </a:lnTo>
                  <a:lnTo>
                    <a:pt x="317" y="2"/>
                  </a:lnTo>
                  <a:lnTo>
                    <a:pt x="302" y="4"/>
                  </a:lnTo>
                  <a:lnTo>
                    <a:pt x="286" y="7"/>
                  </a:lnTo>
                  <a:lnTo>
                    <a:pt x="271" y="9"/>
                  </a:lnTo>
                  <a:lnTo>
                    <a:pt x="255" y="13"/>
                  </a:lnTo>
                  <a:lnTo>
                    <a:pt x="241" y="17"/>
                  </a:lnTo>
                  <a:lnTo>
                    <a:pt x="227" y="22"/>
                  </a:lnTo>
                  <a:lnTo>
                    <a:pt x="213" y="29"/>
                  </a:lnTo>
                  <a:lnTo>
                    <a:pt x="199" y="34"/>
                  </a:lnTo>
                  <a:lnTo>
                    <a:pt x="186" y="41"/>
                  </a:lnTo>
                  <a:lnTo>
                    <a:pt x="173" y="48"/>
                  </a:lnTo>
                  <a:lnTo>
                    <a:pt x="148" y="65"/>
                  </a:lnTo>
                  <a:lnTo>
                    <a:pt x="124" y="83"/>
                  </a:lnTo>
                  <a:lnTo>
                    <a:pt x="158" y="116"/>
                  </a:lnTo>
                  <a:lnTo>
                    <a:pt x="162" y="121"/>
                  </a:lnTo>
                  <a:lnTo>
                    <a:pt x="164" y="126"/>
                  </a:lnTo>
                  <a:lnTo>
                    <a:pt x="166" y="131"/>
                  </a:lnTo>
                  <a:lnTo>
                    <a:pt x="167" y="136"/>
                  </a:lnTo>
                  <a:lnTo>
                    <a:pt x="166" y="143"/>
                  </a:lnTo>
                  <a:lnTo>
                    <a:pt x="164" y="148"/>
                  </a:lnTo>
                  <a:lnTo>
                    <a:pt x="162" y="153"/>
                  </a:lnTo>
                  <a:lnTo>
                    <a:pt x="158" y="158"/>
                  </a:lnTo>
                  <a:lnTo>
                    <a:pt x="153" y="162"/>
                  </a:lnTo>
                  <a:lnTo>
                    <a:pt x="148" y="165"/>
                  </a:lnTo>
                  <a:lnTo>
                    <a:pt x="142" y="167"/>
                  </a:lnTo>
                  <a:lnTo>
                    <a:pt x="136" y="167"/>
                  </a:lnTo>
                  <a:lnTo>
                    <a:pt x="131" y="166"/>
                  </a:lnTo>
                  <a:lnTo>
                    <a:pt x="124" y="165"/>
                  </a:lnTo>
                  <a:lnTo>
                    <a:pt x="119" y="162"/>
                  </a:lnTo>
                  <a:lnTo>
                    <a:pt x="115" y="158"/>
                  </a:lnTo>
                  <a:lnTo>
                    <a:pt x="82" y="125"/>
                  </a:lnTo>
                  <a:lnTo>
                    <a:pt x="63" y="148"/>
                  </a:lnTo>
                  <a:lnTo>
                    <a:pt x="47" y="174"/>
                  </a:lnTo>
                  <a:lnTo>
                    <a:pt x="40" y="187"/>
                  </a:lnTo>
                  <a:lnTo>
                    <a:pt x="33" y="201"/>
                  </a:lnTo>
                  <a:lnTo>
                    <a:pt x="27" y="214"/>
                  </a:lnTo>
                  <a:lnTo>
                    <a:pt x="22" y="228"/>
                  </a:lnTo>
                  <a:lnTo>
                    <a:pt x="17" y="242"/>
                  </a:lnTo>
                  <a:lnTo>
                    <a:pt x="13" y="257"/>
                  </a:lnTo>
                  <a:lnTo>
                    <a:pt x="9" y="271"/>
                  </a:lnTo>
                  <a:lnTo>
                    <a:pt x="5" y="287"/>
                  </a:lnTo>
                  <a:lnTo>
                    <a:pt x="2" y="302"/>
                  </a:lnTo>
                  <a:lnTo>
                    <a:pt x="1" y="318"/>
                  </a:lnTo>
                  <a:lnTo>
                    <a:pt x="0" y="333"/>
                  </a:lnTo>
                  <a:lnTo>
                    <a:pt x="0" y="350"/>
                  </a:lnTo>
                  <a:lnTo>
                    <a:pt x="0" y="365"/>
                  </a:lnTo>
                  <a:lnTo>
                    <a:pt x="1" y="380"/>
                  </a:lnTo>
                  <a:lnTo>
                    <a:pt x="2" y="396"/>
                  </a:lnTo>
                  <a:lnTo>
                    <a:pt x="5" y="411"/>
                  </a:lnTo>
                  <a:lnTo>
                    <a:pt x="9" y="427"/>
                  </a:lnTo>
                  <a:lnTo>
                    <a:pt x="13" y="442"/>
                  </a:lnTo>
                  <a:lnTo>
                    <a:pt x="17" y="456"/>
                  </a:lnTo>
                  <a:lnTo>
                    <a:pt x="22" y="470"/>
                  </a:lnTo>
                  <a:lnTo>
                    <a:pt x="27" y="484"/>
                  </a:lnTo>
                  <a:lnTo>
                    <a:pt x="33" y="499"/>
                  </a:lnTo>
                  <a:lnTo>
                    <a:pt x="40" y="511"/>
                  </a:lnTo>
                  <a:lnTo>
                    <a:pt x="47" y="524"/>
                  </a:lnTo>
                  <a:lnTo>
                    <a:pt x="63" y="550"/>
                  </a:lnTo>
                  <a:lnTo>
                    <a:pt x="82" y="573"/>
                  </a:lnTo>
                  <a:lnTo>
                    <a:pt x="115" y="540"/>
                  </a:lnTo>
                  <a:lnTo>
                    <a:pt x="119" y="536"/>
                  </a:lnTo>
                  <a:lnTo>
                    <a:pt x="124" y="533"/>
                  </a:lnTo>
                  <a:lnTo>
                    <a:pt x="131" y="532"/>
                  </a:lnTo>
                  <a:lnTo>
                    <a:pt x="136" y="532"/>
                  </a:lnTo>
                  <a:lnTo>
                    <a:pt x="142" y="532"/>
                  </a:lnTo>
                  <a:lnTo>
                    <a:pt x="148" y="533"/>
                  </a:lnTo>
                  <a:lnTo>
                    <a:pt x="153" y="536"/>
                  </a:lnTo>
                  <a:lnTo>
                    <a:pt x="158" y="540"/>
                  </a:lnTo>
                  <a:lnTo>
                    <a:pt x="162" y="545"/>
                  </a:lnTo>
                  <a:lnTo>
                    <a:pt x="164" y="550"/>
                  </a:lnTo>
                  <a:lnTo>
                    <a:pt x="166" y="555"/>
                  </a:lnTo>
                  <a:lnTo>
                    <a:pt x="167" y="562"/>
                  </a:lnTo>
                  <a:lnTo>
                    <a:pt x="166" y="567"/>
                  </a:lnTo>
                  <a:lnTo>
                    <a:pt x="164" y="573"/>
                  </a:lnTo>
                  <a:lnTo>
                    <a:pt x="162" y="578"/>
                  </a:lnTo>
                  <a:lnTo>
                    <a:pt x="158" y="582"/>
                  </a:lnTo>
                  <a:lnTo>
                    <a:pt x="124" y="615"/>
                  </a:lnTo>
                  <a:lnTo>
                    <a:pt x="148" y="635"/>
                  </a:lnTo>
                  <a:lnTo>
                    <a:pt x="173" y="650"/>
                  </a:lnTo>
                  <a:lnTo>
                    <a:pt x="186" y="658"/>
                  </a:lnTo>
                  <a:lnTo>
                    <a:pt x="199" y="664"/>
                  </a:lnTo>
                  <a:lnTo>
                    <a:pt x="213" y="671"/>
                  </a:lnTo>
                  <a:lnTo>
                    <a:pt x="227" y="676"/>
                  </a:lnTo>
                  <a:lnTo>
                    <a:pt x="241" y="681"/>
                  </a:lnTo>
                  <a:lnTo>
                    <a:pt x="255" y="685"/>
                  </a:lnTo>
                  <a:lnTo>
                    <a:pt x="271" y="689"/>
                  </a:lnTo>
                  <a:lnTo>
                    <a:pt x="286" y="693"/>
                  </a:lnTo>
                  <a:lnTo>
                    <a:pt x="302" y="695"/>
                  </a:lnTo>
                  <a:lnTo>
                    <a:pt x="317" y="696"/>
                  </a:lnTo>
                  <a:lnTo>
                    <a:pt x="333" y="698"/>
                  </a:lnTo>
                  <a:lnTo>
                    <a:pt x="348" y="698"/>
                  </a:lnTo>
                  <a:lnTo>
                    <a:pt x="365" y="698"/>
                  </a:lnTo>
                  <a:lnTo>
                    <a:pt x="380" y="696"/>
                  </a:lnTo>
                  <a:lnTo>
                    <a:pt x="395" y="695"/>
                  </a:lnTo>
                  <a:lnTo>
                    <a:pt x="411" y="693"/>
                  </a:lnTo>
                  <a:lnTo>
                    <a:pt x="426" y="689"/>
                  </a:lnTo>
                  <a:lnTo>
                    <a:pt x="440" y="685"/>
                  </a:lnTo>
                  <a:lnTo>
                    <a:pt x="456" y="681"/>
                  </a:lnTo>
                  <a:lnTo>
                    <a:pt x="470" y="676"/>
                  </a:lnTo>
                  <a:lnTo>
                    <a:pt x="484" y="671"/>
                  </a:lnTo>
                  <a:lnTo>
                    <a:pt x="497" y="664"/>
                  </a:lnTo>
                  <a:lnTo>
                    <a:pt x="511" y="658"/>
                  </a:lnTo>
                  <a:lnTo>
                    <a:pt x="524" y="650"/>
                  </a:lnTo>
                  <a:lnTo>
                    <a:pt x="550" y="635"/>
                  </a:lnTo>
                  <a:lnTo>
                    <a:pt x="573" y="615"/>
                  </a:lnTo>
                  <a:lnTo>
                    <a:pt x="539" y="582"/>
                  </a:lnTo>
                  <a:lnTo>
                    <a:pt x="535" y="578"/>
                  </a:lnTo>
                  <a:lnTo>
                    <a:pt x="533" y="573"/>
                  </a:lnTo>
                  <a:lnTo>
                    <a:pt x="532" y="567"/>
                  </a:lnTo>
                  <a:lnTo>
                    <a:pt x="530" y="562"/>
                  </a:lnTo>
                  <a:lnTo>
                    <a:pt x="532" y="555"/>
                  </a:lnTo>
                  <a:lnTo>
                    <a:pt x="533" y="550"/>
                  </a:lnTo>
                  <a:lnTo>
                    <a:pt x="535" y="545"/>
                  </a:lnTo>
                  <a:lnTo>
                    <a:pt x="539" y="5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3621">
              <a:extLst>
                <a:ext uri="{FF2B5EF4-FFF2-40B4-BE49-F238E27FC236}">
                  <a16:creationId xmlns:a16="http://schemas.microsoft.com/office/drawing/2014/main" id="{AD76D8F2-24A8-45C7-93D1-4E507EA27F85}"/>
                </a:ext>
              </a:extLst>
            </p:cNvPr>
            <p:cNvSpPr>
              <a:spLocks/>
            </p:cNvSpPr>
            <p:nvPr/>
          </p:nvSpPr>
          <p:spPr bwMode="auto">
            <a:xfrm>
              <a:off x="11109325" y="885825"/>
              <a:ext cx="123825" cy="71438"/>
            </a:xfrm>
            <a:custGeom>
              <a:avLst/>
              <a:gdLst>
                <a:gd name="T0" fmla="*/ 220 w 312"/>
                <a:gd name="T1" fmla="*/ 82 h 180"/>
                <a:gd name="T2" fmla="*/ 295 w 312"/>
                <a:gd name="T3" fmla="*/ 20 h 180"/>
                <a:gd name="T4" fmla="*/ 299 w 312"/>
                <a:gd name="T5" fmla="*/ 16 h 180"/>
                <a:gd name="T6" fmla="*/ 300 w 312"/>
                <a:gd name="T7" fmla="*/ 13 h 180"/>
                <a:gd name="T8" fmla="*/ 299 w 312"/>
                <a:gd name="T9" fmla="*/ 7 h 180"/>
                <a:gd name="T10" fmla="*/ 296 w 312"/>
                <a:gd name="T11" fmla="*/ 4 h 180"/>
                <a:gd name="T12" fmla="*/ 294 w 312"/>
                <a:gd name="T13" fmla="*/ 1 h 180"/>
                <a:gd name="T14" fmla="*/ 288 w 312"/>
                <a:gd name="T15" fmla="*/ 0 h 180"/>
                <a:gd name="T16" fmla="*/ 285 w 312"/>
                <a:gd name="T17" fmla="*/ 0 h 180"/>
                <a:gd name="T18" fmla="*/ 279 w 312"/>
                <a:gd name="T19" fmla="*/ 2 h 180"/>
                <a:gd name="T20" fmla="*/ 155 w 312"/>
                <a:gd name="T21" fmla="*/ 104 h 180"/>
                <a:gd name="T22" fmla="*/ 30 w 312"/>
                <a:gd name="T23" fmla="*/ 2 h 180"/>
                <a:gd name="T24" fmla="*/ 26 w 312"/>
                <a:gd name="T25" fmla="*/ 0 h 180"/>
                <a:gd name="T26" fmla="*/ 21 w 312"/>
                <a:gd name="T27" fmla="*/ 0 h 180"/>
                <a:gd name="T28" fmla="*/ 18 w 312"/>
                <a:gd name="T29" fmla="*/ 1 h 180"/>
                <a:gd name="T30" fmla="*/ 14 w 312"/>
                <a:gd name="T31" fmla="*/ 4 h 180"/>
                <a:gd name="T32" fmla="*/ 11 w 312"/>
                <a:gd name="T33" fmla="*/ 7 h 180"/>
                <a:gd name="T34" fmla="*/ 11 w 312"/>
                <a:gd name="T35" fmla="*/ 13 h 180"/>
                <a:gd name="T36" fmla="*/ 12 w 312"/>
                <a:gd name="T37" fmla="*/ 16 h 180"/>
                <a:gd name="T38" fmla="*/ 15 w 312"/>
                <a:gd name="T39" fmla="*/ 20 h 180"/>
                <a:gd name="T40" fmla="*/ 91 w 312"/>
                <a:gd name="T41" fmla="*/ 82 h 180"/>
                <a:gd name="T42" fmla="*/ 3 w 312"/>
                <a:gd name="T43" fmla="*/ 159 h 180"/>
                <a:gd name="T44" fmla="*/ 1 w 312"/>
                <a:gd name="T45" fmla="*/ 162 h 180"/>
                <a:gd name="T46" fmla="*/ 0 w 312"/>
                <a:gd name="T47" fmla="*/ 167 h 180"/>
                <a:gd name="T48" fmla="*/ 0 w 312"/>
                <a:gd name="T49" fmla="*/ 172 h 180"/>
                <a:gd name="T50" fmla="*/ 2 w 312"/>
                <a:gd name="T51" fmla="*/ 176 h 180"/>
                <a:gd name="T52" fmla="*/ 6 w 312"/>
                <a:gd name="T53" fmla="*/ 178 h 180"/>
                <a:gd name="T54" fmla="*/ 11 w 312"/>
                <a:gd name="T55" fmla="*/ 180 h 180"/>
                <a:gd name="T56" fmla="*/ 15 w 312"/>
                <a:gd name="T57" fmla="*/ 178 h 180"/>
                <a:gd name="T58" fmla="*/ 19 w 312"/>
                <a:gd name="T59" fmla="*/ 177 h 180"/>
                <a:gd name="T60" fmla="*/ 110 w 312"/>
                <a:gd name="T61" fmla="*/ 97 h 180"/>
                <a:gd name="T62" fmla="*/ 147 w 312"/>
                <a:gd name="T63" fmla="*/ 128 h 180"/>
                <a:gd name="T64" fmla="*/ 151 w 312"/>
                <a:gd name="T65" fmla="*/ 131 h 180"/>
                <a:gd name="T66" fmla="*/ 155 w 312"/>
                <a:gd name="T67" fmla="*/ 132 h 180"/>
                <a:gd name="T68" fmla="*/ 159 w 312"/>
                <a:gd name="T69" fmla="*/ 131 h 180"/>
                <a:gd name="T70" fmla="*/ 163 w 312"/>
                <a:gd name="T71" fmla="*/ 128 h 180"/>
                <a:gd name="T72" fmla="*/ 201 w 312"/>
                <a:gd name="T73" fmla="*/ 97 h 180"/>
                <a:gd name="T74" fmla="*/ 291 w 312"/>
                <a:gd name="T75" fmla="*/ 177 h 180"/>
                <a:gd name="T76" fmla="*/ 295 w 312"/>
                <a:gd name="T77" fmla="*/ 178 h 180"/>
                <a:gd name="T78" fmla="*/ 300 w 312"/>
                <a:gd name="T79" fmla="*/ 180 h 180"/>
                <a:gd name="T80" fmla="*/ 304 w 312"/>
                <a:gd name="T81" fmla="*/ 178 h 180"/>
                <a:gd name="T82" fmla="*/ 309 w 312"/>
                <a:gd name="T83" fmla="*/ 176 h 180"/>
                <a:gd name="T84" fmla="*/ 310 w 312"/>
                <a:gd name="T85" fmla="*/ 172 h 180"/>
                <a:gd name="T86" fmla="*/ 312 w 312"/>
                <a:gd name="T87" fmla="*/ 167 h 180"/>
                <a:gd name="T88" fmla="*/ 310 w 312"/>
                <a:gd name="T89" fmla="*/ 162 h 180"/>
                <a:gd name="T90" fmla="*/ 308 w 312"/>
                <a:gd name="T91" fmla="*/ 159 h 180"/>
                <a:gd name="T92" fmla="*/ 220 w 312"/>
                <a:gd name="T93" fmla="*/ 8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2" h="180">
                  <a:moveTo>
                    <a:pt x="220" y="82"/>
                  </a:moveTo>
                  <a:lnTo>
                    <a:pt x="295" y="20"/>
                  </a:lnTo>
                  <a:lnTo>
                    <a:pt x="299" y="16"/>
                  </a:lnTo>
                  <a:lnTo>
                    <a:pt x="300" y="13"/>
                  </a:lnTo>
                  <a:lnTo>
                    <a:pt x="299" y="7"/>
                  </a:lnTo>
                  <a:lnTo>
                    <a:pt x="296" y="4"/>
                  </a:lnTo>
                  <a:lnTo>
                    <a:pt x="294" y="1"/>
                  </a:lnTo>
                  <a:lnTo>
                    <a:pt x="288" y="0"/>
                  </a:lnTo>
                  <a:lnTo>
                    <a:pt x="285" y="0"/>
                  </a:lnTo>
                  <a:lnTo>
                    <a:pt x="279" y="2"/>
                  </a:lnTo>
                  <a:lnTo>
                    <a:pt x="155" y="104"/>
                  </a:lnTo>
                  <a:lnTo>
                    <a:pt x="30" y="2"/>
                  </a:lnTo>
                  <a:lnTo>
                    <a:pt x="26" y="0"/>
                  </a:lnTo>
                  <a:lnTo>
                    <a:pt x="21" y="0"/>
                  </a:lnTo>
                  <a:lnTo>
                    <a:pt x="18" y="1"/>
                  </a:lnTo>
                  <a:lnTo>
                    <a:pt x="14" y="4"/>
                  </a:lnTo>
                  <a:lnTo>
                    <a:pt x="11" y="7"/>
                  </a:lnTo>
                  <a:lnTo>
                    <a:pt x="11" y="13"/>
                  </a:lnTo>
                  <a:lnTo>
                    <a:pt x="12" y="16"/>
                  </a:lnTo>
                  <a:lnTo>
                    <a:pt x="15" y="20"/>
                  </a:lnTo>
                  <a:lnTo>
                    <a:pt x="91" y="82"/>
                  </a:lnTo>
                  <a:lnTo>
                    <a:pt x="3" y="159"/>
                  </a:lnTo>
                  <a:lnTo>
                    <a:pt x="1" y="162"/>
                  </a:lnTo>
                  <a:lnTo>
                    <a:pt x="0" y="167"/>
                  </a:lnTo>
                  <a:lnTo>
                    <a:pt x="0" y="172"/>
                  </a:lnTo>
                  <a:lnTo>
                    <a:pt x="2" y="176"/>
                  </a:lnTo>
                  <a:lnTo>
                    <a:pt x="6" y="178"/>
                  </a:lnTo>
                  <a:lnTo>
                    <a:pt x="11" y="180"/>
                  </a:lnTo>
                  <a:lnTo>
                    <a:pt x="15" y="178"/>
                  </a:lnTo>
                  <a:lnTo>
                    <a:pt x="19" y="177"/>
                  </a:lnTo>
                  <a:lnTo>
                    <a:pt x="110" y="97"/>
                  </a:lnTo>
                  <a:lnTo>
                    <a:pt x="147" y="128"/>
                  </a:lnTo>
                  <a:lnTo>
                    <a:pt x="151" y="131"/>
                  </a:lnTo>
                  <a:lnTo>
                    <a:pt x="155" y="132"/>
                  </a:lnTo>
                  <a:lnTo>
                    <a:pt x="159" y="131"/>
                  </a:lnTo>
                  <a:lnTo>
                    <a:pt x="163" y="128"/>
                  </a:lnTo>
                  <a:lnTo>
                    <a:pt x="201" y="97"/>
                  </a:lnTo>
                  <a:lnTo>
                    <a:pt x="291" y="177"/>
                  </a:lnTo>
                  <a:lnTo>
                    <a:pt x="295" y="178"/>
                  </a:lnTo>
                  <a:lnTo>
                    <a:pt x="300" y="180"/>
                  </a:lnTo>
                  <a:lnTo>
                    <a:pt x="304" y="178"/>
                  </a:lnTo>
                  <a:lnTo>
                    <a:pt x="309" y="176"/>
                  </a:lnTo>
                  <a:lnTo>
                    <a:pt x="310" y="172"/>
                  </a:lnTo>
                  <a:lnTo>
                    <a:pt x="312" y="167"/>
                  </a:lnTo>
                  <a:lnTo>
                    <a:pt x="310" y="162"/>
                  </a:lnTo>
                  <a:lnTo>
                    <a:pt x="308" y="159"/>
                  </a:lnTo>
                  <a:lnTo>
                    <a:pt x="22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3622">
              <a:extLst>
                <a:ext uri="{FF2B5EF4-FFF2-40B4-BE49-F238E27FC236}">
                  <a16:creationId xmlns:a16="http://schemas.microsoft.com/office/drawing/2014/main" id="{BFC5AFB5-B934-4878-815B-12196286A21C}"/>
                </a:ext>
              </a:extLst>
            </p:cNvPr>
            <p:cNvSpPr>
              <a:spLocks/>
            </p:cNvSpPr>
            <p:nvPr/>
          </p:nvSpPr>
          <p:spPr bwMode="auto">
            <a:xfrm>
              <a:off x="11250613" y="993775"/>
              <a:ext cx="63500" cy="63500"/>
            </a:xfrm>
            <a:custGeom>
              <a:avLst/>
              <a:gdLst>
                <a:gd name="T0" fmla="*/ 21 w 161"/>
                <a:gd name="T1" fmla="*/ 3 h 159"/>
                <a:gd name="T2" fmla="*/ 17 w 161"/>
                <a:gd name="T3" fmla="*/ 0 h 159"/>
                <a:gd name="T4" fmla="*/ 13 w 161"/>
                <a:gd name="T5" fmla="*/ 0 h 159"/>
                <a:gd name="T6" fmla="*/ 8 w 161"/>
                <a:gd name="T7" fmla="*/ 0 h 159"/>
                <a:gd name="T8" fmla="*/ 4 w 161"/>
                <a:gd name="T9" fmla="*/ 3 h 159"/>
                <a:gd name="T10" fmla="*/ 2 w 161"/>
                <a:gd name="T11" fmla="*/ 6 h 159"/>
                <a:gd name="T12" fmla="*/ 0 w 161"/>
                <a:gd name="T13" fmla="*/ 12 h 159"/>
                <a:gd name="T14" fmla="*/ 2 w 161"/>
                <a:gd name="T15" fmla="*/ 15 h 159"/>
                <a:gd name="T16" fmla="*/ 4 w 161"/>
                <a:gd name="T17" fmla="*/ 21 h 159"/>
                <a:gd name="T18" fmla="*/ 140 w 161"/>
                <a:gd name="T19" fmla="*/ 157 h 159"/>
                <a:gd name="T20" fmla="*/ 144 w 161"/>
                <a:gd name="T21" fmla="*/ 159 h 159"/>
                <a:gd name="T22" fmla="*/ 149 w 161"/>
                <a:gd name="T23" fmla="*/ 159 h 159"/>
                <a:gd name="T24" fmla="*/ 153 w 161"/>
                <a:gd name="T25" fmla="*/ 159 h 159"/>
                <a:gd name="T26" fmla="*/ 157 w 161"/>
                <a:gd name="T27" fmla="*/ 157 h 159"/>
                <a:gd name="T28" fmla="*/ 160 w 161"/>
                <a:gd name="T29" fmla="*/ 153 h 159"/>
                <a:gd name="T30" fmla="*/ 161 w 161"/>
                <a:gd name="T31" fmla="*/ 148 h 159"/>
                <a:gd name="T32" fmla="*/ 160 w 161"/>
                <a:gd name="T33" fmla="*/ 144 h 159"/>
                <a:gd name="T34" fmla="*/ 157 w 161"/>
                <a:gd name="T35" fmla="*/ 139 h 159"/>
                <a:gd name="T36" fmla="*/ 21 w 161"/>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59">
                  <a:moveTo>
                    <a:pt x="21" y="3"/>
                  </a:moveTo>
                  <a:lnTo>
                    <a:pt x="17" y="0"/>
                  </a:lnTo>
                  <a:lnTo>
                    <a:pt x="13" y="0"/>
                  </a:lnTo>
                  <a:lnTo>
                    <a:pt x="8" y="0"/>
                  </a:lnTo>
                  <a:lnTo>
                    <a:pt x="4" y="3"/>
                  </a:lnTo>
                  <a:lnTo>
                    <a:pt x="2" y="6"/>
                  </a:lnTo>
                  <a:lnTo>
                    <a:pt x="0" y="12"/>
                  </a:lnTo>
                  <a:lnTo>
                    <a:pt x="2" y="15"/>
                  </a:lnTo>
                  <a:lnTo>
                    <a:pt x="4" y="21"/>
                  </a:lnTo>
                  <a:lnTo>
                    <a:pt x="140" y="157"/>
                  </a:lnTo>
                  <a:lnTo>
                    <a:pt x="144" y="159"/>
                  </a:lnTo>
                  <a:lnTo>
                    <a:pt x="149" y="159"/>
                  </a:lnTo>
                  <a:lnTo>
                    <a:pt x="153" y="159"/>
                  </a:lnTo>
                  <a:lnTo>
                    <a:pt x="157" y="157"/>
                  </a:lnTo>
                  <a:lnTo>
                    <a:pt x="160" y="153"/>
                  </a:lnTo>
                  <a:lnTo>
                    <a:pt x="161" y="148"/>
                  </a:lnTo>
                  <a:lnTo>
                    <a:pt x="160" y="144"/>
                  </a:lnTo>
                  <a:lnTo>
                    <a:pt x="157" y="139"/>
                  </a:ln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3623">
              <a:extLst>
                <a:ext uri="{FF2B5EF4-FFF2-40B4-BE49-F238E27FC236}">
                  <a16:creationId xmlns:a16="http://schemas.microsoft.com/office/drawing/2014/main" id="{6FEA2310-F55A-42DA-913D-4342D4C4A861}"/>
                </a:ext>
              </a:extLst>
            </p:cNvPr>
            <p:cNvSpPr>
              <a:spLocks/>
            </p:cNvSpPr>
            <p:nvPr/>
          </p:nvSpPr>
          <p:spPr bwMode="auto">
            <a:xfrm>
              <a:off x="11028363" y="993775"/>
              <a:ext cx="63500" cy="63500"/>
            </a:xfrm>
            <a:custGeom>
              <a:avLst/>
              <a:gdLst>
                <a:gd name="T0" fmla="*/ 157 w 160"/>
                <a:gd name="T1" fmla="*/ 3 h 159"/>
                <a:gd name="T2" fmla="*/ 153 w 160"/>
                <a:gd name="T3" fmla="*/ 0 h 159"/>
                <a:gd name="T4" fmla="*/ 148 w 160"/>
                <a:gd name="T5" fmla="*/ 0 h 159"/>
                <a:gd name="T6" fmla="*/ 144 w 160"/>
                <a:gd name="T7" fmla="*/ 0 h 159"/>
                <a:gd name="T8" fmla="*/ 139 w 160"/>
                <a:gd name="T9" fmla="*/ 3 h 159"/>
                <a:gd name="T10" fmla="*/ 3 w 160"/>
                <a:gd name="T11" fmla="*/ 139 h 159"/>
                <a:gd name="T12" fmla="*/ 0 w 160"/>
                <a:gd name="T13" fmla="*/ 144 h 159"/>
                <a:gd name="T14" fmla="*/ 0 w 160"/>
                <a:gd name="T15" fmla="*/ 148 h 159"/>
                <a:gd name="T16" fmla="*/ 0 w 160"/>
                <a:gd name="T17" fmla="*/ 153 h 159"/>
                <a:gd name="T18" fmla="*/ 3 w 160"/>
                <a:gd name="T19" fmla="*/ 157 h 159"/>
                <a:gd name="T20" fmla="*/ 7 w 160"/>
                <a:gd name="T21" fmla="*/ 159 h 159"/>
                <a:gd name="T22" fmla="*/ 12 w 160"/>
                <a:gd name="T23" fmla="*/ 159 h 159"/>
                <a:gd name="T24" fmla="*/ 16 w 160"/>
                <a:gd name="T25" fmla="*/ 159 h 159"/>
                <a:gd name="T26" fmla="*/ 21 w 160"/>
                <a:gd name="T27" fmla="*/ 157 h 159"/>
                <a:gd name="T28" fmla="*/ 157 w 160"/>
                <a:gd name="T29" fmla="*/ 21 h 159"/>
                <a:gd name="T30" fmla="*/ 160 w 160"/>
                <a:gd name="T31" fmla="*/ 15 h 159"/>
                <a:gd name="T32" fmla="*/ 160 w 160"/>
                <a:gd name="T33" fmla="*/ 12 h 159"/>
                <a:gd name="T34" fmla="*/ 160 w 160"/>
                <a:gd name="T35" fmla="*/ 6 h 159"/>
                <a:gd name="T36" fmla="*/ 157 w 160"/>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59">
                  <a:moveTo>
                    <a:pt x="157" y="3"/>
                  </a:moveTo>
                  <a:lnTo>
                    <a:pt x="153" y="0"/>
                  </a:lnTo>
                  <a:lnTo>
                    <a:pt x="148" y="0"/>
                  </a:lnTo>
                  <a:lnTo>
                    <a:pt x="144" y="0"/>
                  </a:lnTo>
                  <a:lnTo>
                    <a:pt x="139" y="3"/>
                  </a:lnTo>
                  <a:lnTo>
                    <a:pt x="3" y="139"/>
                  </a:lnTo>
                  <a:lnTo>
                    <a:pt x="0" y="144"/>
                  </a:lnTo>
                  <a:lnTo>
                    <a:pt x="0" y="148"/>
                  </a:lnTo>
                  <a:lnTo>
                    <a:pt x="0" y="153"/>
                  </a:lnTo>
                  <a:lnTo>
                    <a:pt x="3" y="157"/>
                  </a:lnTo>
                  <a:lnTo>
                    <a:pt x="7" y="159"/>
                  </a:lnTo>
                  <a:lnTo>
                    <a:pt x="12" y="159"/>
                  </a:lnTo>
                  <a:lnTo>
                    <a:pt x="16" y="159"/>
                  </a:lnTo>
                  <a:lnTo>
                    <a:pt x="21" y="157"/>
                  </a:lnTo>
                  <a:lnTo>
                    <a:pt x="157" y="21"/>
                  </a:lnTo>
                  <a:lnTo>
                    <a:pt x="160" y="15"/>
                  </a:lnTo>
                  <a:lnTo>
                    <a:pt x="160" y="12"/>
                  </a:lnTo>
                  <a:lnTo>
                    <a:pt x="160" y="6"/>
                  </a:lnTo>
                  <a:lnTo>
                    <a:pt x="157"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3624">
              <a:extLst>
                <a:ext uri="{FF2B5EF4-FFF2-40B4-BE49-F238E27FC236}">
                  <a16:creationId xmlns:a16="http://schemas.microsoft.com/office/drawing/2014/main" id="{A80953AC-975D-4E59-BEC4-4B21BEA83C06}"/>
                </a:ext>
              </a:extLst>
            </p:cNvPr>
            <p:cNvSpPr>
              <a:spLocks/>
            </p:cNvSpPr>
            <p:nvPr/>
          </p:nvSpPr>
          <p:spPr bwMode="auto">
            <a:xfrm>
              <a:off x="11250613" y="771525"/>
              <a:ext cx="63500" cy="63500"/>
            </a:xfrm>
            <a:custGeom>
              <a:avLst/>
              <a:gdLst>
                <a:gd name="T0" fmla="*/ 4 w 161"/>
                <a:gd name="T1" fmla="*/ 156 h 160"/>
                <a:gd name="T2" fmla="*/ 8 w 161"/>
                <a:gd name="T3" fmla="*/ 159 h 160"/>
                <a:gd name="T4" fmla="*/ 12 w 161"/>
                <a:gd name="T5" fmla="*/ 160 h 160"/>
                <a:gd name="T6" fmla="*/ 17 w 161"/>
                <a:gd name="T7" fmla="*/ 159 h 160"/>
                <a:gd name="T8" fmla="*/ 21 w 161"/>
                <a:gd name="T9" fmla="*/ 156 h 160"/>
                <a:gd name="T10" fmla="*/ 157 w 161"/>
                <a:gd name="T11" fmla="*/ 20 h 160"/>
                <a:gd name="T12" fmla="*/ 160 w 161"/>
                <a:gd name="T13" fmla="*/ 16 h 160"/>
                <a:gd name="T14" fmla="*/ 161 w 161"/>
                <a:gd name="T15" fmla="*/ 11 h 160"/>
                <a:gd name="T16" fmla="*/ 160 w 161"/>
                <a:gd name="T17" fmla="*/ 7 h 160"/>
                <a:gd name="T18" fmla="*/ 157 w 161"/>
                <a:gd name="T19" fmla="*/ 4 h 160"/>
                <a:gd name="T20" fmla="*/ 153 w 161"/>
                <a:gd name="T21" fmla="*/ 1 h 160"/>
                <a:gd name="T22" fmla="*/ 149 w 161"/>
                <a:gd name="T23" fmla="*/ 0 h 160"/>
                <a:gd name="T24" fmla="*/ 144 w 161"/>
                <a:gd name="T25" fmla="*/ 1 h 160"/>
                <a:gd name="T26" fmla="*/ 140 w 161"/>
                <a:gd name="T27" fmla="*/ 4 h 160"/>
                <a:gd name="T28" fmla="*/ 4 w 161"/>
                <a:gd name="T29" fmla="*/ 140 h 160"/>
                <a:gd name="T30" fmla="*/ 2 w 161"/>
                <a:gd name="T31" fmla="*/ 144 h 160"/>
                <a:gd name="T32" fmla="*/ 0 w 161"/>
                <a:gd name="T33" fmla="*/ 147 h 160"/>
                <a:gd name="T34" fmla="*/ 2 w 161"/>
                <a:gd name="T35" fmla="*/ 153 h 160"/>
                <a:gd name="T36" fmla="*/ 4 w 161"/>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60">
                  <a:moveTo>
                    <a:pt x="4" y="156"/>
                  </a:moveTo>
                  <a:lnTo>
                    <a:pt x="8" y="159"/>
                  </a:lnTo>
                  <a:lnTo>
                    <a:pt x="12" y="160"/>
                  </a:lnTo>
                  <a:lnTo>
                    <a:pt x="17" y="159"/>
                  </a:lnTo>
                  <a:lnTo>
                    <a:pt x="21" y="156"/>
                  </a:lnTo>
                  <a:lnTo>
                    <a:pt x="157" y="20"/>
                  </a:lnTo>
                  <a:lnTo>
                    <a:pt x="160" y="16"/>
                  </a:lnTo>
                  <a:lnTo>
                    <a:pt x="161" y="11"/>
                  </a:lnTo>
                  <a:lnTo>
                    <a:pt x="160" y="7"/>
                  </a:lnTo>
                  <a:lnTo>
                    <a:pt x="157" y="4"/>
                  </a:lnTo>
                  <a:lnTo>
                    <a:pt x="153" y="1"/>
                  </a:lnTo>
                  <a:lnTo>
                    <a:pt x="149" y="0"/>
                  </a:lnTo>
                  <a:lnTo>
                    <a:pt x="144" y="1"/>
                  </a:lnTo>
                  <a:lnTo>
                    <a:pt x="140" y="4"/>
                  </a:lnTo>
                  <a:lnTo>
                    <a:pt x="4" y="140"/>
                  </a:lnTo>
                  <a:lnTo>
                    <a:pt x="2" y="144"/>
                  </a:lnTo>
                  <a:lnTo>
                    <a:pt x="0" y="147"/>
                  </a:lnTo>
                  <a:lnTo>
                    <a:pt x="2" y="153"/>
                  </a:lnTo>
                  <a:lnTo>
                    <a:pt x="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3625">
              <a:extLst>
                <a:ext uri="{FF2B5EF4-FFF2-40B4-BE49-F238E27FC236}">
                  <a16:creationId xmlns:a16="http://schemas.microsoft.com/office/drawing/2014/main" id="{DCEEE9E8-A5B3-4D81-814B-3132C0A5CC75}"/>
                </a:ext>
              </a:extLst>
            </p:cNvPr>
            <p:cNvSpPr>
              <a:spLocks/>
            </p:cNvSpPr>
            <p:nvPr/>
          </p:nvSpPr>
          <p:spPr bwMode="auto">
            <a:xfrm>
              <a:off x="11028363" y="771525"/>
              <a:ext cx="63500" cy="63500"/>
            </a:xfrm>
            <a:custGeom>
              <a:avLst/>
              <a:gdLst>
                <a:gd name="T0" fmla="*/ 139 w 160"/>
                <a:gd name="T1" fmla="*/ 156 h 160"/>
                <a:gd name="T2" fmla="*/ 144 w 160"/>
                <a:gd name="T3" fmla="*/ 159 h 160"/>
                <a:gd name="T4" fmla="*/ 148 w 160"/>
                <a:gd name="T5" fmla="*/ 160 h 160"/>
                <a:gd name="T6" fmla="*/ 153 w 160"/>
                <a:gd name="T7" fmla="*/ 159 h 160"/>
                <a:gd name="T8" fmla="*/ 157 w 160"/>
                <a:gd name="T9" fmla="*/ 156 h 160"/>
                <a:gd name="T10" fmla="*/ 160 w 160"/>
                <a:gd name="T11" fmla="*/ 153 h 160"/>
                <a:gd name="T12" fmla="*/ 160 w 160"/>
                <a:gd name="T13" fmla="*/ 149 h 160"/>
                <a:gd name="T14" fmla="*/ 160 w 160"/>
                <a:gd name="T15" fmla="*/ 144 h 160"/>
                <a:gd name="T16" fmla="*/ 157 w 160"/>
                <a:gd name="T17" fmla="*/ 140 h 160"/>
                <a:gd name="T18" fmla="*/ 21 w 160"/>
                <a:gd name="T19" fmla="*/ 4 h 160"/>
                <a:gd name="T20" fmla="*/ 16 w 160"/>
                <a:gd name="T21" fmla="*/ 1 h 160"/>
                <a:gd name="T22" fmla="*/ 12 w 160"/>
                <a:gd name="T23" fmla="*/ 0 h 160"/>
                <a:gd name="T24" fmla="*/ 7 w 160"/>
                <a:gd name="T25" fmla="*/ 1 h 160"/>
                <a:gd name="T26" fmla="*/ 3 w 160"/>
                <a:gd name="T27" fmla="*/ 4 h 160"/>
                <a:gd name="T28" fmla="*/ 0 w 160"/>
                <a:gd name="T29" fmla="*/ 7 h 160"/>
                <a:gd name="T30" fmla="*/ 0 w 160"/>
                <a:gd name="T31" fmla="*/ 11 h 160"/>
                <a:gd name="T32" fmla="*/ 0 w 160"/>
                <a:gd name="T33" fmla="*/ 16 h 160"/>
                <a:gd name="T34" fmla="*/ 3 w 160"/>
                <a:gd name="T35" fmla="*/ 20 h 160"/>
                <a:gd name="T36" fmla="*/ 139 w 160"/>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60">
                  <a:moveTo>
                    <a:pt x="139" y="156"/>
                  </a:moveTo>
                  <a:lnTo>
                    <a:pt x="144" y="159"/>
                  </a:lnTo>
                  <a:lnTo>
                    <a:pt x="148" y="160"/>
                  </a:lnTo>
                  <a:lnTo>
                    <a:pt x="153" y="159"/>
                  </a:lnTo>
                  <a:lnTo>
                    <a:pt x="157" y="156"/>
                  </a:lnTo>
                  <a:lnTo>
                    <a:pt x="160" y="153"/>
                  </a:lnTo>
                  <a:lnTo>
                    <a:pt x="160" y="149"/>
                  </a:lnTo>
                  <a:lnTo>
                    <a:pt x="160" y="144"/>
                  </a:lnTo>
                  <a:lnTo>
                    <a:pt x="157" y="140"/>
                  </a:lnTo>
                  <a:lnTo>
                    <a:pt x="21" y="4"/>
                  </a:lnTo>
                  <a:lnTo>
                    <a:pt x="16" y="1"/>
                  </a:lnTo>
                  <a:lnTo>
                    <a:pt x="12" y="0"/>
                  </a:lnTo>
                  <a:lnTo>
                    <a:pt x="7" y="1"/>
                  </a:lnTo>
                  <a:lnTo>
                    <a:pt x="3" y="4"/>
                  </a:lnTo>
                  <a:lnTo>
                    <a:pt x="0" y="7"/>
                  </a:lnTo>
                  <a:lnTo>
                    <a:pt x="0" y="11"/>
                  </a:lnTo>
                  <a:lnTo>
                    <a:pt x="0" y="16"/>
                  </a:lnTo>
                  <a:lnTo>
                    <a:pt x="3" y="20"/>
                  </a:lnTo>
                  <a:lnTo>
                    <a:pt x="13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8" name="Group 117" descr="Icon of boxes. ">
            <a:extLst>
              <a:ext uri="{FF2B5EF4-FFF2-40B4-BE49-F238E27FC236}">
                <a16:creationId xmlns:a16="http://schemas.microsoft.com/office/drawing/2014/main" id="{75BF619E-615D-4C1A-A3A1-04DFC90E2F3F}"/>
              </a:ext>
            </a:extLst>
          </p:cNvPr>
          <p:cNvGrpSpPr/>
          <p:nvPr/>
        </p:nvGrpSpPr>
        <p:grpSpPr>
          <a:xfrm>
            <a:off x="11058919" y="1368977"/>
            <a:ext cx="287337" cy="285750"/>
            <a:chOff x="5465763" y="3068638"/>
            <a:chExt cx="287337" cy="285750"/>
          </a:xfrm>
          <a:solidFill>
            <a:schemeClr val="bg1"/>
          </a:solidFill>
        </p:grpSpPr>
        <p:sp>
          <p:nvSpPr>
            <p:cNvPr id="119" name="Freeform 617">
              <a:extLst>
                <a:ext uri="{FF2B5EF4-FFF2-40B4-BE49-F238E27FC236}">
                  <a16:creationId xmlns:a16="http://schemas.microsoft.com/office/drawing/2014/main" id="{01C5157B-D811-44C7-8E5F-D3F25F98966E}"/>
                </a:ext>
              </a:extLst>
            </p:cNvPr>
            <p:cNvSpPr>
              <a:spLocks/>
            </p:cNvSpPr>
            <p:nvPr/>
          </p:nvSpPr>
          <p:spPr bwMode="auto">
            <a:xfrm>
              <a:off x="5564188" y="3068638"/>
              <a:ext cx="119063" cy="38100"/>
            </a:xfrm>
            <a:custGeom>
              <a:avLst/>
              <a:gdLst>
                <a:gd name="T0" fmla="*/ 375 w 375"/>
                <a:gd name="T1" fmla="*/ 62 h 120"/>
                <a:gd name="T2" fmla="*/ 374 w 375"/>
                <a:gd name="T3" fmla="*/ 62 h 120"/>
                <a:gd name="T4" fmla="*/ 373 w 375"/>
                <a:gd name="T5" fmla="*/ 61 h 120"/>
                <a:gd name="T6" fmla="*/ 193 w 375"/>
                <a:gd name="T7" fmla="*/ 1 h 120"/>
                <a:gd name="T8" fmla="*/ 188 w 375"/>
                <a:gd name="T9" fmla="*/ 0 h 120"/>
                <a:gd name="T10" fmla="*/ 183 w 375"/>
                <a:gd name="T11" fmla="*/ 1 h 120"/>
                <a:gd name="T12" fmla="*/ 2 w 375"/>
                <a:gd name="T13" fmla="*/ 61 h 120"/>
                <a:gd name="T14" fmla="*/ 1 w 375"/>
                <a:gd name="T15" fmla="*/ 62 h 120"/>
                <a:gd name="T16" fmla="*/ 0 w 375"/>
                <a:gd name="T17" fmla="*/ 62 h 120"/>
                <a:gd name="T18" fmla="*/ 188 w 375"/>
                <a:gd name="T19" fmla="*/ 120 h 120"/>
                <a:gd name="T20" fmla="*/ 375 w 375"/>
                <a:gd name="T21"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12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618">
              <a:extLst>
                <a:ext uri="{FF2B5EF4-FFF2-40B4-BE49-F238E27FC236}">
                  <a16:creationId xmlns:a16="http://schemas.microsoft.com/office/drawing/2014/main" id="{90385080-F77C-4175-BA14-BE696271A7ED}"/>
                </a:ext>
              </a:extLst>
            </p:cNvPr>
            <p:cNvSpPr>
              <a:spLocks/>
            </p:cNvSpPr>
            <p:nvPr/>
          </p:nvSpPr>
          <p:spPr bwMode="auto">
            <a:xfrm>
              <a:off x="5629275" y="3097213"/>
              <a:ext cx="57150" cy="93663"/>
            </a:xfrm>
            <a:custGeom>
              <a:avLst/>
              <a:gdLst>
                <a:gd name="T0" fmla="*/ 181 w 181"/>
                <a:gd name="T1" fmla="*/ 210 h 295"/>
                <a:gd name="T2" fmla="*/ 181 w 181"/>
                <a:gd name="T3" fmla="*/ 0 h 295"/>
                <a:gd name="T4" fmla="*/ 0 w 181"/>
                <a:gd name="T5" fmla="*/ 56 h 295"/>
                <a:gd name="T6" fmla="*/ 0 w 181"/>
                <a:gd name="T7" fmla="*/ 295 h 295"/>
                <a:gd name="T8" fmla="*/ 171 w 181"/>
                <a:gd name="T9" fmla="*/ 224 h 295"/>
                <a:gd name="T10" fmla="*/ 174 w 181"/>
                <a:gd name="T11" fmla="*/ 222 h 295"/>
                <a:gd name="T12" fmla="*/ 178 w 181"/>
                <a:gd name="T13" fmla="*/ 219 h 295"/>
                <a:gd name="T14" fmla="*/ 180 w 181"/>
                <a:gd name="T15" fmla="*/ 215 h 295"/>
                <a:gd name="T16" fmla="*/ 181 w 181"/>
                <a:gd name="T17" fmla="*/ 2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181" y="210"/>
                  </a:moveTo>
                  <a:lnTo>
                    <a:pt x="181" y="0"/>
                  </a:lnTo>
                  <a:lnTo>
                    <a:pt x="0" y="56"/>
                  </a:lnTo>
                  <a:lnTo>
                    <a:pt x="0" y="295"/>
                  </a:lnTo>
                  <a:lnTo>
                    <a:pt x="171" y="224"/>
                  </a:lnTo>
                  <a:lnTo>
                    <a:pt x="174" y="222"/>
                  </a:lnTo>
                  <a:lnTo>
                    <a:pt x="178" y="219"/>
                  </a:lnTo>
                  <a:lnTo>
                    <a:pt x="180" y="215"/>
                  </a:lnTo>
                  <a:lnTo>
                    <a:pt x="181"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619">
              <a:extLst>
                <a:ext uri="{FF2B5EF4-FFF2-40B4-BE49-F238E27FC236}">
                  <a16:creationId xmlns:a16="http://schemas.microsoft.com/office/drawing/2014/main" id="{B5ABC7AD-DBA6-420E-8EDC-F8D70A03499B}"/>
                </a:ext>
              </a:extLst>
            </p:cNvPr>
            <p:cNvSpPr>
              <a:spLocks/>
            </p:cNvSpPr>
            <p:nvPr/>
          </p:nvSpPr>
          <p:spPr bwMode="auto">
            <a:xfrm>
              <a:off x="5562600" y="3097213"/>
              <a:ext cx="57150" cy="93663"/>
            </a:xfrm>
            <a:custGeom>
              <a:avLst/>
              <a:gdLst>
                <a:gd name="T0" fmla="*/ 9 w 181"/>
                <a:gd name="T1" fmla="*/ 224 h 295"/>
                <a:gd name="T2" fmla="*/ 181 w 181"/>
                <a:gd name="T3" fmla="*/ 295 h 295"/>
                <a:gd name="T4" fmla="*/ 181 w 181"/>
                <a:gd name="T5" fmla="*/ 56 h 295"/>
                <a:gd name="T6" fmla="*/ 0 w 181"/>
                <a:gd name="T7" fmla="*/ 0 h 295"/>
                <a:gd name="T8" fmla="*/ 0 w 181"/>
                <a:gd name="T9" fmla="*/ 210 h 295"/>
                <a:gd name="T10" fmla="*/ 0 w 181"/>
                <a:gd name="T11" fmla="*/ 215 h 295"/>
                <a:gd name="T12" fmla="*/ 2 w 181"/>
                <a:gd name="T13" fmla="*/ 219 h 295"/>
                <a:gd name="T14" fmla="*/ 6 w 181"/>
                <a:gd name="T15" fmla="*/ 222 h 295"/>
                <a:gd name="T16" fmla="*/ 9 w 181"/>
                <a:gd name="T17" fmla="*/ 2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9" y="224"/>
                  </a:moveTo>
                  <a:lnTo>
                    <a:pt x="181" y="295"/>
                  </a:lnTo>
                  <a:lnTo>
                    <a:pt x="181" y="56"/>
                  </a:lnTo>
                  <a:lnTo>
                    <a:pt x="0" y="0"/>
                  </a:lnTo>
                  <a:lnTo>
                    <a:pt x="0" y="210"/>
                  </a:lnTo>
                  <a:lnTo>
                    <a:pt x="0" y="215"/>
                  </a:lnTo>
                  <a:lnTo>
                    <a:pt x="2" y="219"/>
                  </a:lnTo>
                  <a:lnTo>
                    <a:pt x="6" y="222"/>
                  </a:lnTo>
                  <a:lnTo>
                    <a:pt x="9"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620">
              <a:extLst>
                <a:ext uri="{FF2B5EF4-FFF2-40B4-BE49-F238E27FC236}">
                  <a16:creationId xmlns:a16="http://schemas.microsoft.com/office/drawing/2014/main" id="{9AF2E18D-3033-4D0D-B36E-B08820967CFC}"/>
                </a:ext>
              </a:extLst>
            </p:cNvPr>
            <p:cNvSpPr>
              <a:spLocks/>
            </p:cNvSpPr>
            <p:nvPr/>
          </p:nvSpPr>
          <p:spPr bwMode="auto">
            <a:xfrm>
              <a:off x="5705475" y="3217863"/>
              <a:ext cx="47625" cy="77788"/>
            </a:xfrm>
            <a:custGeom>
              <a:avLst/>
              <a:gdLst>
                <a:gd name="T0" fmla="*/ 0 w 150"/>
                <a:gd name="T1" fmla="*/ 67 h 249"/>
                <a:gd name="T2" fmla="*/ 0 w 150"/>
                <a:gd name="T3" fmla="*/ 249 h 249"/>
                <a:gd name="T4" fmla="*/ 141 w 150"/>
                <a:gd name="T5" fmla="*/ 177 h 249"/>
                <a:gd name="T6" fmla="*/ 146 w 150"/>
                <a:gd name="T7" fmla="*/ 175 h 249"/>
                <a:gd name="T8" fmla="*/ 148 w 150"/>
                <a:gd name="T9" fmla="*/ 171 h 249"/>
                <a:gd name="T10" fmla="*/ 149 w 150"/>
                <a:gd name="T11" fmla="*/ 168 h 249"/>
                <a:gd name="T12" fmla="*/ 150 w 150"/>
                <a:gd name="T13" fmla="*/ 164 h 249"/>
                <a:gd name="T14" fmla="*/ 150 w 150"/>
                <a:gd name="T15" fmla="*/ 0 h 249"/>
                <a:gd name="T16" fmla="*/ 0 w 150"/>
                <a:gd name="T17" fmla="*/ 6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49">
                  <a:moveTo>
                    <a:pt x="0" y="67"/>
                  </a:moveTo>
                  <a:lnTo>
                    <a:pt x="0" y="249"/>
                  </a:lnTo>
                  <a:lnTo>
                    <a:pt x="141" y="177"/>
                  </a:lnTo>
                  <a:lnTo>
                    <a:pt x="146" y="175"/>
                  </a:lnTo>
                  <a:lnTo>
                    <a:pt x="148" y="171"/>
                  </a:lnTo>
                  <a:lnTo>
                    <a:pt x="149" y="168"/>
                  </a:lnTo>
                  <a:lnTo>
                    <a:pt x="150" y="164"/>
                  </a:lnTo>
                  <a:lnTo>
                    <a:pt x="150" y="0"/>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621">
              <a:extLst>
                <a:ext uri="{FF2B5EF4-FFF2-40B4-BE49-F238E27FC236}">
                  <a16:creationId xmlns:a16="http://schemas.microsoft.com/office/drawing/2014/main" id="{10DED026-CA17-4314-AA7F-A291474A64A7}"/>
                </a:ext>
              </a:extLst>
            </p:cNvPr>
            <p:cNvSpPr>
              <a:spLocks/>
            </p:cNvSpPr>
            <p:nvPr/>
          </p:nvSpPr>
          <p:spPr bwMode="auto">
            <a:xfrm>
              <a:off x="5656263" y="3192463"/>
              <a:ext cx="88900" cy="38100"/>
            </a:xfrm>
            <a:custGeom>
              <a:avLst/>
              <a:gdLst>
                <a:gd name="T0" fmla="*/ 146 w 281"/>
                <a:gd name="T1" fmla="*/ 2 h 120"/>
                <a:gd name="T2" fmla="*/ 143 w 281"/>
                <a:gd name="T3" fmla="*/ 0 h 120"/>
                <a:gd name="T4" fmla="*/ 141 w 281"/>
                <a:gd name="T5" fmla="*/ 0 h 120"/>
                <a:gd name="T6" fmla="*/ 138 w 281"/>
                <a:gd name="T7" fmla="*/ 0 h 120"/>
                <a:gd name="T8" fmla="*/ 134 w 281"/>
                <a:gd name="T9" fmla="*/ 2 h 120"/>
                <a:gd name="T10" fmla="*/ 0 w 281"/>
                <a:gd name="T11" fmla="*/ 55 h 120"/>
                <a:gd name="T12" fmla="*/ 141 w 281"/>
                <a:gd name="T13" fmla="*/ 120 h 120"/>
                <a:gd name="T14" fmla="*/ 281 w 281"/>
                <a:gd name="T15" fmla="*/ 55 h 120"/>
                <a:gd name="T16" fmla="*/ 146 w 281"/>
                <a:gd name="T17"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120">
                  <a:moveTo>
                    <a:pt x="146" y="2"/>
                  </a:moveTo>
                  <a:lnTo>
                    <a:pt x="143" y="0"/>
                  </a:lnTo>
                  <a:lnTo>
                    <a:pt x="141" y="0"/>
                  </a:lnTo>
                  <a:lnTo>
                    <a:pt x="138" y="0"/>
                  </a:lnTo>
                  <a:lnTo>
                    <a:pt x="134" y="2"/>
                  </a:lnTo>
                  <a:lnTo>
                    <a:pt x="0" y="55"/>
                  </a:lnTo>
                  <a:lnTo>
                    <a:pt x="141" y="120"/>
                  </a:lnTo>
                  <a:lnTo>
                    <a:pt x="281" y="55"/>
                  </a:lnTo>
                  <a:lnTo>
                    <a:pt x="1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622">
              <a:extLst>
                <a:ext uri="{FF2B5EF4-FFF2-40B4-BE49-F238E27FC236}">
                  <a16:creationId xmlns:a16="http://schemas.microsoft.com/office/drawing/2014/main" id="{AC238F9B-3904-4E03-9BCD-C8546D347A83}"/>
                </a:ext>
              </a:extLst>
            </p:cNvPr>
            <p:cNvSpPr>
              <a:spLocks/>
            </p:cNvSpPr>
            <p:nvPr/>
          </p:nvSpPr>
          <p:spPr bwMode="auto">
            <a:xfrm>
              <a:off x="5648325" y="3217863"/>
              <a:ext cx="47625" cy="77788"/>
            </a:xfrm>
            <a:custGeom>
              <a:avLst/>
              <a:gdLst>
                <a:gd name="T0" fmla="*/ 0 w 151"/>
                <a:gd name="T1" fmla="*/ 164 h 249"/>
                <a:gd name="T2" fmla="*/ 1 w 151"/>
                <a:gd name="T3" fmla="*/ 167 h 249"/>
                <a:gd name="T4" fmla="*/ 2 w 151"/>
                <a:gd name="T5" fmla="*/ 171 h 249"/>
                <a:gd name="T6" fmla="*/ 5 w 151"/>
                <a:gd name="T7" fmla="*/ 175 h 249"/>
                <a:gd name="T8" fmla="*/ 8 w 151"/>
                <a:gd name="T9" fmla="*/ 177 h 249"/>
                <a:gd name="T10" fmla="*/ 151 w 151"/>
                <a:gd name="T11" fmla="*/ 249 h 249"/>
                <a:gd name="T12" fmla="*/ 151 w 151"/>
                <a:gd name="T13" fmla="*/ 67 h 249"/>
                <a:gd name="T14" fmla="*/ 0 w 151"/>
                <a:gd name="T15" fmla="*/ 0 h 249"/>
                <a:gd name="T16" fmla="*/ 0 w 151"/>
                <a:gd name="T17" fmla="*/ 16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49">
                  <a:moveTo>
                    <a:pt x="0" y="164"/>
                  </a:moveTo>
                  <a:lnTo>
                    <a:pt x="1" y="167"/>
                  </a:lnTo>
                  <a:lnTo>
                    <a:pt x="2" y="171"/>
                  </a:lnTo>
                  <a:lnTo>
                    <a:pt x="5" y="175"/>
                  </a:lnTo>
                  <a:lnTo>
                    <a:pt x="8" y="177"/>
                  </a:lnTo>
                  <a:lnTo>
                    <a:pt x="151" y="249"/>
                  </a:lnTo>
                  <a:lnTo>
                    <a:pt x="151" y="67"/>
                  </a:lnTo>
                  <a:lnTo>
                    <a:pt x="0"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623">
              <a:extLst>
                <a:ext uri="{FF2B5EF4-FFF2-40B4-BE49-F238E27FC236}">
                  <a16:creationId xmlns:a16="http://schemas.microsoft.com/office/drawing/2014/main" id="{19E2AFFE-6F2F-4A41-BE44-30D95498EF5A}"/>
                </a:ext>
              </a:extLst>
            </p:cNvPr>
            <p:cNvSpPr>
              <a:spLocks/>
            </p:cNvSpPr>
            <p:nvPr/>
          </p:nvSpPr>
          <p:spPr bwMode="auto">
            <a:xfrm>
              <a:off x="5475288" y="3201988"/>
              <a:ext cx="144463" cy="47625"/>
            </a:xfrm>
            <a:custGeom>
              <a:avLst/>
              <a:gdLst>
                <a:gd name="T0" fmla="*/ 231 w 452"/>
                <a:gd name="T1" fmla="*/ 2 h 151"/>
                <a:gd name="T2" fmla="*/ 225 w 452"/>
                <a:gd name="T3" fmla="*/ 0 h 151"/>
                <a:gd name="T4" fmla="*/ 221 w 452"/>
                <a:gd name="T5" fmla="*/ 2 h 151"/>
                <a:gd name="T6" fmla="*/ 0 w 452"/>
                <a:gd name="T7" fmla="*/ 70 h 151"/>
                <a:gd name="T8" fmla="*/ 225 w 452"/>
                <a:gd name="T9" fmla="*/ 151 h 151"/>
                <a:gd name="T10" fmla="*/ 452 w 452"/>
                <a:gd name="T11" fmla="*/ 70 h 151"/>
                <a:gd name="T12" fmla="*/ 231 w 452"/>
                <a:gd name="T13" fmla="*/ 2 h 151"/>
              </a:gdLst>
              <a:ahLst/>
              <a:cxnLst>
                <a:cxn ang="0">
                  <a:pos x="T0" y="T1"/>
                </a:cxn>
                <a:cxn ang="0">
                  <a:pos x="T2" y="T3"/>
                </a:cxn>
                <a:cxn ang="0">
                  <a:pos x="T4" y="T5"/>
                </a:cxn>
                <a:cxn ang="0">
                  <a:pos x="T6" y="T7"/>
                </a:cxn>
                <a:cxn ang="0">
                  <a:pos x="T8" y="T9"/>
                </a:cxn>
                <a:cxn ang="0">
                  <a:pos x="T10" y="T11"/>
                </a:cxn>
                <a:cxn ang="0">
                  <a:pos x="T12" y="T13"/>
                </a:cxn>
              </a:cxnLst>
              <a:rect l="0" t="0" r="r" b="b"/>
              <a:pathLst>
                <a:path w="452" h="151">
                  <a:moveTo>
                    <a:pt x="231" y="2"/>
                  </a:moveTo>
                  <a:lnTo>
                    <a:pt x="225" y="0"/>
                  </a:lnTo>
                  <a:lnTo>
                    <a:pt x="221" y="2"/>
                  </a:lnTo>
                  <a:lnTo>
                    <a:pt x="0" y="70"/>
                  </a:lnTo>
                  <a:lnTo>
                    <a:pt x="225" y="151"/>
                  </a:lnTo>
                  <a:lnTo>
                    <a:pt x="452" y="70"/>
                  </a:lnTo>
                  <a:lnTo>
                    <a:pt x="23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624">
              <a:extLst>
                <a:ext uri="{FF2B5EF4-FFF2-40B4-BE49-F238E27FC236}">
                  <a16:creationId xmlns:a16="http://schemas.microsoft.com/office/drawing/2014/main" id="{5BB7C855-93D5-43D5-9ED8-FD815B08E3D7}"/>
                </a:ext>
              </a:extLst>
            </p:cNvPr>
            <p:cNvSpPr>
              <a:spLocks/>
            </p:cNvSpPr>
            <p:nvPr/>
          </p:nvSpPr>
          <p:spPr bwMode="auto">
            <a:xfrm>
              <a:off x="5465763" y="3230563"/>
              <a:ext cx="76200" cy="123825"/>
            </a:xfrm>
            <a:custGeom>
              <a:avLst/>
              <a:gdLst>
                <a:gd name="T0" fmla="*/ 0 w 240"/>
                <a:gd name="T1" fmla="*/ 285 h 386"/>
                <a:gd name="T2" fmla="*/ 1 w 240"/>
                <a:gd name="T3" fmla="*/ 289 h 386"/>
                <a:gd name="T4" fmla="*/ 2 w 240"/>
                <a:gd name="T5" fmla="*/ 294 h 386"/>
                <a:gd name="T6" fmla="*/ 5 w 240"/>
                <a:gd name="T7" fmla="*/ 297 h 386"/>
                <a:gd name="T8" fmla="*/ 10 w 240"/>
                <a:gd name="T9" fmla="*/ 299 h 386"/>
                <a:gd name="T10" fmla="*/ 240 w 240"/>
                <a:gd name="T11" fmla="*/ 386 h 386"/>
                <a:gd name="T12" fmla="*/ 240 w 240"/>
                <a:gd name="T13" fmla="*/ 84 h 386"/>
                <a:gd name="T14" fmla="*/ 0 w 240"/>
                <a:gd name="T15" fmla="*/ 0 h 386"/>
                <a:gd name="T16" fmla="*/ 0 w 240"/>
                <a:gd name="T17" fmla="*/ 28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386">
                  <a:moveTo>
                    <a:pt x="0" y="285"/>
                  </a:moveTo>
                  <a:lnTo>
                    <a:pt x="1" y="289"/>
                  </a:lnTo>
                  <a:lnTo>
                    <a:pt x="2" y="294"/>
                  </a:lnTo>
                  <a:lnTo>
                    <a:pt x="5" y="297"/>
                  </a:lnTo>
                  <a:lnTo>
                    <a:pt x="10" y="299"/>
                  </a:lnTo>
                  <a:lnTo>
                    <a:pt x="240" y="386"/>
                  </a:lnTo>
                  <a:lnTo>
                    <a:pt x="240" y="84"/>
                  </a:lnTo>
                  <a:lnTo>
                    <a:pt x="0" y="0"/>
                  </a:lnTo>
                  <a:lnTo>
                    <a:pt x="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625">
              <a:extLst>
                <a:ext uri="{FF2B5EF4-FFF2-40B4-BE49-F238E27FC236}">
                  <a16:creationId xmlns:a16="http://schemas.microsoft.com/office/drawing/2014/main" id="{AE6F08CF-736A-40B8-AEB8-D64B67F37878}"/>
                </a:ext>
              </a:extLst>
            </p:cNvPr>
            <p:cNvSpPr>
              <a:spLocks/>
            </p:cNvSpPr>
            <p:nvPr/>
          </p:nvSpPr>
          <p:spPr bwMode="auto">
            <a:xfrm>
              <a:off x="5553075" y="3230563"/>
              <a:ext cx="76200" cy="123825"/>
            </a:xfrm>
            <a:custGeom>
              <a:avLst/>
              <a:gdLst>
                <a:gd name="T0" fmla="*/ 0 w 241"/>
                <a:gd name="T1" fmla="*/ 386 h 386"/>
                <a:gd name="T2" fmla="*/ 231 w 241"/>
                <a:gd name="T3" fmla="*/ 299 h 386"/>
                <a:gd name="T4" fmla="*/ 235 w 241"/>
                <a:gd name="T5" fmla="*/ 297 h 386"/>
                <a:gd name="T6" fmla="*/ 238 w 241"/>
                <a:gd name="T7" fmla="*/ 294 h 386"/>
                <a:gd name="T8" fmla="*/ 239 w 241"/>
                <a:gd name="T9" fmla="*/ 289 h 386"/>
                <a:gd name="T10" fmla="*/ 241 w 241"/>
                <a:gd name="T11" fmla="*/ 285 h 386"/>
                <a:gd name="T12" fmla="*/ 241 w 241"/>
                <a:gd name="T13" fmla="*/ 0 h 386"/>
                <a:gd name="T14" fmla="*/ 0 w 241"/>
                <a:gd name="T15" fmla="*/ 84 h 386"/>
                <a:gd name="T16" fmla="*/ 0 w 241"/>
                <a:gd name="T17"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86">
                  <a:moveTo>
                    <a:pt x="0" y="386"/>
                  </a:moveTo>
                  <a:lnTo>
                    <a:pt x="231" y="299"/>
                  </a:lnTo>
                  <a:lnTo>
                    <a:pt x="235" y="297"/>
                  </a:lnTo>
                  <a:lnTo>
                    <a:pt x="238" y="294"/>
                  </a:lnTo>
                  <a:lnTo>
                    <a:pt x="239" y="289"/>
                  </a:lnTo>
                  <a:lnTo>
                    <a:pt x="241" y="285"/>
                  </a:lnTo>
                  <a:lnTo>
                    <a:pt x="241" y="0"/>
                  </a:lnTo>
                  <a:lnTo>
                    <a:pt x="0" y="84"/>
                  </a:lnTo>
                  <a:lnTo>
                    <a:pt x="0" y="3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127" descr="Icon of human being and speech bubble. ">
            <a:extLst>
              <a:ext uri="{FF2B5EF4-FFF2-40B4-BE49-F238E27FC236}">
                <a16:creationId xmlns:a16="http://schemas.microsoft.com/office/drawing/2014/main" id="{E7EE81F4-E278-4BA7-8923-0D6DD1FEBDFA}"/>
              </a:ext>
            </a:extLst>
          </p:cNvPr>
          <p:cNvGrpSpPr/>
          <p:nvPr/>
        </p:nvGrpSpPr>
        <p:grpSpPr>
          <a:xfrm>
            <a:off x="9918300" y="1368977"/>
            <a:ext cx="284163" cy="285751"/>
            <a:chOff x="3171788" y="779462"/>
            <a:chExt cx="284163" cy="285751"/>
          </a:xfrm>
          <a:solidFill>
            <a:schemeClr val="bg1"/>
          </a:solidFill>
        </p:grpSpPr>
        <p:sp>
          <p:nvSpPr>
            <p:cNvPr id="129" name="Freeform 2993">
              <a:extLst>
                <a:ext uri="{FF2B5EF4-FFF2-40B4-BE49-F238E27FC236}">
                  <a16:creationId xmlns:a16="http://schemas.microsoft.com/office/drawing/2014/main" id="{DA50A160-1A41-427D-BA06-CB32B8C49A81}"/>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2994">
              <a:extLst>
                <a:ext uri="{FF2B5EF4-FFF2-40B4-BE49-F238E27FC236}">
                  <a16:creationId xmlns:a16="http://schemas.microsoft.com/office/drawing/2014/main" id="{983071EF-DBDF-4331-848B-74957C821E39}"/>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 name="Rectangle 2"/>
          <p:cNvSpPr/>
          <p:nvPr/>
        </p:nvSpPr>
        <p:spPr>
          <a:xfrm>
            <a:off x="240108" y="797387"/>
            <a:ext cx="11581103" cy="1015663"/>
          </a:xfrm>
          <a:prstGeom prst="rect">
            <a:avLst/>
          </a:prstGeom>
        </p:spPr>
        <p:txBody>
          <a:bodyPr wrap="square">
            <a:spAutoFit/>
          </a:bodyPr>
          <a:lstStyle/>
          <a:p>
            <a:pPr marL="285750" indent="-285750">
              <a:buFont typeface="Wingdings" panose="05000000000000000000" pitchFamily="2" charset="2"/>
              <a:buChar char="q"/>
            </a:pPr>
            <a:r>
              <a:rPr lang="en-US" sz="2000" b="1" u="sng" dirty="0">
                <a:latin typeface="Arial" panose="020B0604020202020204" pitchFamily="34" charset="0"/>
              </a:rPr>
              <a:t>Task 1</a:t>
            </a:r>
            <a:r>
              <a:rPr lang="en-US" sz="2000" b="1" dirty="0">
                <a:latin typeface="Arial" panose="020B0604020202020204" pitchFamily="34" charset="0"/>
              </a:rPr>
              <a:t>:</a:t>
            </a:r>
            <a:r>
              <a:rPr lang="en-US" sz="2000" dirty="0">
                <a:latin typeface="Arial" panose="020B0604020202020204" pitchFamily="34" charset="0"/>
              </a:rPr>
              <a:t> How does the distribution of car prices vary by brand and body style?</a:t>
            </a:r>
            <a:endParaRPr lang="en-US" sz="2000" dirty="0"/>
          </a:p>
          <a:p>
            <a:r>
              <a:rPr lang="en-US" sz="2000" dirty="0"/>
              <a:t/>
            </a:r>
            <a:br>
              <a:rPr lang="en-US" sz="2000" dirty="0"/>
            </a:br>
            <a:endParaRPr lang="en-IN" sz="2000" dirty="0"/>
          </a:p>
        </p:txBody>
      </p:sp>
      <p:pic>
        <p:nvPicPr>
          <p:cNvPr id="5" name="Picture 4"/>
          <p:cNvPicPr>
            <a:picLocks noChangeAspect="1"/>
          </p:cNvPicPr>
          <p:nvPr/>
        </p:nvPicPr>
        <p:blipFill>
          <a:blip r:embed="rId3"/>
          <a:stretch>
            <a:fillRect/>
          </a:stretch>
        </p:blipFill>
        <p:spPr>
          <a:xfrm>
            <a:off x="240108" y="1284280"/>
            <a:ext cx="11581103" cy="5391984"/>
          </a:xfrm>
          <a:prstGeom prst="rect">
            <a:avLst/>
          </a:prstGeom>
        </p:spPr>
      </p:pic>
    </p:spTree>
    <p:extLst>
      <p:ext uri="{BB962C8B-B14F-4D97-AF65-F5344CB8AC3E}">
        <p14:creationId xmlns:p14="http://schemas.microsoft.com/office/powerpoint/2010/main" val="8754452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a:effectLst>
                  <a:outerShdw blurRad="38100" dist="38100" dir="2700000" algn="tl">
                    <a:srgbClr val="000000">
                      <a:alpha val="43137"/>
                    </a:srgbClr>
                  </a:outerShdw>
                </a:effectLst>
              </a:rPr>
              <a:t>Project</a:t>
            </a:r>
            <a:r>
              <a:rPr lang="en-US" sz="3000" b="1" i="1" u="sng" dirty="0">
                <a:solidFill>
                  <a:schemeClr val="tx1">
                    <a:lumMod val="75000"/>
                    <a:lumOff val="25000"/>
                  </a:schemeClr>
                </a:solidFill>
                <a:effectLst>
                  <a:outerShdw blurRad="38100" dist="38100" dir="2700000" algn="tl">
                    <a:srgbClr val="000000">
                      <a:alpha val="43137"/>
                    </a:srgbClr>
                  </a:outerShdw>
                </a:effectLst>
              </a:rPr>
              <a:t> </a:t>
            </a:r>
            <a:r>
              <a:rPr lang="en-US" sz="3000" b="1" i="1" u="sng" dirty="0" smtClean="0">
                <a:effectLst>
                  <a:outerShdw blurRad="38100" dist="38100" dir="2700000" algn="tl">
                    <a:srgbClr val="000000">
                      <a:alpha val="43137"/>
                    </a:srgbClr>
                  </a:outerShdw>
                </a:effectLst>
              </a:rPr>
              <a:t>Description</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pSp>
        <p:nvGrpSpPr>
          <p:cNvPr id="31" name="Group 30" descr="Icons of bar chart and line graph.">
            <a:extLst>
              <a:ext uri="{FF2B5EF4-FFF2-40B4-BE49-F238E27FC236}">
                <a16:creationId xmlns:a16="http://schemas.microsoft.com/office/drawing/2014/main" id="{044C3643-8A0E-47C1-BEB8-C73203B5E58D}"/>
              </a:ext>
            </a:extLst>
          </p:cNvPr>
          <p:cNvGrpSpPr/>
          <p:nvPr/>
        </p:nvGrpSpPr>
        <p:grpSpPr>
          <a:xfrm>
            <a:off x="4715661" y="1810536"/>
            <a:ext cx="347679" cy="347679"/>
            <a:chOff x="4319588" y="2492375"/>
            <a:chExt cx="287338" cy="287338"/>
          </a:xfrm>
          <a:solidFill>
            <a:schemeClr val="bg1"/>
          </a:solidFill>
        </p:grpSpPr>
        <p:sp>
          <p:nvSpPr>
            <p:cNvPr id="32" name="Freeform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5" name="Freeform 4665" descr="Icon of graph. ">
            <a:extLst>
              <a:ext uri="{FF2B5EF4-FFF2-40B4-BE49-F238E27FC236}">
                <a16:creationId xmlns:a16="http://schemas.microsoft.com/office/drawing/2014/main" id="{557E39B2-E017-4E5C-B53E-DDE3B9D4C92C}"/>
              </a:ext>
            </a:extLst>
          </p:cNvPr>
          <p:cNvSpPr>
            <a:spLocks/>
          </p:cNvSpPr>
          <p:nvPr/>
        </p:nvSpPr>
        <p:spPr bwMode="auto">
          <a:xfrm>
            <a:off x="7877961" y="3531386"/>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36" name="Group 35" descr="Icon of human being and gear. ">
            <a:extLst>
              <a:ext uri="{FF2B5EF4-FFF2-40B4-BE49-F238E27FC236}">
                <a16:creationId xmlns:a16="http://schemas.microsoft.com/office/drawing/2014/main" id="{ECC5F635-1712-4572-A9EC-F94E2199DDBD}"/>
              </a:ext>
            </a:extLst>
          </p:cNvPr>
          <p:cNvGrpSpPr/>
          <p:nvPr/>
        </p:nvGrpSpPr>
        <p:grpSpPr>
          <a:xfrm>
            <a:off x="7133464" y="5355478"/>
            <a:ext cx="338073" cy="339996"/>
            <a:chOff x="6450013" y="5349875"/>
            <a:chExt cx="279399" cy="280988"/>
          </a:xfrm>
          <a:solidFill>
            <a:schemeClr val="bg1"/>
          </a:solidFill>
        </p:grpSpPr>
        <p:sp>
          <p:nvSpPr>
            <p:cNvPr id="37" name="Freeform 3673">
              <a:extLst>
                <a:ext uri="{FF2B5EF4-FFF2-40B4-BE49-F238E27FC236}">
                  <a16:creationId xmlns:a16="http://schemas.microsoft.com/office/drawing/2014/main" id="{D1391604-D4EC-48A8-AE57-EDF194392FB1}"/>
                </a:ext>
              </a:extLst>
            </p:cNvPr>
            <p:cNvSpPr>
              <a:spLocks/>
            </p:cNvSpPr>
            <p:nvPr/>
          </p:nvSpPr>
          <p:spPr bwMode="auto">
            <a:xfrm>
              <a:off x="6450013" y="5349875"/>
              <a:ext cx="182562" cy="238125"/>
            </a:xfrm>
            <a:custGeom>
              <a:avLst/>
              <a:gdLst>
                <a:gd name="T0" fmla="*/ 379 w 459"/>
                <a:gd name="T1" fmla="*/ 550 h 602"/>
                <a:gd name="T2" fmla="*/ 380 w 459"/>
                <a:gd name="T3" fmla="*/ 519 h 602"/>
                <a:gd name="T4" fmla="*/ 345 w 459"/>
                <a:gd name="T5" fmla="*/ 495 h 602"/>
                <a:gd name="T6" fmla="*/ 397 w 459"/>
                <a:gd name="T7" fmla="*/ 400 h 602"/>
                <a:gd name="T8" fmla="*/ 408 w 459"/>
                <a:gd name="T9" fmla="*/ 395 h 602"/>
                <a:gd name="T10" fmla="*/ 450 w 459"/>
                <a:gd name="T11" fmla="*/ 406 h 602"/>
                <a:gd name="T12" fmla="*/ 412 w 459"/>
                <a:gd name="T13" fmla="*/ 384 h 602"/>
                <a:gd name="T14" fmla="*/ 376 w 459"/>
                <a:gd name="T15" fmla="*/ 370 h 602"/>
                <a:gd name="T16" fmla="*/ 361 w 459"/>
                <a:gd name="T17" fmla="*/ 307 h 602"/>
                <a:gd name="T18" fmla="*/ 379 w 459"/>
                <a:gd name="T19" fmla="*/ 288 h 602"/>
                <a:gd name="T20" fmla="*/ 397 w 459"/>
                <a:gd name="T21" fmla="*/ 252 h 602"/>
                <a:gd name="T22" fmla="*/ 406 w 459"/>
                <a:gd name="T23" fmla="*/ 214 h 602"/>
                <a:gd name="T24" fmla="*/ 415 w 459"/>
                <a:gd name="T25" fmla="*/ 202 h 602"/>
                <a:gd name="T26" fmla="*/ 420 w 459"/>
                <a:gd name="T27" fmla="*/ 183 h 602"/>
                <a:gd name="T28" fmla="*/ 416 w 459"/>
                <a:gd name="T29" fmla="*/ 152 h 602"/>
                <a:gd name="T30" fmla="*/ 412 w 459"/>
                <a:gd name="T31" fmla="*/ 121 h 602"/>
                <a:gd name="T32" fmla="*/ 420 w 459"/>
                <a:gd name="T33" fmla="*/ 78 h 602"/>
                <a:gd name="T34" fmla="*/ 415 w 459"/>
                <a:gd name="T35" fmla="*/ 45 h 602"/>
                <a:gd name="T36" fmla="*/ 403 w 459"/>
                <a:gd name="T37" fmla="*/ 27 h 602"/>
                <a:gd name="T38" fmla="*/ 382 w 459"/>
                <a:gd name="T39" fmla="*/ 15 h 602"/>
                <a:gd name="T40" fmla="*/ 341 w 459"/>
                <a:gd name="T41" fmla="*/ 3 h 602"/>
                <a:gd name="T42" fmla="*/ 291 w 459"/>
                <a:gd name="T43" fmla="*/ 0 h 602"/>
                <a:gd name="T44" fmla="*/ 245 w 459"/>
                <a:gd name="T45" fmla="*/ 9 h 602"/>
                <a:gd name="T46" fmla="*/ 213 w 459"/>
                <a:gd name="T47" fmla="*/ 27 h 602"/>
                <a:gd name="T48" fmla="*/ 201 w 459"/>
                <a:gd name="T49" fmla="*/ 42 h 602"/>
                <a:gd name="T50" fmla="*/ 181 w 459"/>
                <a:gd name="T51" fmla="*/ 44 h 602"/>
                <a:gd name="T52" fmla="*/ 163 w 459"/>
                <a:gd name="T53" fmla="*/ 56 h 602"/>
                <a:gd name="T54" fmla="*/ 155 w 459"/>
                <a:gd name="T55" fmla="*/ 87 h 602"/>
                <a:gd name="T56" fmla="*/ 164 w 459"/>
                <a:gd name="T57" fmla="*/ 138 h 602"/>
                <a:gd name="T58" fmla="*/ 159 w 459"/>
                <a:gd name="T59" fmla="*/ 144 h 602"/>
                <a:gd name="T60" fmla="*/ 150 w 459"/>
                <a:gd name="T61" fmla="*/ 162 h 602"/>
                <a:gd name="T62" fmla="*/ 149 w 459"/>
                <a:gd name="T63" fmla="*/ 184 h 602"/>
                <a:gd name="T64" fmla="*/ 154 w 459"/>
                <a:gd name="T65" fmla="*/ 201 h 602"/>
                <a:gd name="T66" fmla="*/ 163 w 459"/>
                <a:gd name="T67" fmla="*/ 214 h 602"/>
                <a:gd name="T68" fmla="*/ 169 w 459"/>
                <a:gd name="T69" fmla="*/ 237 h 602"/>
                <a:gd name="T70" fmla="*/ 179 w 459"/>
                <a:gd name="T71" fmla="*/ 271 h 602"/>
                <a:gd name="T72" fmla="*/ 203 w 459"/>
                <a:gd name="T73" fmla="*/ 306 h 602"/>
                <a:gd name="T74" fmla="*/ 215 w 459"/>
                <a:gd name="T75" fmla="*/ 364 h 602"/>
                <a:gd name="T76" fmla="*/ 171 w 459"/>
                <a:gd name="T77" fmla="*/ 381 h 602"/>
                <a:gd name="T78" fmla="*/ 106 w 459"/>
                <a:gd name="T79" fmla="*/ 401 h 602"/>
                <a:gd name="T80" fmla="*/ 46 w 459"/>
                <a:gd name="T81" fmla="*/ 428 h 602"/>
                <a:gd name="T82" fmla="*/ 22 w 459"/>
                <a:gd name="T83" fmla="*/ 449 h 602"/>
                <a:gd name="T84" fmla="*/ 10 w 459"/>
                <a:gd name="T85" fmla="*/ 479 h 602"/>
                <a:gd name="T86" fmla="*/ 2 w 459"/>
                <a:gd name="T87" fmla="*/ 540 h 602"/>
                <a:gd name="T88" fmla="*/ 1 w 459"/>
                <a:gd name="T89" fmla="*/ 594 h 602"/>
                <a:gd name="T90" fmla="*/ 11 w 459"/>
                <a:gd name="T91" fmla="*/ 602 h 602"/>
                <a:gd name="T92" fmla="*/ 345 w 459"/>
                <a:gd name="T93" fmla="*/ 589 h 602"/>
                <a:gd name="T94" fmla="*/ 352 w 459"/>
                <a:gd name="T95" fmla="*/ 57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9" h="602">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674">
              <a:extLst>
                <a:ext uri="{FF2B5EF4-FFF2-40B4-BE49-F238E27FC236}">
                  <a16:creationId xmlns:a16="http://schemas.microsoft.com/office/drawing/2014/main" id="{44A4D0F8-0767-41BC-BE62-0AED99EC8B25}"/>
                </a:ext>
              </a:extLst>
            </p:cNvPr>
            <p:cNvSpPr>
              <a:spLocks noEditPoints="1"/>
            </p:cNvSpPr>
            <p:nvPr/>
          </p:nvSpPr>
          <p:spPr bwMode="auto">
            <a:xfrm>
              <a:off x="6597650" y="5497513"/>
              <a:ext cx="131762" cy="133350"/>
            </a:xfrm>
            <a:custGeom>
              <a:avLst/>
              <a:gdLst>
                <a:gd name="T0" fmla="*/ 151 w 332"/>
                <a:gd name="T1" fmla="*/ 243 h 336"/>
                <a:gd name="T2" fmla="*/ 129 w 332"/>
                <a:gd name="T3" fmla="*/ 235 h 336"/>
                <a:gd name="T4" fmla="*/ 111 w 332"/>
                <a:gd name="T5" fmla="*/ 222 h 336"/>
                <a:gd name="T6" fmla="*/ 97 w 332"/>
                <a:gd name="T7" fmla="*/ 204 h 336"/>
                <a:gd name="T8" fmla="*/ 89 w 332"/>
                <a:gd name="T9" fmla="*/ 182 h 336"/>
                <a:gd name="T10" fmla="*/ 88 w 332"/>
                <a:gd name="T11" fmla="*/ 159 h 336"/>
                <a:gd name="T12" fmla="*/ 94 w 332"/>
                <a:gd name="T13" fmla="*/ 136 h 336"/>
                <a:gd name="T14" fmla="*/ 106 w 332"/>
                <a:gd name="T15" fmla="*/ 117 h 336"/>
                <a:gd name="T16" fmla="*/ 122 w 332"/>
                <a:gd name="T17" fmla="*/ 103 h 336"/>
                <a:gd name="T18" fmla="*/ 143 w 332"/>
                <a:gd name="T19" fmla="*/ 92 h 336"/>
                <a:gd name="T20" fmla="*/ 166 w 332"/>
                <a:gd name="T21" fmla="*/ 89 h 336"/>
                <a:gd name="T22" fmla="*/ 189 w 332"/>
                <a:gd name="T23" fmla="*/ 92 h 336"/>
                <a:gd name="T24" fmla="*/ 210 w 332"/>
                <a:gd name="T25" fmla="*/ 103 h 336"/>
                <a:gd name="T26" fmla="*/ 226 w 332"/>
                <a:gd name="T27" fmla="*/ 117 h 336"/>
                <a:gd name="T28" fmla="*/ 238 w 332"/>
                <a:gd name="T29" fmla="*/ 136 h 336"/>
                <a:gd name="T30" fmla="*/ 243 w 332"/>
                <a:gd name="T31" fmla="*/ 159 h 336"/>
                <a:gd name="T32" fmla="*/ 242 w 332"/>
                <a:gd name="T33" fmla="*/ 182 h 336"/>
                <a:gd name="T34" fmla="*/ 234 w 332"/>
                <a:gd name="T35" fmla="*/ 204 h 336"/>
                <a:gd name="T36" fmla="*/ 221 w 332"/>
                <a:gd name="T37" fmla="*/ 222 h 336"/>
                <a:gd name="T38" fmla="*/ 203 w 332"/>
                <a:gd name="T39" fmla="*/ 235 h 336"/>
                <a:gd name="T40" fmla="*/ 181 w 332"/>
                <a:gd name="T41" fmla="*/ 243 h 336"/>
                <a:gd name="T42" fmla="*/ 306 w 332"/>
                <a:gd name="T43" fmla="*/ 204 h 336"/>
                <a:gd name="T44" fmla="*/ 300 w 332"/>
                <a:gd name="T45" fmla="*/ 195 h 336"/>
                <a:gd name="T46" fmla="*/ 302 w 332"/>
                <a:gd name="T47" fmla="*/ 167 h 336"/>
                <a:gd name="T48" fmla="*/ 300 w 332"/>
                <a:gd name="T49" fmla="*/ 139 h 336"/>
                <a:gd name="T50" fmla="*/ 306 w 332"/>
                <a:gd name="T51" fmla="*/ 130 h 336"/>
                <a:gd name="T52" fmla="*/ 269 w 332"/>
                <a:gd name="T53" fmla="*/ 64 h 336"/>
                <a:gd name="T54" fmla="*/ 257 w 332"/>
                <a:gd name="T55" fmla="*/ 65 h 336"/>
                <a:gd name="T56" fmla="*/ 242 w 332"/>
                <a:gd name="T57" fmla="*/ 53 h 336"/>
                <a:gd name="T58" fmla="*/ 215 w 332"/>
                <a:gd name="T59" fmla="*/ 35 h 336"/>
                <a:gd name="T60" fmla="*/ 207 w 332"/>
                <a:gd name="T61" fmla="*/ 27 h 336"/>
                <a:gd name="T62" fmla="*/ 135 w 332"/>
                <a:gd name="T63" fmla="*/ 0 h 336"/>
                <a:gd name="T64" fmla="*/ 133 w 332"/>
                <a:gd name="T65" fmla="*/ 31 h 336"/>
                <a:gd name="T66" fmla="*/ 113 w 332"/>
                <a:gd name="T67" fmla="*/ 41 h 336"/>
                <a:gd name="T68" fmla="*/ 77 w 332"/>
                <a:gd name="T69" fmla="*/ 63 h 336"/>
                <a:gd name="T70" fmla="*/ 67 w 332"/>
                <a:gd name="T71" fmla="*/ 65 h 336"/>
                <a:gd name="T72" fmla="*/ 0 w 332"/>
                <a:gd name="T73" fmla="*/ 114 h 336"/>
                <a:gd name="T74" fmla="*/ 31 w 332"/>
                <a:gd name="T75" fmla="*/ 135 h 336"/>
                <a:gd name="T76" fmla="*/ 30 w 332"/>
                <a:gd name="T77" fmla="*/ 154 h 336"/>
                <a:gd name="T78" fmla="*/ 31 w 332"/>
                <a:gd name="T79" fmla="*/ 191 h 336"/>
                <a:gd name="T80" fmla="*/ 29 w 332"/>
                <a:gd name="T81" fmla="*/ 202 h 336"/>
                <a:gd name="T82" fmla="*/ 38 w 332"/>
                <a:gd name="T83" fmla="*/ 284 h 336"/>
                <a:gd name="T84" fmla="*/ 71 w 332"/>
                <a:gd name="T85" fmla="*/ 267 h 336"/>
                <a:gd name="T86" fmla="*/ 89 w 332"/>
                <a:gd name="T87" fmla="*/ 279 h 336"/>
                <a:gd name="T88" fmla="*/ 139 w 332"/>
                <a:gd name="T89" fmla="*/ 300 h 336"/>
                <a:gd name="T90" fmla="*/ 146 w 332"/>
                <a:gd name="T91" fmla="*/ 308 h 336"/>
                <a:gd name="T92" fmla="*/ 207 w 332"/>
                <a:gd name="T93" fmla="*/ 336 h 336"/>
                <a:gd name="T94" fmla="*/ 208 w 332"/>
                <a:gd name="T95" fmla="*/ 306 h 336"/>
                <a:gd name="T96" fmla="*/ 223 w 332"/>
                <a:gd name="T97" fmla="*/ 297 h 336"/>
                <a:gd name="T98" fmla="*/ 246 w 332"/>
                <a:gd name="T99" fmla="*/ 279 h 336"/>
                <a:gd name="T100" fmla="*/ 257 w 332"/>
                <a:gd name="T101" fmla="*/ 268 h 336"/>
                <a:gd name="T102" fmla="*/ 269 w 332"/>
                <a:gd name="T103" fmla="*/ 270 h 336"/>
                <a:gd name="T104" fmla="*/ 306 w 332"/>
                <a:gd name="T105" fmla="*/ 20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2" h="336">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9" name="Group 38" descr="Icon of gears. ">
            <a:extLst>
              <a:ext uri="{FF2B5EF4-FFF2-40B4-BE49-F238E27FC236}">
                <a16:creationId xmlns:a16="http://schemas.microsoft.com/office/drawing/2014/main" id="{5BC0E3F0-447D-4721-AB1F-C8243BA36671}"/>
              </a:ext>
            </a:extLst>
          </p:cNvPr>
          <p:cNvGrpSpPr/>
          <p:nvPr/>
        </p:nvGrpSpPr>
        <p:grpSpPr>
          <a:xfrm>
            <a:off x="4717582" y="5353558"/>
            <a:ext cx="343837" cy="343837"/>
            <a:chOff x="7613650" y="1387475"/>
            <a:chExt cx="284163" cy="284163"/>
          </a:xfrm>
          <a:solidFill>
            <a:schemeClr val="bg1"/>
          </a:solidFill>
        </p:grpSpPr>
        <p:sp>
          <p:nvSpPr>
            <p:cNvPr id="40" name="Freeform 4359">
              <a:extLst>
                <a:ext uri="{FF2B5EF4-FFF2-40B4-BE49-F238E27FC236}">
                  <a16:creationId xmlns:a16="http://schemas.microsoft.com/office/drawing/2014/main" id="{351831F3-9830-4A23-8B34-11A3FCCA027E}"/>
                </a:ext>
              </a:extLst>
            </p:cNvPr>
            <p:cNvSpPr>
              <a:spLocks noEditPoints="1"/>
            </p:cNvSpPr>
            <p:nvPr/>
          </p:nvSpPr>
          <p:spPr bwMode="auto">
            <a:xfrm>
              <a:off x="7613650" y="1471613"/>
              <a:ext cx="200025" cy="200025"/>
            </a:xfrm>
            <a:custGeom>
              <a:avLst/>
              <a:gdLst>
                <a:gd name="T0" fmla="*/ 276 w 629"/>
                <a:gd name="T1" fmla="*/ 436 h 629"/>
                <a:gd name="T2" fmla="*/ 233 w 629"/>
                <a:gd name="T3" fmla="*/ 411 h 629"/>
                <a:gd name="T4" fmla="*/ 202 w 629"/>
                <a:gd name="T5" fmla="*/ 374 h 629"/>
                <a:gd name="T6" fmla="*/ 187 w 629"/>
                <a:gd name="T7" fmla="*/ 325 h 629"/>
                <a:gd name="T8" fmla="*/ 192 w 629"/>
                <a:gd name="T9" fmla="*/ 274 h 629"/>
                <a:gd name="T10" fmla="*/ 216 w 629"/>
                <a:gd name="T11" fmla="*/ 231 h 629"/>
                <a:gd name="T12" fmla="*/ 253 w 629"/>
                <a:gd name="T13" fmla="*/ 199 h 629"/>
                <a:gd name="T14" fmla="*/ 301 w 629"/>
                <a:gd name="T15" fmla="*/ 184 h 629"/>
                <a:gd name="T16" fmla="*/ 352 w 629"/>
                <a:gd name="T17" fmla="*/ 190 h 629"/>
                <a:gd name="T18" fmla="*/ 395 w 629"/>
                <a:gd name="T19" fmla="*/ 213 h 629"/>
                <a:gd name="T20" fmla="*/ 426 w 629"/>
                <a:gd name="T21" fmla="*/ 252 h 629"/>
                <a:gd name="T22" fmla="*/ 441 w 629"/>
                <a:gd name="T23" fmla="*/ 300 h 629"/>
                <a:gd name="T24" fmla="*/ 436 w 629"/>
                <a:gd name="T25" fmla="*/ 350 h 629"/>
                <a:gd name="T26" fmla="*/ 413 w 629"/>
                <a:gd name="T27" fmla="*/ 394 h 629"/>
                <a:gd name="T28" fmla="*/ 375 w 629"/>
                <a:gd name="T29" fmla="*/ 425 h 629"/>
                <a:gd name="T30" fmla="*/ 327 w 629"/>
                <a:gd name="T31" fmla="*/ 440 h 629"/>
                <a:gd name="T32" fmla="*/ 572 w 629"/>
                <a:gd name="T33" fmla="*/ 346 h 629"/>
                <a:gd name="T34" fmla="*/ 574 w 629"/>
                <a:gd name="T35" fmla="*/ 302 h 629"/>
                <a:gd name="T36" fmla="*/ 620 w 629"/>
                <a:gd name="T37" fmla="*/ 241 h 629"/>
                <a:gd name="T38" fmla="*/ 628 w 629"/>
                <a:gd name="T39" fmla="*/ 231 h 629"/>
                <a:gd name="T40" fmla="*/ 625 w 629"/>
                <a:gd name="T41" fmla="*/ 219 h 629"/>
                <a:gd name="T42" fmla="*/ 544 w 629"/>
                <a:gd name="T43" fmla="*/ 84 h 629"/>
                <a:gd name="T44" fmla="*/ 532 w 629"/>
                <a:gd name="T45" fmla="*/ 83 h 629"/>
                <a:gd name="T46" fmla="*/ 447 w 629"/>
                <a:gd name="T47" fmla="*/ 88 h 629"/>
                <a:gd name="T48" fmla="*/ 407 w 629"/>
                <a:gd name="T49" fmla="*/ 69 h 629"/>
                <a:gd name="T50" fmla="*/ 404 w 629"/>
                <a:gd name="T51" fmla="*/ 7 h 629"/>
                <a:gd name="T52" fmla="*/ 395 w 629"/>
                <a:gd name="T53" fmla="*/ 0 h 629"/>
                <a:gd name="T54" fmla="*/ 235 w 629"/>
                <a:gd name="T55" fmla="*/ 1 h 629"/>
                <a:gd name="T56" fmla="*/ 227 w 629"/>
                <a:gd name="T57" fmla="*/ 10 h 629"/>
                <a:gd name="T58" fmla="*/ 216 w 629"/>
                <a:gd name="T59" fmla="*/ 72 h 629"/>
                <a:gd name="T60" fmla="*/ 177 w 629"/>
                <a:gd name="T61" fmla="*/ 91 h 629"/>
                <a:gd name="T62" fmla="*/ 98 w 629"/>
                <a:gd name="T63" fmla="*/ 84 h 629"/>
                <a:gd name="T64" fmla="*/ 87 w 629"/>
                <a:gd name="T65" fmla="*/ 83 h 629"/>
                <a:gd name="T66" fmla="*/ 78 w 629"/>
                <a:gd name="T67" fmla="*/ 90 h 629"/>
                <a:gd name="T68" fmla="*/ 1 w 629"/>
                <a:gd name="T69" fmla="*/ 228 h 629"/>
                <a:gd name="T70" fmla="*/ 57 w 629"/>
                <a:gd name="T71" fmla="*/ 269 h 629"/>
                <a:gd name="T72" fmla="*/ 54 w 629"/>
                <a:gd name="T73" fmla="*/ 313 h 629"/>
                <a:gd name="T74" fmla="*/ 57 w 629"/>
                <a:gd name="T75" fmla="*/ 355 h 629"/>
                <a:gd name="T76" fmla="*/ 2 w 629"/>
                <a:gd name="T77" fmla="*/ 391 h 629"/>
                <a:gd name="T78" fmla="*/ 1 w 629"/>
                <a:gd name="T79" fmla="*/ 402 h 629"/>
                <a:gd name="T80" fmla="*/ 86 w 629"/>
                <a:gd name="T81" fmla="*/ 543 h 629"/>
                <a:gd name="T82" fmla="*/ 98 w 629"/>
                <a:gd name="T83" fmla="*/ 542 h 629"/>
                <a:gd name="T84" fmla="*/ 177 w 629"/>
                <a:gd name="T85" fmla="*/ 533 h 629"/>
                <a:gd name="T86" fmla="*/ 216 w 629"/>
                <a:gd name="T87" fmla="*/ 552 h 629"/>
                <a:gd name="T88" fmla="*/ 227 w 629"/>
                <a:gd name="T89" fmla="*/ 620 h 629"/>
                <a:gd name="T90" fmla="*/ 235 w 629"/>
                <a:gd name="T91" fmla="*/ 628 h 629"/>
                <a:gd name="T92" fmla="*/ 395 w 629"/>
                <a:gd name="T93" fmla="*/ 629 h 629"/>
                <a:gd name="T94" fmla="*/ 404 w 629"/>
                <a:gd name="T95" fmla="*/ 623 h 629"/>
                <a:gd name="T96" fmla="*/ 407 w 629"/>
                <a:gd name="T97" fmla="*/ 556 h 629"/>
                <a:gd name="T98" fmla="*/ 447 w 629"/>
                <a:gd name="T99" fmla="*/ 538 h 629"/>
                <a:gd name="T100" fmla="*/ 533 w 629"/>
                <a:gd name="T101" fmla="*/ 543 h 629"/>
                <a:gd name="T102" fmla="*/ 545 w 629"/>
                <a:gd name="T103" fmla="*/ 543 h 629"/>
                <a:gd name="T104" fmla="*/ 627 w 629"/>
                <a:gd name="T105" fmla="*/ 405 h 629"/>
                <a:gd name="T106" fmla="*/ 628 w 629"/>
                <a:gd name="T107" fmla="*/ 394 h 629"/>
                <a:gd name="T108" fmla="*/ 621 w 629"/>
                <a:gd name="T109" fmla="*/ 38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4360">
              <a:extLst>
                <a:ext uri="{FF2B5EF4-FFF2-40B4-BE49-F238E27FC236}">
                  <a16:creationId xmlns:a16="http://schemas.microsoft.com/office/drawing/2014/main" id="{CDB8F87B-81A2-480F-ADA8-BFB5FD890ACD}"/>
                </a:ext>
              </a:extLst>
            </p:cNvPr>
            <p:cNvSpPr>
              <a:spLocks noEditPoints="1"/>
            </p:cNvSpPr>
            <p:nvPr/>
          </p:nvSpPr>
          <p:spPr bwMode="auto">
            <a:xfrm>
              <a:off x="7781925" y="1387475"/>
              <a:ext cx="115888" cy="117475"/>
            </a:xfrm>
            <a:custGeom>
              <a:avLst/>
              <a:gdLst>
                <a:gd name="T0" fmla="*/ 160 w 362"/>
                <a:gd name="T1" fmla="*/ 252 h 369"/>
                <a:gd name="T2" fmla="*/ 135 w 362"/>
                <a:gd name="T3" fmla="*/ 238 h 369"/>
                <a:gd name="T4" fmla="*/ 118 w 362"/>
                <a:gd name="T5" fmla="*/ 218 h 369"/>
                <a:gd name="T6" fmla="*/ 109 w 362"/>
                <a:gd name="T7" fmla="*/ 190 h 369"/>
                <a:gd name="T8" fmla="*/ 113 w 362"/>
                <a:gd name="T9" fmla="*/ 162 h 369"/>
                <a:gd name="T10" fmla="*/ 125 w 362"/>
                <a:gd name="T11" fmla="*/ 138 h 369"/>
                <a:gd name="T12" fmla="*/ 147 w 362"/>
                <a:gd name="T13" fmla="*/ 121 h 369"/>
                <a:gd name="T14" fmla="*/ 174 w 362"/>
                <a:gd name="T15" fmla="*/ 112 h 369"/>
                <a:gd name="T16" fmla="*/ 202 w 362"/>
                <a:gd name="T17" fmla="*/ 114 h 369"/>
                <a:gd name="T18" fmla="*/ 226 w 362"/>
                <a:gd name="T19" fmla="*/ 128 h 369"/>
                <a:gd name="T20" fmla="*/ 244 w 362"/>
                <a:gd name="T21" fmla="*/ 149 h 369"/>
                <a:gd name="T22" fmla="*/ 252 w 362"/>
                <a:gd name="T23" fmla="*/ 176 h 369"/>
                <a:gd name="T24" fmla="*/ 250 w 362"/>
                <a:gd name="T25" fmla="*/ 205 h 369"/>
                <a:gd name="T26" fmla="*/ 236 w 362"/>
                <a:gd name="T27" fmla="*/ 229 h 369"/>
                <a:gd name="T28" fmla="*/ 215 w 362"/>
                <a:gd name="T29" fmla="*/ 247 h 369"/>
                <a:gd name="T30" fmla="*/ 189 w 362"/>
                <a:gd name="T31" fmla="*/ 254 h 369"/>
                <a:gd name="T32" fmla="*/ 328 w 362"/>
                <a:gd name="T33" fmla="*/ 195 h 369"/>
                <a:gd name="T34" fmla="*/ 354 w 362"/>
                <a:gd name="T35" fmla="*/ 144 h 369"/>
                <a:gd name="T36" fmla="*/ 361 w 362"/>
                <a:gd name="T37" fmla="*/ 136 h 369"/>
                <a:gd name="T38" fmla="*/ 360 w 362"/>
                <a:gd name="T39" fmla="*/ 124 h 369"/>
                <a:gd name="T40" fmla="*/ 316 w 362"/>
                <a:gd name="T41" fmla="*/ 53 h 369"/>
                <a:gd name="T42" fmla="*/ 304 w 362"/>
                <a:gd name="T43" fmla="*/ 52 h 369"/>
                <a:gd name="T44" fmla="*/ 256 w 362"/>
                <a:gd name="T45" fmla="*/ 56 h 369"/>
                <a:gd name="T46" fmla="*/ 236 w 362"/>
                <a:gd name="T47" fmla="*/ 10 h 369"/>
                <a:gd name="T48" fmla="*/ 229 w 362"/>
                <a:gd name="T49" fmla="*/ 2 h 369"/>
                <a:gd name="T50" fmla="*/ 146 w 362"/>
                <a:gd name="T51" fmla="*/ 0 h 369"/>
                <a:gd name="T52" fmla="*/ 135 w 362"/>
                <a:gd name="T53" fmla="*/ 3 h 369"/>
                <a:gd name="T54" fmla="*/ 131 w 362"/>
                <a:gd name="T55" fmla="*/ 14 h 369"/>
                <a:gd name="T56" fmla="*/ 99 w 362"/>
                <a:gd name="T57" fmla="*/ 63 h 369"/>
                <a:gd name="T58" fmla="*/ 55 w 362"/>
                <a:gd name="T59" fmla="*/ 51 h 369"/>
                <a:gd name="T60" fmla="*/ 44 w 362"/>
                <a:gd name="T61" fmla="*/ 54 h 369"/>
                <a:gd name="T62" fmla="*/ 1 w 362"/>
                <a:gd name="T63" fmla="*/ 126 h 369"/>
                <a:gd name="T64" fmla="*/ 2 w 362"/>
                <a:gd name="T65" fmla="*/ 139 h 369"/>
                <a:gd name="T66" fmla="*/ 36 w 362"/>
                <a:gd name="T67" fmla="*/ 160 h 369"/>
                <a:gd name="T68" fmla="*/ 36 w 362"/>
                <a:gd name="T69" fmla="*/ 207 h 369"/>
                <a:gd name="T70" fmla="*/ 1 w 362"/>
                <a:gd name="T71" fmla="*/ 230 h 369"/>
                <a:gd name="T72" fmla="*/ 1 w 362"/>
                <a:gd name="T73" fmla="*/ 240 h 369"/>
                <a:gd name="T74" fmla="*/ 44 w 362"/>
                <a:gd name="T75" fmla="*/ 313 h 369"/>
                <a:gd name="T76" fmla="*/ 60 w 362"/>
                <a:gd name="T77" fmla="*/ 314 h 369"/>
                <a:gd name="T78" fmla="*/ 120 w 362"/>
                <a:gd name="T79" fmla="*/ 316 h 369"/>
                <a:gd name="T80" fmla="*/ 132 w 362"/>
                <a:gd name="T81" fmla="*/ 359 h 369"/>
                <a:gd name="T82" fmla="*/ 140 w 362"/>
                <a:gd name="T83" fmla="*/ 368 h 369"/>
                <a:gd name="T84" fmla="*/ 225 w 362"/>
                <a:gd name="T85" fmla="*/ 368 h 369"/>
                <a:gd name="T86" fmla="*/ 233 w 362"/>
                <a:gd name="T87" fmla="*/ 361 h 369"/>
                <a:gd name="T88" fmla="*/ 237 w 362"/>
                <a:gd name="T89" fmla="*/ 321 h 369"/>
                <a:gd name="T90" fmla="*/ 274 w 362"/>
                <a:gd name="T91" fmla="*/ 298 h 369"/>
                <a:gd name="T92" fmla="*/ 310 w 362"/>
                <a:gd name="T93" fmla="*/ 316 h 369"/>
                <a:gd name="T94" fmla="*/ 360 w 362"/>
                <a:gd name="T95" fmla="*/ 243 h 369"/>
                <a:gd name="T96" fmla="*/ 362 w 362"/>
                <a:gd name="T97" fmla="*/ 232 h 369"/>
                <a:gd name="T98" fmla="*/ 354 w 362"/>
                <a:gd name="T99" fmla="*/ 22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2" h="369">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2" name="Freeform 4346" descr="Icon of box and whisker chart. ">
            <a:extLst>
              <a:ext uri="{FF2B5EF4-FFF2-40B4-BE49-F238E27FC236}">
                <a16:creationId xmlns:a16="http://schemas.microsoft.com/office/drawing/2014/main" id="{D131817A-5B27-4718-8BAC-45C9CEDA45D9}"/>
              </a:ext>
            </a:extLst>
          </p:cNvPr>
          <p:cNvSpPr>
            <a:spLocks noEditPoints="1"/>
          </p:cNvSpPr>
          <p:nvPr/>
        </p:nvSpPr>
        <p:spPr bwMode="auto">
          <a:xfrm>
            <a:off x="3967321" y="3532346"/>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 name="Rectangle 1"/>
          <p:cNvSpPr/>
          <p:nvPr/>
        </p:nvSpPr>
        <p:spPr>
          <a:xfrm>
            <a:off x="444630" y="671691"/>
            <a:ext cx="11302739" cy="6186309"/>
          </a:xfrm>
          <a:prstGeom prst="rect">
            <a:avLst/>
          </a:prstGeom>
        </p:spPr>
        <p:txBody>
          <a:bodyPr wrap="square">
            <a:spAutoFit/>
          </a:bodyPr>
          <a:lstStyle/>
          <a:p>
            <a:r>
              <a:rPr lang="en-US" sz="2200" dirty="0">
                <a:latin typeface="Söhne"/>
              </a:rPr>
              <a:t>The project "Analyzing Car Features and MSRP for Informed Decision-Making in the Automotive Industry" focuses on utilizing the "Car Features and MSRP" dataset sourced from Kaggle, encompassing 11,159 observations and 16 variables. This comprehensive dataset serves as a valuable resource for aiding a car manufacturer in strategic pricing and product development. By employing advanced Excel skills and data analysis techniques, the project aims to uncover crucial insights into the complex interplay between car features, market categories, and pricing dynamics. Stringent data cleaning measures were implemented to ensure the accuracy and reliability of the analysis. Key objectives include evaluating car model popularity, examining the influence of engine power on pricing, identifying key price-determining features, and studying price variations among different manufacturers. Additionally, the project seeks to establish the relationship between fuel efficiency and the number of cylinders in a car's engine. The final phase involves the development of an interactive Excel dashboard integrated with filters and slicers, tailored to address specific client inquiries related to pricing analysis, brand and body style comparisons, and the impact of transmission type on MSRP variations across various body styles. This project underscores the importance of leveraging data-driven insights to foster long-term competitiveness and sustainability in the dynamic automotive landscape.</a:t>
            </a:r>
            <a:endParaRPr lang="en-IN" sz="2200" dirty="0">
              <a:latin typeface="Söhne"/>
            </a:endParaRPr>
          </a:p>
        </p:txBody>
      </p:sp>
    </p:spTree>
    <p:extLst>
      <p:ext uri="{BB962C8B-B14F-4D97-AF65-F5344CB8AC3E}">
        <p14:creationId xmlns:p14="http://schemas.microsoft.com/office/powerpoint/2010/main" val="32997151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0983" y="392691"/>
            <a:ext cx="11936362" cy="5640542"/>
          </a:xfrm>
          <a:prstGeom prst="rect">
            <a:avLst/>
          </a:prstGeom>
        </p:spPr>
      </p:pic>
      <p:sp>
        <p:nvSpPr>
          <p:cNvPr id="5" name="Rectangle 4"/>
          <p:cNvSpPr/>
          <p:nvPr/>
        </p:nvSpPr>
        <p:spPr>
          <a:xfrm>
            <a:off x="411126" y="6182089"/>
            <a:ext cx="11476075" cy="430887"/>
          </a:xfrm>
          <a:prstGeom prst="rect">
            <a:avLst/>
          </a:prstGeom>
        </p:spPr>
        <p:txBody>
          <a:bodyPr wrap="square">
            <a:spAutoFit/>
          </a:bodyPr>
          <a:lstStyle/>
          <a:p>
            <a:r>
              <a:rPr lang="en-US" sz="2200" dirty="0">
                <a:latin typeface="Arial" panose="020B0604020202020204" pitchFamily="34" charset="0"/>
                <a:cs typeface="Arial" panose="020B0604020202020204" pitchFamily="34" charset="0"/>
              </a:rPr>
              <a:t>Chevrolet cars tend to have the highest prices among all the brands</a:t>
            </a:r>
            <a:endParaRPr lang="en-IN" sz="2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581444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Key Insight</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0" name="Rectangle 5"/>
          <p:cNvSpPr>
            <a:spLocks noChangeArrowheads="1"/>
          </p:cNvSpPr>
          <p:nvPr/>
        </p:nvSpPr>
        <p:spPr bwMode="auto">
          <a:xfrm flipH="1">
            <a:off x="482008" y="1308920"/>
            <a:ext cx="11227982" cy="2523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sz="2000" dirty="0">
                <a:latin typeface="Arial" panose="020B0604020202020204" pitchFamily="34" charset="0"/>
                <a:cs typeface="Arial" panose="020B0604020202020204" pitchFamily="34" charset="0"/>
              </a:rPr>
              <a:t>The analysis of car prices by brand and body style reveals significant variations across different segments of the market. Certain brands and body styles exhibit higher price ranges, while others have more affordable options. This insight is crucial for businesses in understanding the competitive landscape and optimizing their pricing and product development strategies. To enhance market appeal and profitability, manufacturers should align their offerings with consumer preferences within each brand and body style segment, considering both premium and budget-conscious consumers.</a:t>
            </a:r>
            <a:r>
              <a:rPr kumimoji="0" lang="en-US" altLang="en-US" sz="800" b="0" i="0" u="none" strike="noStrike" cap="none" normalizeH="0" baseline="0" dirty="0" smtClean="0">
                <a:ln>
                  <a:noFill/>
                </a:ln>
                <a:solidFill>
                  <a:schemeClr val="tx1"/>
                </a:solidFill>
                <a:effectLst/>
              </a:rPr>
              <a:t/>
            </a:r>
            <a:br>
              <a:rPr kumimoji="0" lang="en-US" altLang="en-US" sz="800" b="0" i="0" u="none" strike="noStrike" cap="none" normalizeH="0" baseline="0" dirty="0" smtClean="0">
                <a:ln>
                  <a:noFill/>
                </a:ln>
                <a:solidFill>
                  <a:schemeClr val="tx1"/>
                </a:solidFill>
                <a:effectLst/>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788449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sp>
        <p:nvSpPr>
          <p:cNvPr id="6" name="Slide Number Placeholder 5">
            <a:extLst>
              <a:ext uri="{FF2B5EF4-FFF2-40B4-BE49-F238E27FC236}">
                <a16:creationId xmlns:a16="http://schemas.microsoft.com/office/drawing/2014/main" id="{8C0551EA-9F3C-4E6B-8292-6C64ABE1C797}"/>
              </a:ext>
            </a:extLst>
          </p:cNvPr>
          <p:cNvSpPr>
            <a:spLocks noGrp="1"/>
          </p:cNvSpPr>
          <p:nvPr>
            <p:ph type="sldNum" sz="quarter" idx="12"/>
          </p:nvPr>
        </p:nvSpPr>
        <p:spPr/>
        <p:txBody>
          <a:bodyPr/>
          <a:lstStyle/>
          <a:p>
            <a:fld id="{06FEDF93-2BFD-41CA-ABC7-B039102F3792}" type="slidenum">
              <a:rPr lang="en-US" smtClean="0"/>
              <a:pPr/>
              <a:t>22</a:t>
            </a:fld>
            <a:endParaRPr lang="en-US" dirty="0"/>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Task </a:t>
            </a:r>
            <a:r>
              <a:rPr lang="en-US" sz="3000" b="1" i="1" u="sng" dirty="0">
                <a:effectLst>
                  <a:outerShdw blurRad="38100" dist="38100" dir="2700000" algn="tl">
                    <a:srgbClr val="000000">
                      <a:alpha val="43137"/>
                    </a:srgbClr>
                  </a:outerShdw>
                </a:effectLst>
              </a:rPr>
              <a:t>Analysis</a:t>
            </a:r>
            <a:br>
              <a:rPr lang="en-US" sz="3000" b="1" i="1" u="sng" dirty="0">
                <a:effectLst>
                  <a:outerShdw blurRad="38100" dist="38100" dir="2700000" algn="tl">
                    <a:srgbClr val="000000">
                      <a:alpha val="43137"/>
                    </a:srgbClr>
                  </a:outerShdw>
                </a:effectLst>
              </a:rPr>
            </a:b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9" name="Freeform 3886" descr="Icon of magnifying glass representing search. ">
            <a:extLst>
              <a:ext uri="{FF2B5EF4-FFF2-40B4-BE49-F238E27FC236}">
                <a16:creationId xmlns:a16="http://schemas.microsoft.com/office/drawing/2014/main" id="{9EE2839B-44FB-42AC-BF2D-037A4BE4BEC7}"/>
              </a:ext>
            </a:extLst>
          </p:cNvPr>
          <p:cNvSpPr>
            <a:spLocks noEditPoints="1"/>
          </p:cNvSpPr>
          <p:nvPr/>
        </p:nvSpPr>
        <p:spPr bwMode="auto">
          <a:xfrm>
            <a:off x="845745" y="1368977"/>
            <a:ext cx="287338" cy="285750"/>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0" name="Group 49" descr="Icon of paper and pen. ">
            <a:extLst>
              <a:ext uri="{FF2B5EF4-FFF2-40B4-BE49-F238E27FC236}">
                <a16:creationId xmlns:a16="http://schemas.microsoft.com/office/drawing/2014/main" id="{2FA1B3F0-F0C6-4C2E-ABD3-6AE2AAF66A07}"/>
              </a:ext>
            </a:extLst>
          </p:cNvPr>
          <p:cNvGrpSpPr/>
          <p:nvPr/>
        </p:nvGrpSpPr>
        <p:grpSpPr>
          <a:xfrm>
            <a:off x="1989538" y="1368977"/>
            <a:ext cx="287337" cy="285750"/>
            <a:chOff x="7018338" y="4656138"/>
            <a:chExt cx="287337" cy="285750"/>
          </a:xfrm>
          <a:solidFill>
            <a:schemeClr val="bg1"/>
          </a:solidFill>
        </p:grpSpPr>
        <p:sp>
          <p:nvSpPr>
            <p:cNvPr id="51" name="Freeform 4604">
              <a:extLst>
                <a:ext uri="{FF2B5EF4-FFF2-40B4-BE49-F238E27FC236}">
                  <a16:creationId xmlns:a16="http://schemas.microsoft.com/office/drawing/2014/main" id="{F6337A0B-842D-4F0F-B93C-DA957BFFC13E}"/>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4605">
              <a:extLst>
                <a:ext uri="{FF2B5EF4-FFF2-40B4-BE49-F238E27FC236}">
                  <a16:creationId xmlns:a16="http://schemas.microsoft.com/office/drawing/2014/main" id="{1D074A71-FBEB-4855-BA1E-068499BF4C3E}"/>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4606">
              <a:extLst>
                <a:ext uri="{FF2B5EF4-FFF2-40B4-BE49-F238E27FC236}">
                  <a16:creationId xmlns:a16="http://schemas.microsoft.com/office/drawing/2014/main" id="{BD829E04-6F8B-4CD1-B1AB-1428DE5ACE15}"/>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Rectangle 4607">
              <a:extLst>
                <a:ext uri="{FF2B5EF4-FFF2-40B4-BE49-F238E27FC236}">
                  <a16:creationId xmlns:a16="http://schemas.microsoft.com/office/drawing/2014/main" id="{99EDB192-0D59-41C6-AD02-EC166F03C927}"/>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descr="Icon of computer monitor. ">
            <a:extLst>
              <a:ext uri="{FF2B5EF4-FFF2-40B4-BE49-F238E27FC236}">
                <a16:creationId xmlns:a16="http://schemas.microsoft.com/office/drawing/2014/main" id="{9418C6B8-1E51-409C-A0E5-16AE173CE45B}"/>
              </a:ext>
            </a:extLst>
          </p:cNvPr>
          <p:cNvGrpSpPr/>
          <p:nvPr/>
        </p:nvGrpSpPr>
        <p:grpSpPr>
          <a:xfrm>
            <a:off x="3133330" y="1382471"/>
            <a:ext cx="287338" cy="258762"/>
            <a:chOff x="879475" y="817563"/>
            <a:chExt cx="287338" cy="258762"/>
          </a:xfrm>
          <a:solidFill>
            <a:schemeClr val="bg1"/>
          </a:solidFill>
        </p:grpSpPr>
        <p:sp>
          <p:nvSpPr>
            <p:cNvPr id="83" name="Freeform 1593">
              <a:extLst>
                <a:ext uri="{FF2B5EF4-FFF2-40B4-BE49-F238E27FC236}">
                  <a16:creationId xmlns:a16="http://schemas.microsoft.com/office/drawing/2014/main" id="{671BC17B-6D08-4ADE-B6A7-ECAE4A5EA576}"/>
                </a:ext>
              </a:extLst>
            </p:cNvPr>
            <p:cNvSpPr>
              <a:spLocks/>
            </p:cNvSpPr>
            <p:nvPr/>
          </p:nvSpPr>
          <p:spPr bwMode="auto">
            <a:xfrm>
              <a:off x="879475" y="817563"/>
              <a:ext cx="287338" cy="171450"/>
            </a:xfrm>
            <a:custGeom>
              <a:avLst/>
              <a:gdLst>
                <a:gd name="T0" fmla="*/ 829 w 904"/>
                <a:gd name="T1" fmla="*/ 0 h 544"/>
                <a:gd name="T2" fmla="*/ 75 w 904"/>
                <a:gd name="T3" fmla="*/ 0 h 544"/>
                <a:gd name="T4" fmla="*/ 67 w 904"/>
                <a:gd name="T5" fmla="*/ 2 h 544"/>
                <a:gd name="T6" fmla="*/ 59 w 904"/>
                <a:gd name="T7" fmla="*/ 3 h 544"/>
                <a:gd name="T8" fmla="*/ 53 w 904"/>
                <a:gd name="T9" fmla="*/ 4 h 544"/>
                <a:gd name="T10" fmla="*/ 46 w 904"/>
                <a:gd name="T11" fmla="*/ 7 h 544"/>
                <a:gd name="T12" fmla="*/ 40 w 904"/>
                <a:gd name="T13" fmla="*/ 10 h 544"/>
                <a:gd name="T14" fmla="*/ 33 w 904"/>
                <a:gd name="T15" fmla="*/ 14 h 544"/>
                <a:gd name="T16" fmla="*/ 27 w 904"/>
                <a:gd name="T17" fmla="*/ 18 h 544"/>
                <a:gd name="T18" fmla="*/ 22 w 904"/>
                <a:gd name="T19" fmla="*/ 23 h 544"/>
                <a:gd name="T20" fmla="*/ 16 w 904"/>
                <a:gd name="T21" fmla="*/ 28 h 544"/>
                <a:gd name="T22" fmla="*/ 12 w 904"/>
                <a:gd name="T23" fmla="*/ 34 h 544"/>
                <a:gd name="T24" fmla="*/ 9 w 904"/>
                <a:gd name="T25" fmla="*/ 40 h 544"/>
                <a:gd name="T26" fmla="*/ 5 w 904"/>
                <a:gd name="T27" fmla="*/ 47 h 544"/>
                <a:gd name="T28" fmla="*/ 3 w 904"/>
                <a:gd name="T29" fmla="*/ 54 h 544"/>
                <a:gd name="T30" fmla="*/ 1 w 904"/>
                <a:gd name="T31" fmla="*/ 61 h 544"/>
                <a:gd name="T32" fmla="*/ 0 w 904"/>
                <a:gd name="T33" fmla="*/ 69 h 544"/>
                <a:gd name="T34" fmla="*/ 0 w 904"/>
                <a:gd name="T35" fmla="*/ 77 h 544"/>
                <a:gd name="T36" fmla="*/ 0 w 904"/>
                <a:gd name="T37" fmla="*/ 544 h 544"/>
                <a:gd name="T38" fmla="*/ 904 w 904"/>
                <a:gd name="T39" fmla="*/ 544 h 544"/>
                <a:gd name="T40" fmla="*/ 904 w 904"/>
                <a:gd name="T41" fmla="*/ 77 h 544"/>
                <a:gd name="T42" fmla="*/ 904 w 904"/>
                <a:gd name="T43" fmla="*/ 69 h 544"/>
                <a:gd name="T44" fmla="*/ 903 w 904"/>
                <a:gd name="T45" fmla="*/ 61 h 544"/>
                <a:gd name="T46" fmla="*/ 901 w 904"/>
                <a:gd name="T47" fmla="*/ 54 h 544"/>
                <a:gd name="T48" fmla="*/ 899 w 904"/>
                <a:gd name="T49" fmla="*/ 47 h 544"/>
                <a:gd name="T50" fmla="*/ 896 w 904"/>
                <a:gd name="T51" fmla="*/ 40 h 544"/>
                <a:gd name="T52" fmla="*/ 892 w 904"/>
                <a:gd name="T53" fmla="*/ 34 h 544"/>
                <a:gd name="T54" fmla="*/ 888 w 904"/>
                <a:gd name="T55" fmla="*/ 28 h 544"/>
                <a:gd name="T56" fmla="*/ 882 w 904"/>
                <a:gd name="T57" fmla="*/ 23 h 544"/>
                <a:gd name="T58" fmla="*/ 877 w 904"/>
                <a:gd name="T59" fmla="*/ 18 h 544"/>
                <a:gd name="T60" fmla="*/ 871 w 904"/>
                <a:gd name="T61" fmla="*/ 14 h 544"/>
                <a:gd name="T62" fmla="*/ 866 w 904"/>
                <a:gd name="T63" fmla="*/ 10 h 544"/>
                <a:gd name="T64" fmla="*/ 859 w 904"/>
                <a:gd name="T65" fmla="*/ 7 h 544"/>
                <a:gd name="T66" fmla="*/ 851 w 904"/>
                <a:gd name="T67" fmla="*/ 4 h 544"/>
                <a:gd name="T68" fmla="*/ 845 w 904"/>
                <a:gd name="T69" fmla="*/ 3 h 544"/>
                <a:gd name="T70" fmla="*/ 837 w 904"/>
                <a:gd name="T71" fmla="*/ 2 h 544"/>
                <a:gd name="T72" fmla="*/ 829 w 904"/>
                <a:gd name="T7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4" h="54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594">
              <a:extLst>
                <a:ext uri="{FF2B5EF4-FFF2-40B4-BE49-F238E27FC236}">
                  <a16:creationId xmlns:a16="http://schemas.microsoft.com/office/drawing/2014/main" id="{2A229F37-7B67-4EE7-B334-2F3DE95D8A44}"/>
                </a:ext>
              </a:extLst>
            </p:cNvPr>
            <p:cNvSpPr>
              <a:spLocks noEditPoints="1"/>
            </p:cNvSpPr>
            <p:nvPr/>
          </p:nvSpPr>
          <p:spPr bwMode="auto">
            <a:xfrm>
              <a:off x="879475" y="1000125"/>
              <a:ext cx="287338" cy="76200"/>
            </a:xfrm>
            <a:custGeom>
              <a:avLst/>
              <a:gdLst>
                <a:gd name="T0" fmla="*/ 459 w 904"/>
                <a:gd name="T1" fmla="*/ 29 h 241"/>
                <a:gd name="T2" fmla="*/ 469 w 904"/>
                <a:gd name="T3" fmla="*/ 35 h 241"/>
                <a:gd name="T4" fmla="*/ 478 w 904"/>
                <a:gd name="T5" fmla="*/ 43 h 241"/>
                <a:gd name="T6" fmla="*/ 482 w 904"/>
                <a:gd name="T7" fmla="*/ 54 h 241"/>
                <a:gd name="T8" fmla="*/ 482 w 904"/>
                <a:gd name="T9" fmla="*/ 66 h 241"/>
                <a:gd name="T10" fmla="*/ 478 w 904"/>
                <a:gd name="T11" fmla="*/ 77 h 241"/>
                <a:gd name="T12" fmla="*/ 469 w 904"/>
                <a:gd name="T13" fmla="*/ 85 h 241"/>
                <a:gd name="T14" fmla="*/ 459 w 904"/>
                <a:gd name="T15" fmla="*/ 89 h 241"/>
                <a:gd name="T16" fmla="*/ 447 w 904"/>
                <a:gd name="T17" fmla="*/ 89 h 241"/>
                <a:gd name="T18" fmla="*/ 436 w 904"/>
                <a:gd name="T19" fmla="*/ 85 h 241"/>
                <a:gd name="T20" fmla="*/ 427 w 904"/>
                <a:gd name="T21" fmla="*/ 77 h 241"/>
                <a:gd name="T22" fmla="*/ 422 w 904"/>
                <a:gd name="T23" fmla="*/ 66 h 241"/>
                <a:gd name="T24" fmla="*/ 422 w 904"/>
                <a:gd name="T25" fmla="*/ 54 h 241"/>
                <a:gd name="T26" fmla="*/ 427 w 904"/>
                <a:gd name="T27" fmla="*/ 43 h 241"/>
                <a:gd name="T28" fmla="*/ 436 w 904"/>
                <a:gd name="T29" fmla="*/ 35 h 241"/>
                <a:gd name="T30" fmla="*/ 447 w 904"/>
                <a:gd name="T31" fmla="*/ 31 h 241"/>
                <a:gd name="T32" fmla="*/ 452 w 904"/>
                <a:gd name="T33" fmla="*/ 29 h 241"/>
                <a:gd name="T34" fmla="*/ 0 w 904"/>
                <a:gd name="T35" fmla="*/ 83 h 241"/>
                <a:gd name="T36" fmla="*/ 3 w 904"/>
                <a:gd name="T37" fmla="*/ 97 h 241"/>
                <a:gd name="T38" fmla="*/ 9 w 904"/>
                <a:gd name="T39" fmla="*/ 110 h 241"/>
                <a:gd name="T40" fmla="*/ 16 w 904"/>
                <a:gd name="T41" fmla="*/ 122 h 241"/>
                <a:gd name="T42" fmla="*/ 27 w 904"/>
                <a:gd name="T43" fmla="*/ 132 h 241"/>
                <a:gd name="T44" fmla="*/ 40 w 904"/>
                <a:gd name="T45" fmla="*/ 141 h 241"/>
                <a:gd name="T46" fmla="*/ 53 w 904"/>
                <a:gd name="T47" fmla="*/ 147 h 241"/>
                <a:gd name="T48" fmla="*/ 67 w 904"/>
                <a:gd name="T49" fmla="*/ 150 h 241"/>
                <a:gd name="T50" fmla="*/ 437 w 904"/>
                <a:gd name="T51" fmla="*/ 150 h 241"/>
                <a:gd name="T52" fmla="*/ 195 w 904"/>
                <a:gd name="T53" fmla="*/ 211 h 241"/>
                <a:gd name="T54" fmla="*/ 190 w 904"/>
                <a:gd name="T55" fmla="*/ 212 h 241"/>
                <a:gd name="T56" fmla="*/ 186 w 904"/>
                <a:gd name="T57" fmla="*/ 215 h 241"/>
                <a:gd name="T58" fmla="*/ 182 w 904"/>
                <a:gd name="T59" fmla="*/ 220 h 241"/>
                <a:gd name="T60" fmla="*/ 181 w 904"/>
                <a:gd name="T61" fmla="*/ 225 h 241"/>
                <a:gd name="T62" fmla="*/ 182 w 904"/>
                <a:gd name="T63" fmla="*/ 232 h 241"/>
                <a:gd name="T64" fmla="*/ 186 w 904"/>
                <a:gd name="T65" fmla="*/ 236 h 241"/>
                <a:gd name="T66" fmla="*/ 190 w 904"/>
                <a:gd name="T67" fmla="*/ 240 h 241"/>
                <a:gd name="T68" fmla="*/ 195 w 904"/>
                <a:gd name="T69" fmla="*/ 241 h 241"/>
                <a:gd name="T70" fmla="*/ 742 w 904"/>
                <a:gd name="T71" fmla="*/ 241 h 241"/>
                <a:gd name="T72" fmla="*/ 747 w 904"/>
                <a:gd name="T73" fmla="*/ 239 h 241"/>
                <a:gd name="T74" fmla="*/ 752 w 904"/>
                <a:gd name="T75" fmla="*/ 234 h 241"/>
                <a:gd name="T76" fmla="*/ 754 w 904"/>
                <a:gd name="T77" fmla="*/ 229 h 241"/>
                <a:gd name="T78" fmla="*/ 754 w 904"/>
                <a:gd name="T79" fmla="*/ 223 h 241"/>
                <a:gd name="T80" fmla="*/ 752 w 904"/>
                <a:gd name="T81" fmla="*/ 218 h 241"/>
                <a:gd name="T82" fmla="*/ 747 w 904"/>
                <a:gd name="T83" fmla="*/ 213 h 241"/>
                <a:gd name="T84" fmla="*/ 742 w 904"/>
                <a:gd name="T85" fmla="*/ 211 h 241"/>
                <a:gd name="T86" fmla="*/ 468 w 904"/>
                <a:gd name="T87" fmla="*/ 211 h 241"/>
                <a:gd name="T88" fmla="*/ 829 w 904"/>
                <a:gd name="T89" fmla="*/ 150 h 241"/>
                <a:gd name="T90" fmla="*/ 845 w 904"/>
                <a:gd name="T91" fmla="*/ 149 h 241"/>
                <a:gd name="T92" fmla="*/ 859 w 904"/>
                <a:gd name="T93" fmla="*/ 145 h 241"/>
                <a:gd name="T94" fmla="*/ 871 w 904"/>
                <a:gd name="T95" fmla="*/ 137 h 241"/>
                <a:gd name="T96" fmla="*/ 882 w 904"/>
                <a:gd name="T97" fmla="*/ 128 h 241"/>
                <a:gd name="T98" fmla="*/ 892 w 904"/>
                <a:gd name="T99" fmla="*/ 117 h 241"/>
                <a:gd name="T100" fmla="*/ 899 w 904"/>
                <a:gd name="T101" fmla="*/ 104 h 241"/>
                <a:gd name="T102" fmla="*/ 903 w 904"/>
                <a:gd name="T103" fmla="*/ 90 h 241"/>
                <a:gd name="T104" fmla="*/ 904 w 904"/>
                <a:gd name="T105" fmla="*/ 75 h 241"/>
                <a:gd name="T106" fmla="*/ 0 w 904"/>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4" h="241">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5" name="Group 84" descr="Icon of computer monitors.">
            <a:extLst>
              <a:ext uri="{FF2B5EF4-FFF2-40B4-BE49-F238E27FC236}">
                <a16:creationId xmlns:a16="http://schemas.microsoft.com/office/drawing/2014/main" id="{A97EEAA0-CE6D-46A9-9837-67DD5CDA8CE9}"/>
              </a:ext>
            </a:extLst>
          </p:cNvPr>
          <p:cNvGrpSpPr/>
          <p:nvPr/>
        </p:nvGrpSpPr>
        <p:grpSpPr>
          <a:xfrm>
            <a:off x="4277123" y="1359245"/>
            <a:ext cx="287338" cy="258762"/>
            <a:chOff x="304800" y="5129213"/>
            <a:chExt cx="287338" cy="258762"/>
          </a:xfrm>
          <a:solidFill>
            <a:schemeClr val="bg1"/>
          </a:solidFill>
        </p:grpSpPr>
        <p:sp>
          <p:nvSpPr>
            <p:cNvPr id="86" name="Freeform 1630">
              <a:extLst>
                <a:ext uri="{FF2B5EF4-FFF2-40B4-BE49-F238E27FC236}">
                  <a16:creationId xmlns:a16="http://schemas.microsoft.com/office/drawing/2014/main" id="{CD9DD3B0-9FD5-473E-A718-FEFF0355FBCA}"/>
                </a:ext>
              </a:extLst>
            </p:cNvPr>
            <p:cNvSpPr>
              <a:spLocks/>
            </p:cNvSpPr>
            <p:nvPr/>
          </p:nvSpPr>
          <p:spPr bwMode="auto">
            <a:xfrm>
              <a:off x="381000" y="5224463"/>
              <a:ext cx="134938" cy="38100"/>
            </a:xfrm>
            <a:custGeom>
              <a:avLst/>
              <a:gdLst>
                <a:gd name="T0" fmla="*/ 176 w 423"/>
                <a:gd name="T1" fmla="*/ 120 h 120"/>
                <a:gd name="T2" fmla="*/ 247 w 423"/>
                <a:gd name="T3" fmla="*/ 120 h 120"/>
                <a:gd name="T4" fmla="*/ 252 w 423"/>
                <a:gd name="T5" fmla="*/ 108 h 120"/>
                <a:gd name="T6" fmla="*/ 260 w 423"/>
                <a:gd name="T7" fmla="*/ 97 h 120"/>
                <a:gd name="T8" fmla="*/ 269 w 423"/>
                <a:gd name="T9" fmla="*/ 86 h 120"/>
                <a:gd name="T10" fmla="*/ 280 w 423"/>
                <a:gd name="T11" fmla="*/ 77 h 120"/>
                <a:gd name="T12" fmla="*/ 291 w 423"/>
                <a:gd name="T13" fmla="*/ 71 h 120"/>
                <a:gd name="T14" fmla="*/ 304 w 423"/>
                <a:gd name="T15" fmla="*/ 65 h 120"/>
                <a:gd name="T16" fmla="*/ 311 w 423"/>
                <a:gd name="T17" fmla="*/ 63 h 120"/>
                <a:gd name="T18" fmla="*/ 318 w 423"/>
                <a:gd name="T19" fmla="*/ 62 h 120"/>
                <a:gd name="T20" fmla="*/ 325 w 423"/>
                <a:gd name="T21" fmla="*/ 61 h 120"/>
                <a:gd name="T22" fmla="*/ 332 w 423"/>
                <a:gd name="T23" fmla="*/ 61 h 120"/>
                <a:gd name="T24" fmla="*/ 423 w 423"/>
                <a:gd name="T25" fmla="*/ 61 h 120"/>
                <a:gd name="T26" fmla="*/ 423 w 423"/>
                <a:gd name="T27" fmla="*/ 31 h 120"/>
                <a:gd name="T28" fmla="*/ 423 w 423"/>
                <a:gd name="T29" fmla="*/ 22 h 120"/>
                <a:gd name="T30" fmla="*/ 420 w 423"/>
                <a:gd name="T31" fmla="*/ 14 h 120"/>
                <a:gd name="T32" fmla="*/ 418 w 423"/>
                <a:gd name="T33" fmla="*/ 8 h 120"/>
                <a:gd name="T34" fmla="*/ 415 w 423"/>
                <a:gd name="T35" fmla="*/ 0 h 120"/>
                <a:gd name="T36" fmla="*/ 363 w 423"/>
                <a:gd name="T37" fmla="*/ 0 h 120"/>
                <a:gd name="T38" fmla="*/ 61 w 423"/>
                <a:gd name="T39" fmla="*/ 0 h 120"/>
                <a:gd name="T40" fmla="*/ 9 w 423"/>
                <a:gd name="T41" fmla="*/ 0 h 120"/>
                <a:gd name="T42" fmla="*/ 6 w 423"/>
                <a:gd name="T43" fmla="*/ 8 h 120"/>
                <a:gd name="T44" fmla="*/ 2 w 423"/>
                <a:gd name="T45" fmla="*/ 14 h 120"/>
                <a:gd name="T46" fmla="*/ 1 w 423"/>
                <a:gd name="T47" fmla="*/ 22 h 120"/>
                <a:gd name="T48" fmla="*/ 0 w 423"/>
                <a:gd name="T49" fmla="*/ 31 h 120"/>
                <a:gd name="T50" fmla="*/ 0 w 423"/>
                <a:gd name="T51" fmla="*/ 61 h 120"/>
                <a:gd name="T52" fmla="*/ 91 w 423"/>
                <a:gd name="T53" fmla="*/ 61 h 120"/>
                <a:gd name="T54" fmla="*/ 99 w 423"/>
                <a:gd name="T55" fmla="*/ 61 h 120"/>
                <a:gd name="T56" fmla="*/ 105 w 423"/>
                <a:gd name="T57" fmla="*/ 62 h 120"/>
                <a:gd name="T58" fmla="*/ 112 w 423"/>
                <a:gd name="T59" fmla="*/ 63 h 120"/>
                <a:gd name="T60" fmla="*/ 120 w 423"/>
                <a:gd name="T61" fmla="*/ 65 h 120"/>
                <a:gd name="T62" fmla="*/ 132 w 423"/>
                <a:gd name="T63" fmla="*/ 71 h 120"/>
                <a:gd name="T64" fmla="*/ 144 w 423"/>
                <a:gd name="T65" fmla="*/ 77 h 120"/>
                <a:gd name="T66" fmla="*/ 154 w 423"/>
                <a:gd name="T67" fmla="*/ 86 h 120"/>
                <a:gd name="T68" fmla="*/ 163 w 423"/>
                <a:gd name="T69" fmla="*/ 97 h 120"/>
                <a:gd name="T70" fmla="*/ 170 w 423"/>
                <a:gd name="T71" fmla="*/ 108 h 120"/>
                <a:gd name="T72" fmla="*/ 176 w 423"/>
                <a:gd name="T7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120">
                  <a:moveTo>
                    <a:pt x="176" y="120"/>
                  </a:moveTo>
                  <a:lnTo>
                    <a:pt x="247" y="120"/>
                  </a:lnTo>
                  <a:lnTo>
                    <a:pt x="252" y="108"/>
                  </a:lnTo>
                  <a:lnTo>
                    <a:pt x="260" y="97"/>
                  </a:lnTo>
                  <a:lnTo>
                    <a:pt x="269" y="86"/>
                  </a:lnTo>
                  <a:lnTo>
                    <a:pt x="280" y="77"/>
                  </a:lnTo>
                  <a:lnTo>
                    <a:pt x="291" y="71"/>
                  </a:lnTo>
                  <a:lnTo>
                    <a:pt x="304" y="65"/>
                  </a:lnTo>
                  <a:lnTo>
                    <a:pt x="311" y="63"/>
                  </a:lnTo>
                  <a:lnTo>
                    <a:pt x="318" y="62"/>
                  </a:lnTo>
                  <a:lnTo>
                    <a:pt x="325" y="61"/>
                  </a:lnTo>
                  <a:lnTo>
                    <a:pt x="332" y="61"/>
                  </a:lnTo>
                  <a:lnTo>
                    <a:pt x="423" y="61"/>
                  </a:lnTo>
                  <a:lnTo>
                    <a:pt x="423" y="31"/>
                  </a:lnTo>
                  <a:lnTo>
                    <a:pt x="423" y="22"/>
                  </a:lnTo>
                  <a:lnTo>
                    <a:pt x="420" y="14"/>
                  </a:lnTo>
                  <a:lnTo>
                    <a:pt x="418" y="8"/>
                  </a:lnTo>
                  <a:lnTo>
                    <a:pt x="415" y="0"/>
                  </a:lnTo>
                  <a:lnTo>
                    <a:pt x="363" y="0"/>
                  </a:lnTo>
                  <a:lnTo>
                    <a:pt x="61" y="0"/>
                  </a:lnTo>
                  <a:lnTo>
                    <a:pt x="9" y="0"/>
                  </a:lnTo>
                  <a:lnTo>
                    <a:pt x="6" y="8"/>
                  </a:lnTo>
                  <a:lnTo>
                    <a:pt x="2" y="14"/>
                  </a:lnTo>
                  <a:lnTo>
                    <a:pt x="1" y="22"/>
                  </a:lnTo>
                  <a:lnTo>
                    <a:pt x="0" y="31"/>
                  </a:lnTo>
                  <a:lnTo>
                    <a:pt x="0" y="61"/>
                  </a:lnTo>
                  <a:lnTo>
                    <a:pt x="91" y="61"/>
                  </a:lnTo>
                  <a:lnTo>
                    <a:pt x="99" y="61"/>
                  </a:lnTo>
                  <a:lnTo>
                    <a:pt x="105" y="62"/>
                  </a:lnTo>
                  <a:lnTo>
                    <a:pt x="112" y="63"/>
                  </a:lnTo>
                  <a:lnTo>
                    <a:pt x="120" y="65"/>
                  </a:lnTo>
                  <a:lnTo>
                    <a:pt x="132" y="71"/>
                  </a:lnTo>
                  <a:lnTo>
                    <a:pt x="144" y="77"/>
                  </a:lnTo>
                  <a:lnTo>
                    <a:pt x="154" y="86"/>
                  </a:lnTo>
                  <a:lnTo>
                    <a:pt x="163" y="97"/>
                  </a:lnTo>
                  <a:lnTo>
                    <a:pt x="170" y="108"/>
                  </a:lnTo>
                  <a:lnTo>
                    <a:pt x="176"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1631">
              <a:extLst>
                <a:ext uri="{FF2B5EF4-FFF2-40B4-BE49-F238E27FC236}">
                  <a16:creationId xmlns:a16="http://schemas.microsoft.com/office/drawing/2014/main" id="{99F6D614-3AD7-472A-92A9-85406C4F4B20}"/>
                </a:ext>
              </a:extLst>
            </p:cNvPr>
            <p:cNvSpPr>
              <a:spLocks noEditPoints="1"/>
            </p:cNvSpPr>
            <p:nvPr/>
          </p:nvSpPr>
          <p:spPr bwMode="auto">
            <a:xfrm>
              <a:off x="390525" y="5129213"/>
              <a:ext cx="115888" cy="85725"/>
            </a:xfrm>
            <a:custGeom>
              <a:avLst/>
              <a:gdLst>
                <a:gd name="T0" fmla="*/ 60 w 362"/>
                <a:gd name="T1" fmla="*/ 72 h 271"/>
                <a:gd name="T2" fmla="*/ 62 w 362"/>
                <a:gd name="T3" fmla="*/ 66 h 271"/>
                <a:gd name="T4" fmla="*/ 66 w 362"/>
                <a:gd name="T5" fmla="*/ 62 h 271"/>
                <a:gd name="T6" fmla="*/ 72 w 362"/>
                <a:gd name="T7" fmla="*/ 60 h 271"/>
                <a:gd name="T8" fmla="*/ 287 w 362"/>
                <a:gd name="T9" fmla="*/ 60 h 271"/>
                <a:gd name="T10" fmla="*/ 292 w 362"/>
                <a:gd name="T11" fmla="*/ 61 h 271"/>
                <a:gd name="T12" fmla="*/ 297 w 362"/>
                <a:gd name="T13" fmla="*/ 64 h 271"/>
                <a:gd name="T14" fmla="*/ 300 w 362"/>
                <a:gd name="T15" fmla="*/ 70 h 271"/>
                <a:gd name="T16" fmla="*/ 301 w 362"/>
                <a:gd name="T17" fmla="*/ 75 h 271"/>
                <a:gd name="T18" fmla="*/ 301 w 362"/>
                <a:gd name="T19" fmla="*/ 229 h 271"/>
                <a:gd name="T20" fmla="*/ 299 w 362"/>
                <a:gd name="T21" fmla="*/ 234 h 271"/>
                <a:gd name="T22" fmla="*/ 294 w 362"/>
                <a:gd name="T23" fmla="*/ 239 h 271"/>
                <a:gd name="T24" fmla="*/ 289 w 362"/>
                <a:gd name="T25" fmla="*/ 241 h 271"/>
                <a:gd name="T26" fmla="*/ 75 w 362"/>
                <a:gd name="T27" fmla="*/ 241 h 271"/>
                <a:gd name="T28" fmla="*/ 69 w 362"/>
                <a:gd name="T29" fmla="*/ 240 h 271"/>
                <a:gd name="T30" fmla="*/ 64 w 362"/>
                <a:gd name="T31" fmla="*/ 237 h 271"/>
                <a:gd name="T32" fmla="*/ 61 w 362"/>
                <a:gd name="T33" fmla="*/ 231 h 271"/>
                <a:gd name="T34" fmla="*/ 60 w 362"/>
                <a:gd name="T35" fmla="*/ 226 h 271"/>
                <a:gd name="T36" fmla="*/ 332 w 362"/>
                <a:gd name="T37" fmla="*/ 271 h 271"/>
                <a:gd name="T38" fmla="*/ 362 w 362"/>
                <a:gd name="T39" fmla="*/ 60 h 271"/>
                <a:gd name="T40" fmla="*/ 361 w 362"/>
                <a:gd name="T41" fmla="*/ 47 h 271"/>
                <a:gd name="T42" fmla="*/ 357 w 362"/>
                <a:gd name="T43" fmla="*/ 36 h 271"/>
                <a:gd name="T44" fmla="*/ 352 w 362"/>
                <a:gd name="T45" fmla="*/ 26 h 271"/>
                <a:gd name="T46" fmla="*/ 344 w 362"/>
                <a:gd name="T47" fmla="*/ 18 h 271"/>
                <a:gd name="T48" fmla="*/ 335 w 362"/>
                <a:gd name="T49" fmla="*/ 10 h 271"/>
                <a:gd name="T50" fmla="*/ 325 w 362"/>
                <a:gd name="T51" fmla="*/ 4 h 271"/>
                <a:gd name="T52" fmla="*/ 313 w 362"/>
                <a:gd name="T53" fmla="*/ 1 h 271"/>
                <a:gd name="T54" fmla="*/ 301 w 362"/>
                <a:gd name="T55" fmla="*/ 0 h 271"/>
                <a:gd name="T56" fmla="*/ 54 w 362"/>
                <a:gd name="T57" fmla="*/ 0 h 271"/>
                <a:gd name="T58" fmla="*/ 42 w 362"/>
                <a:gd name="T59" fmla="*/ 2 h 271"/>
                <a:gd name="T60" fmla="*/ 31 w 362"/>
                <a:gd name="T61" fmla="*/ 7 h 271"/>
                <a:gd name="T62" fmla="*/ 21 w 362"/>
                <a:gd name="T63" fmla="*/ 13 h 271"/>
                <a:gd name="T64" fmla="*/ 13 w 362"/>
                <a:gd name="T65" fmla="*/ 21 h 271"/>
                <a:gd name="T66" fmla="*/ 7 w 362"/>
                <a:gd name="T67" fmla="*/ 31 h 271"/>
                <a:gd name="T68" fmla="*/ 2 w 362"/>
                <a:gd name="T69" fmla="*/ 42 h 271"/>
                <a:gd name="T70" fmla="*/ 0 w 362"/>
                <a:gd name="T71" fmla="*/ 54 h 271"/>
                <a:gd name="T72" fmla="*/ 0 w 362"/>
                <a:gd name="T73" fmla="*/ 271 h 271"/>
                <a:gd name="T74" fmla="*/ 332 w 362"/>
                <a:gd name="T75"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2" h="271">
                  <a:moveTo>
                    <a:pt x="60" y="75"/>
                  </a:moveTo>
                  <a:lnTo>
                    <a:pt x="60" y="72"/>
                  </a:lnTo>
                  <a:lnTo>
                    <a:pt x="61" y="68"/>
                  </a:lnTo>
                  <a:lnTo>
                    <a:pt x="62" y="66"/>
                  </a:lnTo>
                  <a:lnTo>
                    <a:pt x="64" y="64"/>
                  </a:lnTo>
                  <a:lnTo>
                    <a:pt x="66" y="62"/>
                  </a:lnTo>
                  <a:lnTo>
                    <a:pt x="69" y="61"/>
                  </a:lnTo>
                  <a:lnTo>
                    <a:pt x="72" y="60"/>
                  </a:lnTo>
                  <a:lnTo>
                    <a:pt x="75" y="60"/>
                  </a:lnTo>
                  <a:lnTo>
                    <a:pt x="287" y="60"/>
                  </a:lnTo>
                  <a:lnTo>
                    <a:pt x="289" y="60"/>
                  </a:lnTo>
                  <a:lnTo>
                    <a:pt x="292" y="61"/>
                  </a:lnTo>
                  <a:lnTo>
                    <a:pt x="294" y="62"/>
                  </a:lnTo>
                  <a:lnTo>
                    <a:pt x="297" y="64"/>
                  </a:lnTo>
                  <a:lnTo>
                    <a:pt x="299" y="66"/>
                  </a:lnTo>
                  <a:lnTo>
                    <a:pt x="300" y="70"/>
                  </a:lnTo>
                  <a:lnTo>
                    <a:pt x="301" y="72"/>
                  </a:lnTo>
                  <a:lnTo>
                    <a:pt x="301" y="75"/>
                  </a:lnTo>
                  <a:lnTo>
                    <a:pt x="301" y="226"/>
                  </a:lnTo>
                  <a:lnTo>
                    <a:pt x="301" y="229"/>
                  </a:lnTo>
                  <a:lnTo>
                    <a:pt x="300" y="231"/>
                  </a:lnTo>
                  <a:lnTo>
                    <a:pt x="299" y="234"/>
                  </a:lnTo>
                  <a:lnTo>
                    <a:pt x="297" y="237"/>
                  </a:lnTo>
                  <a:lnTo>
                    <a:pt x="294" y="239"/>
                  </a:lnTo>
                  <a:lnTo>
                    <a:pt x="292" y="240"/>
                  </a:lnTo>
                  <a:lnTo>
                    <a:pt x="289" y="241"/>
                  </a:lnTo>
                  <a:lnTo>
                    <a:pt x="287" y="241"/>
                  </a:lnTo>
                  <a:lnTo>
                    <a:pt x="75" y="241"/>
                  </a:lnTo>
                  <a:lnTo>
                    <a:pt x="72" y="241"/>
                  </a:lnTo>
                  <a:lnTo>
                    <a:pt x="69" y="240"/>
                  </a:lnTo>
                  <a:lnTo>
                    <a:pt x="66" y="239"/>
                  </a:lnTo>
                  <a:lnTo>
                    <a:pt x="64" y="237"/>
                  </a:lnTo>
                  <a:lnTo>
                    <a:pt x="62" y="234"/>
                  </a:lnTo>
                  <a:lnTo>
                    <a:pt x="61" y="231"/>
                  </a:lnTo>
                  <a:lnTo>
                    <a:pt x="60" y="229"/>
                  </a:lnTo>
                  <a:lnTo>
                    <a:pt x="60" y="226"/>
                  </a:lnTo>
                  <a:lnTo>
                    <a:pt x="60" y="75"/>
                  </a:lnTo>
                  <a:close/>
                  <a:moveTo>
                    <a:pt x="332" y="271"/>
                  </a:moveTo>
                  <a:lnTo>
                    <a:pt x="362" y="271"/>
                  </a:lnTo>
                  <a:lnTo>
                    <a:pt x="362" y="60"/>
                  </a:lnTo>
                  <a:lnTo>
                    <a:pt x="362" y="54"/>
                  </a:lnTo>
                  <a:lnTo>
                    <a:pt x="361" y="47"/>
                  </a:lnTo>
                  <a:lnTo>
                    <a:pt x="358" y="42"/>
                  </a:lnTo>
                  <a:lnTo>
                    <a:pt x="357" y="36"/>
                  </a:lnTo>
                  <a:lnTo>
                    <a:pt x="354" y="31"/>
                  </a:lnTo>
                  <a:lnTo>
                    <a:pt x="352" y="26"/>
                  </a:lnTo>
                  <a:lnTo>
                    <a:pt x="347" y="21"/>
                  </a:lnTo>
                  <a:lnTo>
                    <a:pt x="344" y="18"/>
                  </a:lnTo>
                  <a:lnTo>
                    <a:pt x="340" y="13"/>
                  </a:lnTo>
                  <a:lnTo>
                    <a:pt x="335" y="10"/>
                  </a:lnTo>
                  <a:lnTo>
                    <a:pt x="330" y="7"/>
                  </a:lnTo>
                  <a:lnTo>
                    <a:pt x="325" y="4"/>
                  </a:lnTo>
                  <a:lnTo>
                    <a:pt x="320" y="2"/>
                  </a:lnTo>
                  <a:lnTo>
                    <a:pt x="313" y="1"/>
                  </a:lnTo>
                  <a:lnTo>
                    <a:pt x="308" y="0"/>
                  </a:lnTo>
                  <a:lnTo>
                    <a:pt x="301" y="0"/>
                  </a:lnTo>
                  <a:lnTo>
                    <a:pt x="60" y="0"/>
                  </a:lnTo>
                  <a:lnTo>
                    <a:pt x="54" y="0"/>
                  </a:lnTo>
                  <a:lnTo>
                    <a:pt x="48" y="1"/>
                  </a:lnTo>
                  <a:lnTo>
                    <a:pt x="42" y="2"/>
                  </a:lnTo>
                  <a:lnTo>
                    <a:pt x="37" y="4"/>
                  </a:lnTo>
                  <a:lnTo>
                    <a:pt x="31" y="7"/>
                  </a:lnTo>
                  <a:lnTo>
                    <a:pt x="27" y="10"/>
                  </a:lnTo>
                  <a:lnTo>
                    <a:pt x="21" y="13"/>
                  </a:lnTo>
                  <a:lnTo>
                    <a:pt x="18" y="18"/>
                  </a:lnTo>
                  <a:lnTo>
                    <a:pt x="13" y="21"/>
                  </a:lnTo>
                  <a:lnTo>
                    <a:pt x="10" y="26"/>
                  </a:lnTo>
                  <a:lnTo>
                    <a:pt x="7" y="31"/>
                  </a:lnTo>
                  <a:lnTo>
                    <a:pt x="5" y="36"/>
                  </a:lnTo>
                  <a:lnTo>
                    <a:pt x="2" y="42"/>
                  </a:lnTo>
                  <a:lnTo>
                    <a:pt x="1" y="47"/>
                  </a:lnTo>
                  <a:lnTo>
                    <a:pt x="0" y="54"/>
                  </a:lnTo>
                  <a:lnTo>
                    <a:pt x="0" y="60"/>
                  </a:lnTo>
                  <a:lnTo>
                    <a:pt x="0" y="271"/>
                  </a:lnTo>
                  <a:lnTo>
                    <a:pt x="30" y="271"/>
                  </a:lnTo>
                  <a:lnTo>
                    <a:pt x="332" y="2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1632">
              <a:extLst>
                <a:ext uri="{FF2B5EF4-FFF2-40B4-BE49-F238E27FC236}">
                  <a16:creationId xmlns:a16="http://schemas.microsoft.com/office/drawing/2014/main" id="{32C10E2D-7492-462D-9F53-98946445AD6D}"/>
                </a:ext>
              </a:extLst>
            </p:cNvPr>
            <p:cNvSpPr>
              <a:spLocks/>
            </p:cNvSpPr>
            <p:nvPr/>
          </p:nvSpPr>
          <p:spPr bwMode="auto">
            <a:xfrm>
              <a:off x="457200" y="5349875"/>
              <a:ext cx="134938" cy="38100"/>
            </a:xfrm>
            <a:custGeom>
              <a:avLst/>
              <a:gdLst>
                <a:gd name="T0" fmla="*/ 422 w 423"/>
                <a:gd name="T1" fmla="*/ 18 h 121"/>
                <a:gd name="T2" fmla="*/ 422 w 423"/>
                <a:gd name="T3" fmla="*/ 17 h 121"/>
                <a:gd name="T4" fmla="*/ 422 w 423"/>
                <a:gd name="T5" fmla="*/ 17 h 121"/>
                <a:gd name="T6" fmla="*/ 419 w 423"/>
                <a:gd name="T7" fmla="*/ 10 h 121"/>
                <a:gd name="T8" fmla="*/ 417 w 423"/>
                <a:gd name="T9" fmla="*/ 5 h 121"/>
                <a:gd name="T10" fmla="*/ 417 w 423"/>
                <a:gd name="T11" fmla="*/ 4 h 121"/>
                <a:gd name="T12" fmla="*/ 416 w 423"/>
                <a:gd name="T13" fmla="*/ 4 h 121"/>
                <a:gd name="T14" fmla="*/ 415 w 423"/>
                <a:gd name="T15" fmla="*/ 2 h 121"/>
                <a:gd name="T16" fmla="*/ 415 w 423"/>
                <a:gd name="T17" fmla="*/ 0 h 121"/>
                <a:gd name="T18" fmla="*/ 9 w 423"/>
                <a:gd name="T19" fmla="*/ 0 h 121"/>
                <a:gd name="T20" fmla="*/ 8 w 423"/>
                <a:gd name="T21" fmla="*/ 2 h 121"/>
                <a:gd name="T22" fmla="*/ 7 w 423"/>
                <a:gd name="T23" fmla="*/ 4 h 121"/>
                <a:gd name="T24" fmla="*/ 7 w 423"/>
                <a:gd name="T25" fmla="*/ 4 h 121"/>
                <a:gd name="T26" fmla="*/ 7 w 423"/>
                <a:gd name="T27" fmla="*/ 5 h 121"/>
                <a:gd name="T28" fmla="*/ 5 w 423"/>
                <a:gd name="T29" fmla="*/ 10 h 121"/>
                <a:gd name="T30" fmla="*/ 2 w 423"/>
                <a:gd name="T31" fmla="*/ 17 h 121"/>
                <a:gd name="T32" fmla="*/ 2 w 423"/>
                <a:gd name="T33" fmla="*/ 17 h 121"/>
                <a:gd name="T34" fmla="*/ 2 w 423"/>
                <a:gd name="T35" fmla="*/ 18 h 121"/>
                <a:gd name="T36" fmla="*/ 1 w 423"/>
                <a:gd name="T37" fmla="*/ 24 h 121"/>
                <a:gd name="T38" fmla="*/ 0 w 423"/>
                <a:gd name="T39" fmla="*/ 30 h 121"/>
                <a:gd name="T40" fmla="*/ 0 w 423"/>
                <a:gd name="T41" fmla="*/ 107 h 121"/>
                <a:gd name="T42" fmla="*/ 1 w 423"/>
                <a:gd name="T43" fmla="*/ 109 h 121"/>
                <a:gd name="T44" fmla="*/ 2 w 423"/>
                <a:gd name="T45" fmla="*/ 112 h 121"/>
                <a:gd name="T46" fmla="*/ 4 w 423"/>
                <a:gd name="T47" fmla="*/ 114 h 121"/>
                <a:gd name="T48" fmla="*/ 6 w 423"/>
                <a:gd name="T49" fmla="*/ 117 h 121"/>
                <a:gd name="T50" fmla="*/ 8 w 423"/>
                <a:gd name="T51" fmla="*/ 119 h 121"/>
                <a:gd name="T52" fmla="*/ 10 w 423"/>
                <a:gd name="T53" fmla="*/ 120 h 121"/>
                <a:gd name="T54" fmla="*/ 12 w 423"/>
                <a:gd name="T55" fmla="*/ 121 h 121"/>
                <a:gd name="T56" fmla="*/ 16 w 423"/>
                <a:gd name="T57" fmla="*/ 121 h 121"/>
                <a:gd name="T58" fmla="*/ 408 w 423"/>
                <a:gd name="T59" fmla="*/ 121 h 121"/>
                <a:gd name="T60" fmla="*/ 412 w 423"/>
                <a:gd name="T61" fmla="*/ 121 h 121"/>
                <a:gd name="T62" fmla="*/ 414 w 423"/>
                <a:gd name="T63" fmla="*/ 120 h 121"/>
                <a:gd name="T64" fmla="*/ 416 w 423"/>
                <a:gd name="T65" fmla="*/ 119 h 121"/>
                <a:gd name="T66" fmla="*/ 418 w 423"/>
                <a:gd name="T67" fmla="*/ 117 h 121"/>
                <a:gd name="T68" fmla="*/ 421 w 423"/>
                <a:gd name="T69" fmla="*/ 114 h 121"/>
                <a:gd name="T70" fmla="*/ 422 w 423"/>
                <a:gd name="T71" fmla="*/ 112 h 121"/>
                <a:gd name="T72" fmla="*/ 423 w 423"/>
                <a:gd name="T73" fmla="*/ 109 h 121"/>
                <a:gd name="T74" fmla="*/ 423 w 423"/>
                <a:gd name="T75" fmla="*/ 107 h 121"/>
                <a:gd name="T76" fmla="*/ 423 w 423"/>
                <a:gd name="T77" fmla="*/ 30 h 121"/>
                <a:gd name="T78" fmla="*/ 423 w 423"/>
                <a:gd name="T79" fmla="*/ 24 h 121"/>
                <a:gd name="T80" fmla="*/ 422 w 423"/>
                <a:gd name="T81"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2" y="18"/>
                  </a:moveTo>
                  <a:lnTo>
                    <a:pt x="422" y="17"/>
                  </a:lnTo>
                  <a:lnTo>
                    <a:pt x="422" y="17"/>
                  </a:lnTo>
                  <a:lnTo>
                    <a:pt x="419" y="10"/>
                  </a:lnTo>
                  <a:lnTo>
                    <a:pt x="417" y="5"/>
                  </a:lnTo>
                  <a:lnTo>
                    <a:pt x="417" y="4"/>
                  </a:lnTo>
                  <a:lnTo>
                    <a:pt x="416" y="4"/>
                  </a:lnTo>
                  <a:lnTo>
                    <a:pt x="415" y="2"/>
                  </a:lnTo>
                  <a:lnTo>
                    <a:pt x="415" y="0"/>
                  </a:lnTo>
                  <a:lnTo>
                    <a:pt x="9" y="0"/>
                  </a:lnTo>
                  <a:lnTo>
                    <a:pt x="8" y="2"/>
                  </a:lnTo>
                  <a:lnTo>
                    <a:pt x="7" y="4"/>
                  </a:lnTo>
                  <a:lnTo>
                    <a:pt x="7" y="4"/>
                  </a:lnTo>
                  <a:lnTo>
                    <a:pt x="7" y="5"/>
                  </a:lnTo>
                  <a:lnTo>
                    <a:pt x="5" y="10"/>
                  </a:lnTo>
                  <a:lnTo>
                    <a:pt x="2" y="17"/>
                  </a:lnTo>
                  <a:lnTo>
                    <a:pt x="2" y="17"/>
                  </a:lnTo>
                  <a:lnTo>
                    <a:pt x="2" y="18"/>
                  </a:lnTo>
                  <a:lnTo>
                    <a:pt x="1" y="24"/>
                  </a:lnTo>
                  <a:lnTo>
                    <a:pt x="0" y="30"/>
                  </a:lnTo>
                  <a:lnTo>
                    <a:pt x="0" y="107"/>
                  </a:lnTo>
                  <a:lnTo>
                    <a:pt x="1" y="109"/>
                  </a:lnTo>
                  <a:lnTo>
                    <a:pt x="2" y="112"/>
                  </a:lnTo>
                  <a:lnTo>
                    <a:pt x="4" y="114"/>
                  </a:lnTo>
                  <a:lnTo>
                    <a:pt x="6" y="117"/>
                  </a:lnTo>
                  <a:lnTo>
                    <a:pt x="8" y="119"/>
                  </a:lnTo>
                  <a:lnTo>
                    <a:pt x="10" y="120"/>
                  </a:lnTo>
                  <a:lnTo>
                    <a:pt x="12" y="121"/>
                  </a:lnTo>
                  <a:lnTo>
                    <a:pt x="16" y="121"/>
                  </a:lnTo>
                  <a:lnTo>
                    <a:pt x="408" y="121"/>
                  </a:lnTo>
                  <a:lnTo>
                    <a:pt x="412" y="121"/>
                  </a:lnTo>
                  <a:lnTo>
                    <a:pt x="414" y="120"/>
                  </a:lnTo>
                  <a:lnTo>
                    <a:pt x="416" y="119"/>
                  </a:lnTo>
                  <a:lnTo>
                    <a:pt x="418" y="117"/>
                  </a:lnTo>
                  <a:lnTo>
                    <a:pt x="421" y="114"/>
                  </a:lnTo>
                  <a:lnTo>
                    <a:pt x="422" y="112"/>
                  </a:lnTo>
                  <a:lnTo>
                    <a:pt x="423" y="109"/>
                  </a:lnTo>
                  <a:lnTo>
                    <a:pt x="423" y="107"/>
                  </a:lnTo>
                  <a:lnTo>
                    <a:pt x="423" y="30"/>
                  </a:lnTo>
                  <a:lnTo>
                    <a:pt x="423" y="24"/>
                  </a:lnTo>
                  <a:lnTo>
                    <a:pt x="42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1633">
              <a:extLst>
                <a:ext uri="{FF2B5EF4-FFF2-40B4-BE49-F238E27FC236}">
                  <a16:creationId xmlns:a16="http://schemas.microsoft.com/office/drawing/2014/main" id="{4FA8B819-0160-4EA0-86E9-6D9D4C17F168}"/>
                </a:ext>
              </a:extLst>
            </p:cNvPr>
            <p:cNvSpPr>
              <a:spLocks noEditPoints="1"/>
            </p:cNvSpPr>
            <p:nvPr/>
          </p:nvSpPr>
          <p:spPr bwMode="auto">
            <a:xfrm>
              <a:off x="468313" y="5253038"/>
              <a:ext cx="114300" cy="87313"/>
            </a:xfrm>
            <a:custGeom>
              <a:avLst/>
              <a:gdLst>
                <a:gd name="T0" fmla="*/ 302 w 362"/>
                <a:gd name="T1" fmla="*/ 227 h 273"/>
                <a:gd name="T2" fmla="*/ 301 w 362"/>
                <a:gd name="T3" fmla="*/ 233 h 273"/>
                <a:gd name="T4" fmla="*/ 298 w 362"/>
                <a:gd name="T5" fmla="*/ 237 h 273"/>
                <a:gd name="T6" fmla="*/ 292 w 362"/>
                <a:gd name="T7" fmla="*/ 241 h 273"/>
                <a:gd name="T8" fmla="*/ 287 w 362"/>
                <a:gd name="T9" fmla="*/ 242 h 273"/>
                <a:gd name="T10" fmla="*/ 72 w 362"/>
                <a:gd name="T11" fmla="*/ 242 h 273"/>
                <a:gd name="T12" fmla="*/ 67 w 362"/>
                <a:gd name="T13" fmla="*/ 239 h 273"/>
                <a:gd name="T14" fmla="*/ 63 w 362"/>
                <a:gd name="T15" fmla="*/ 235 h 273"/>
                <a:gd name="T16" fmla="*/ 61 w 362"/>
                <a:gd name="T17" fmla="*/ 231 h 273"/>
                <a:gd name="T18" fmla="*/ 60 w 362"/>
                <a:gd name="T19" fmla="*/ 76 h 273"/>
                <a:gd name="T20" fmla="*/ 61 w 362"/>
                <a:gd name="T21" fmla="*/ 70 h 273"/>
                <a:gd name="T22" fmla="*/ 64 w 362"/>
                <a:gd name="T23" fmla="*/ 66 h 273"/>
                <a:gd name="T24" fmla="*/ 70 w 362"/>
                <a:gd name="T25" fmla="*/ 62 h 273"/>
                <a:gd name="T26" fmla="*/ 75 w 362"/>
                <a:gd name="T27" fmla="*/ 61 h 273"/>
                <a:gd name="T28" fmla="*/ 290 w 362"/>
                <a:gd name="T29" fmla="*/ 61 h 273"/>
                <a:gd name="T30" fmla="*/ 296 w 362"/>
                <a:gd name="T31" fmla="*/ 64 h 273"/>
                <a:gd name="T32" fmla="*/ 299 w 362"/>
                <a:gd name="T33" fmla="*/ 68 h 273"/>
                <a:gd name="T34" fmla="*/ 301 w 362"/>
                <a:gd name="T35" fmla="*/ 73 h 273"/>
                <a:gd name="T36" fmla="*/ 60 w 362"/>
                <a:gd name="T37" fmla="*/ 0 h 273"/>
                <a:gd name="T38" fmla="*/ 42 w 362"/>
                <a:gd name="T39" fmla="*/ 4 h 273"/>
                <a:gd name="T40" fmla="*/ 27 w 362"/>
                <a:gd name="T41" fmla="*/ 12 h 273"/>
                <a:gd name="T42" fmla="*/ 18 w 362"/>
                <a:gd name="T43" fmla="*/ 18 h 273"/>
                <a:gd name="T44" fmla="*/ 5 w 362"/>
                <a:gd name="T45" fmla="*/ 38 h 273"/>
                <a:gd name="T46" fmla="*/ 1 w 362"/>
                <a:gd name="T47" fmla="*/ 49 h 273"/>
                <a:gd name="T48" fmla="*/ 0 w 362"/>
                <a:gd name="T49" fmla="*/ 61 h 273"/>
                <a:gd name="T50" fmla="*/ 362 w 362"/>
                <a:gd name="T51" fmla="*/ 273 h 273"/>
                <a:gd name="T52" fmla="*/ 362 w 362"/>
                <a:gd name="T53" fmla="*/ 55 h 273"/>
                <a:gd name="T54" fmla="*/ 360 w 362"/>
                <a:gd name="T55" fmla="*/ 44 h 273"/>
                <a:gd name="T56" fmla="*/ 352 w 362"/>
                <a:gd name="T57" fmla="*/ 27 h 273"/>
                <a:gd name="T58" fmla="*/ 340 w 362"/>
                <a:gd name="T59" fmla="*/ 15 h 273"/>
                <a:gd name="T60" fmla="*/ 328 w 362"/>
                <a:gd name="T61" fmla="*/ 7 h 273"/>
                <a:gd name="T62" fmla="*/ 311 w 362"/>
                <a:gd name="T63" fmla="*/ 2 h 273"/>
                <a:gd name="T64" fmla="*/ 121 w 362"/>
                <a:gd name="T6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2" h="273">
                  <a:moveTo>
                    <a:pt x="302" y="76"/>
                  </a:moveTo>
                  <a:lnTo>
                    <a:pt x="302" y="227"/>
                  </a:lnTo>
                  <a:lnTo>
                    <a:pt x="301" y="231"/>
                  </a:lnTo>
                  <a:lnTo>
                    <a:pt x="301" y="233"/>
                  </a:lnTo>
                  <a:lnTo>
                    <a:pt x="299" y="235"/>
                  </a:lnTo>
                  <a:lnTo>
                    <a:pt x="298" y="237"/>
                  </a:lnTo>
                  <a:lnTo>
                    <a:pt x="296" y="239"/>
                  </a:lnTo>
                  <a:lnTo>
                    <a:pt x="292" y="241"/>
                  </a:lnTo>
                  <a:lnTo>
                    <a:pt x="290" y="242"/>
                  </a:lnTo>
                  <a:lnTo>
                    <a:pt x="287" y="242"/>
                  </a:lnTo>
                  <a:lnTo>
                    <a:pt x="75" y="242"/>
                  </a:lnTo>
                  <a:lnTo>
                    <a:pt x="72" y="242"/>
                  </a:lnTo>
                  <a:lnTo>
                    <a:pt x="70" y="241"/>
                  </a:lnTo>
                  <a:lnTo>
                    <a:pt x="67" y="239"/>
                  </a:lnTo>
                  <a:lnTo>
                    <a:pt x="64" y="237"/>
                  </a:lnTo>
                  <a:lnTo>
                    <a:pt x="63" y="235"/>
                  </a:lnTo>
                  <a:lnTo>
                    <a:pt x="61" y="233"/>
                  </a:lnTo>
                  <a:lnTo>
                    <a:pt x="61" y="231"/>
                  </a:lnTo>
                  <a:lnTo>
                    <a:pt x="60" y="227"/>
                  </a:lnTo>
                  <a:lnTo>
                    <a:pt x="60" y="76"/>
                  </a:lnTo>
                  <a:lnTo>
                    <a:pt x="61" y="73"/>
                  </a:lnTo>
                  <a:lnTo>
                    <a:pt x="61" y="70"/>
                  </a:lnTo>
                  <a:lnTo>
                    <a:pt x="63" y="68"/>
                  </a:lnTo>
                  <a:lnTo>
                    <a:pt x="64" y="66"/>
                  </a:lnTo>
                  <a:lnTo>
                    <a:pt x="67" y="64"/>
                  </a:lnTo>
                  <a:lnTo>
                    <a:pt x="70" y="62"/>
                  </a:lnTo>
                  <a:lnTo>
                    <a:pt x="72" y="61"/>
                  </a:lnTo>
                  <a:lnTo>
                    <a:pt x="75" y="61"/>
                  </a:lnTo>
                  <a:lnTo>
                    <a:pt x="287" y="61"/>
                  </a:lnTo>
                  <a:lnTo>
                    <a:pt x="290" y="61"/>
                  </a:lnTo>
                  <a:lnTo>
                    <a:pt x="292" y="62"/>
                  </a:lnTo>
                  <a:lnTo>
                    <a:pt x="296" y="64"/>
                  </a:lnTo>
                  <a:lnTo>
                    <a:pt x="298" y="66"/>
                  </a:lnTo>
                  <a:lnTo>
                    <a:pt x="299" y="68"/>
                  </a:lnTo>
                  <a:lnTo>
                    <a:pt x="301" y="70"/>
                  </a:lnTo>
                  <a:lnTo>
                    <a:pt x="301" y="73"/>
                  </a:lnTo>
                  <a:lnTo>
                    <a:pt x="302" y="76"/>
                  </a:lnTo>
                  <a:close/>
                  <a:moveTo>
                    <a:pt x="60" y="0"/>
                  </a:moveTo>
                  <a:lnTo>
                    <a:pt x="51" y="2"/>
                  </a:lnTo>
                  <a:lnTo>
                    <a:pt x="42" y="4"/>
                  </a:lnTo>
                  <a:lnTo>
                    <a:pt x="35" y="7"/>
                  </a:lnTo>
                  <a:lnTo>
                    <a:pt x="27" y="12"/>
                  </a:lnTo>
                  <a:lnTo>
                    <a:pt x="22" y="15"/>
                  </a:lnTo>
                  <a:lnTo>
                    <a:pt x="18" y="18"/>
                  </a:lnTo>
                  <a:lnTo>
                    <a:pt x="10" y="27"/>
                  </a:lnTo>
                  <a:lnTo>
                    <a:pt x="5" y="38"/>
                  </a:lnTo>
                  <a:lnTo>
                    <a:pt x="2" y="44"/>
                  </a:lnTo>
                  <a:lnTo>
                    <a:pt x="1" y="49"/>
                  </a:lnTo>
                  <a:lnTo>
                    <a:pt x="0" y="55"/>
                  </a:lnTo>
                  <a:lnTo>
                    <a:pt x="0" y="61"/>
                  </a:lnTo>
                  <a:lnTo>
                    <a:pt x="0" y="273"/>
                  </a:lnTo>
                  <a:lnTo>
                    <a:pt x="362" y="273"/>
                  </a:lnTo>
                  <a:lnTo>
                    <a:pt x="362" y="61"/>
                  </a:lnTo>
                  <a:lnTo>
                    <a:pt x="362" y="55"/>
                  </a:lnTo>
                  <a:lnTo>
                    <a:pt x="361" y="49"/>
                  </a:lnTo>
                  <a:lnTo>
                    <a:pt x="360" y="44"/>
                  </a:lnTo>
                  <a:lnTo>
                    <a:pt x="358" y="38"/>
                  </a:lnTo>
                  <a:lnTo>
                    <a:pt x="352" y="27"/>
                  </a:lnTo>
                  <a:lnTo>
                    <a:pt x="344" y="18"/>
                  </a:lnTo>
                  <a:lnTo>
                    <a:pt x="340" y="15"/>
                  </a:lnTo>
                  <a:lnTo>
                    <a:pt x="335" y="12"/>
                  </a:lnTo>
                  <a:lnTo>
                    <a:pt x="328" y="7"/>
                  </a:lnTo>
                  <a:lnTo>
                    <a:pt x="320" y="4"/>
                  </a:lnTo>
                  <a:lnTo>
                    <a:pt x="311" y="2"/>
                  </a:lnTo>
                  <a:lnTo>
                    <a:pt x="302" y="0"/>
                  </a:lnTo>
                  <a:lnTo>
                    <a:pt x="121" y="0"/>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1634">
              <a:extLst>
                <a:ext uri="{FF2B5EF4-FFF2-40B4-BE49-F238E27FC236}">
                  <a16:creationId xmlns:a16="http://schemas.microsoft.com/office/drawing/2014/main" id="{2C93C243-2B14-4681-B84A-CD4AAEC1D316}"/>
                </a:ext>
              </a:extLst>
            </p:cNvPr>
            <p:cNvSpPr>
              <a:spLocks noEditPoints="1"/>
            </p:cNvSpPr>
            <p:nvPr/>
          </p:nvSpPr>
          <p:spPr bwMode="auto">
            <a:xfrm>
              <a:off x="314325" y="5253038"/>
              <a:ext cx="115888" cy="87313"/>
            </a:xfrm>
            <a:custGeom>
              <a:avLst/>
              <a:gdLst>
                <a:gd name="T0" fmla="*/ 302 w 363"/>
                <a:gd name="T1" fmla="*/ 231 h 273"/>
                <a:gd name="T2" fmla="*/ 300 w 363"/>
                <a:gd name="T3" fmla="*/ 235 h 273"/>
                <a:gd name="T4" fmla="*/ 295 w 363"/>
                <a:gd name="T5" fmla="*/ 239 h 273"/>
                <a:gd name="T6" fmla="*/ 290 w 363"/>
                <a:gd name="T7" fmla="*/ 242 h 273"/>
                <a:gd name="T8" fmla="*/ 75 w 363"/>
                <a:gd name="T9" fmla="*/ 242 h 273"/>
                <a:gd name="T10" fmla="*/ 70 w 363"/>
                <a:gd name="T11" fmla="*/ 241 h 273"/>
                <a:gd name="T12" fmla="*/ 65 w 363"/>
                <a:gd name="T13" fmla="*/ 237 h 273"/>
                <a:gd name="T14" fmla="*/ 62 w 363"/>
                <a:gd name="T15" fmla="*/ 233 h 273"/>
                <a:gd name="T16" fmla="*/ 61 w 363"/>
                <a:gd name="T17" fmla="*/ 227 h 273"/>
                <a:gd name="T18" fmla="*/ 61 w 363"/>
                <a:gd name="T19" fmla="*/ 73 h 273"/>
                <a:gd name="T20" fmla="*/ 63 w 363"/>
                <a:gd name="T21" fmla="*/ 68 h 273"/>
                <a:gd name="T22" fmla="*/ 67 w 363"/>
                <a:gd name="T23" fmla="*/ 64 h 273"/>
                <a:gd name="T24" fmla="*/ 73 w 363"/>
                <a:gd name="T25" fmla="*/ 61 h 273"/>
                <a:gd name="T26" fmla="*/ 286 w 363"/>
                <a:gd name="T27" fmla="*/ 61 h 273"/>
                <a:gd name="T28" fmla="*/ 293 w 363"/>
                <a:gd name="T29" fmla="*/ 62 h 273"/>
                <a:gd name="T30" fmla="*/ 297 w 363"/>
                <a:gd name="T31" fmla="*/ 66 h 273"/>
                <a:gd name="T32" fmla="*/ 301 w 363"/>
                <a:gd name="T33" fmla="*/ 70 h 273"/>
                <a:gd name="T34" fmla="*/ 302 w 363"/>
                <a:gd name="T35" fmla="*/ 76 h 273"/>
                <a:gd name="T36" fmla="*/ 363 w 363"/>
                <a:gd name="T37" fmla="*/ 61 h 273"/>
                <a:gd name="T38" fmla="*/ 362 w 363"/>
                <a:gd name="T39" fmla="*/ 49 h 273"/>
                <a:gd name="T40" fmla="*/ 357 w 363"/>
                <a:gd name="T41" fmla="*/ 38 h 273"/>
                <a:gd name="T42" fmla="*/ 345 w 363"/>
                <a:gd name="T43" fmla="*/ 18 h 273"/>
                <a:gd name="T44" fmla="*/ 336 w 363"/>
                <a:gd name="T45" fmla="*/ 12 h 273"/>
                <a:gd name="T46" fmla="*/ 320 w 363"/>
                <a:gd name="T47" fmla="*/ 4 h 273"/>
                <a:gd name="T48" fmla="*/ 302 w 363"/>
                <a:gd name="T49" fmla="*/ 0 h 273"/>
                <a:gd name="T50" fmla="*/ 61 w 363"/>
                <a:gd name="T51" fmla="*/ 0 h 273"/>
                <a:gd name="T52" fmla="*/ 43 w 363"/>
                <a:gd name="T53" fmla="*/ 4 h 273"/>
                <a:gd name="T54" fmla="*/ 26 w 363"/>
                <a:gd name="T55" fmla="*/ 12 h 273"/>
                <a:gd name="T56" fmla="*/ 18 w 363"/>
                <a:gd name="T57" fmla="*/ 18 h 273"/>
                <a:gd name="T58" fmla="*/ 5 w 363"/>
                <a:gd name="T59" fmla="*/ 38 h 273"/>
                <a:gd name="T60" fmla="*/ 1 w 363"/>
                <a:gd name="T61" fmla="*/ 49 h 273"/>
                <a:gd name="T62" fmla="*/ 0 w 363"/>
                <a:gd name="T63" fmla="*/ 61 h 273"/>
                <a:gd name="T64" fmla="*/ 363 w 363"/>
                <a:gd name="T65"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3" h="273">
                  <a:moveTo>
                    <a:pt x="302" y="227"/>
                  </a:moveTo>
                  <a:lnTo>
                    <a:pt x="302" y="231"/>
                  </a:lnTo>
                  <a:lnTo>
                    <a:pt x="301" y="233"/>
                  </a:lnTo>
                  <a:lnTo>
                    <a:pt x="300" y="235"/>
                  </a:lnTo>
                  <a:lnTo>
                    <a:pt x="297" y="237"/>
                  </a:lnTo>
                  <a:lnTo>
                    <a:pt x="295" y="239"/>
                  </a:lnTo>
                  <a:lnTo>
                    <a:pt x="293" y="241"/>
                  </a:lnTo>
                  <a:lnTo>
                    <a:pt x="290" y="242"/>
                  </a:lnTo>
                  <a:lnTo>
                    <a:pt x="286" y="242"/>
                  </a:lnTo>
                  <a:lnTo>
                    <a:pt x="75" y="242"/>
                  </a:lnTo>
                  <a:lnTo>
                    <a:pt x="73" y="242"/>
                  </a:lnTo>
                  <a:lnTo>
                    <a:pt x="70" y="241"/>
                  </a:lnTo>
                  <a:lnTo>
                    <a:pt x="67" y="239"/>
                  </a:lnTo>
                  <a:lnTo>
                    <a:pt x="65" y="237"/>
                  </a:lnTo>
                  <a:lnTo>
                    <a:pt x="63" y="235"/>
                  </a:lnTo>
                  <a:lnTo>
                    <a:pt x="62" y="233"/>
                  </a:lnTo>
                  <a:lnTo>
                    <a:pt x="61" y="231"/>
                  </a:lnTo>
                  <a:lnTo>
                    <a:pt x="61" y="227"/>
                  </a:lnTo>
                  <a:lnTo>
                    <a:pt x="61" y="76"/>
                  </a:lnTo>
                  <a:lnTo>
                    <a:pt x="61" y="73"/>
                  </a:lnTo>
                  <a:lnTo>
                    <a:pt x="62" y="70"/>
                  </a:lnTo>
                  <a:lnTo>
                    <a:pt x="63" y="68"/>
                  </a:lnTo>
                  <a:lnTo>
                    <a:pt x="65" y="66"/>
                  </a:lnTo>
                  <a:lnTo>
                    <a:pt x="67" y="64"/>
                  </a:lnTo>
                  <a:lnTo>
                    <a:pt x="70" y="62"/>
                  </a:lnTo>
                  <a:lnTo>
                    <a:pt x="73" y="61"/>
                  </a:lnTo>
                  <a:lnTo>
                    <a:pt x="75" y="61"/>
                  </a:lnTo>
                  <a:lnTo>
                    <a:pt x="286" y="61"/>
                  </a:lnTo>
                  <a:lnTo>
                    <a:pt x="290" y="61"/>
                  </a:lnTo>
                  <a:lnTo>
                    <a:pt x="293" y="62"/>
                  </a:lnTo>
                  <a:lnTo>
                    <a:pt x="295" y="64"/>
                  </a:lnTo>
                  <a:lnTo>
                    <a:pt x="297" y="66"/>
                  </a:lnTo>
                  <a:lnTo>
                    <a:pt x="300" y="68"/>
                  </a:lnTo>
                  <a:lnTo>
                    <a:pt x="301" y="70"/>
                  </a:lnTo>
                  <a:lnTo>
                    <a:pt x="302" y="73"/>
                  </a:lnTo>
                  <a:lnTo>
                    <a:pt x="302" y="76"/>
                  </a:lnTo>
                  <a:lnTo>
                    <a:pt x="302" y="227"/>
                  </a:lnTo>
                  <a:close/>
                  <a:moveTo>
                    <a:pt x="363" y="61"/>
                  </a:moveTo>
                  <a:lnTo>
                    <a:pt x="362" y="55"/>
                  </a:lnTo>
                  <a:lnTo>
                    <a:pt x="362" y="49"/>
                  </a:lnTo>
                  <a:lnTo>
                    <a:pt x="359" y="44"/>
                  </a:lnTo>
                  <a:lnTo>
                    <a:pt x="357" y="38"/>
                  </a:lnTo>
                  <a:lnTo>
                    <a:pt x="352" y="27"/>
                  </a:lnTo>
                  <a:lnTo>
                    <a:pt x="345" y="18"/>
                  </a:lnTo>
                  <a:lnTo>
                    <a:pt x="341" y="15"/>
                  </a:lnTo>
                  <a:lnTo>
                    <a:pt x="336" y="12"/>
                  </a:lnTo>
                  <a:lnTo>
                    <a:pt x="328" y="7"/>
                  </a:lnTo>
                  <a:lnTo>
                    <a:pt x="320" y="4"/>
                  </a:lnTo>
                  <a:lnTo>
                    <a:pt x="311" y="2"/>
                  </a:lnTo>
                  <a:lnTo>
                    <a:pt x="302" y="0"/>
                  </a:lnTo>
                  <a:lnTo>
                    <a:pt x="242" y="0"/>
                  </a:lnTo>
                  <a:lnTo>
                    <a:pt x="61" y="0"/>
                  </a:lnTo>
                  <a:lnTo>
                    <a:pt x="52" y="2"/>
                  </a:lnTo>
                  <a:lnTo>
                    <a:pt x="43" y="4"/>
                  </a:lnTo>
                  <a:lnTo>
                    <a:pt x="34" y="7"/>
                  </a:lnTo>
                  <a:lnTo>
                    <a:pt x="26" y="12"/>
                  </a:lnTo>
                  <a:lnTo>
                    <a:pt x="22" y="15"/>
                  </a:lnTo>
                  <a:lnTo>
                    <a:pt x="18" y="18"/>
                  </a:lnTo>
                  <a:lnTo>
                    <a:pt x="11" y="27"/>
                  </a:lnTo>
                  <a:lnTo>
                    <a:pt x="5" y="38"/>
                  </a:lnTo>
                  <a:lnTo>
                    <a:pt x="3" y="44"/>
                  </a:lnTo>
                  <a:lnTo>
                    <a:pt x="1" y="49"/>
                  </a:lnTo>
                  <a:lnTo>
                    <a:pt x="1" y="55"/>
                  </a:lnTo>
                  <a:lnTo>
                    <a:pt x="0" y="61"/>
                  </a:lnTo>
                  <a:lnTo>
                    <a:pt x="0" y="273"/>
                  </a:lnTo>
                  <a:lnTo>
                    <a:pt x="363" y="273"/>
                  </a:lnTo>
                  <a:lnTo>
                    <a:pt x="36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1635">
              <a:extLst>
                <a:ext uri="{FF2B5EF4-FFF2-40B4-BE49-F238E27FC236}">
                  <a16:creationId xmlns:a16="http://schemas.microsoft.com/office/drawing/2014/main" id="{220CF904-6E1F-487B-91DB-61DBBB3EE278}"/>
                </a:ext>
              </a:extLst>
            </p:cNvPr>
            <p:cNvSpPr>
              <a:spLocks/>
            </p:cNvSpPr>
            <p:nvPr/>
          </p:nvSpPr>
          <p:spPr bwMode="auto">
            <a:xfrm>
              <a:off x="304800" y="5349875"/>
              <a:ext cx="134938" cy="38100"/>
            </a:xfrm>
            <a:custGeom>
              <a:avLst/>
              <a:gdLst>
                <a:gd name="T0" fmla="*/ 420 w 423"/>
                <a:gd name="T1" fmla="*/ 16 h 121"/>
                <a:gd name="T2" fmla="*/ 419 w 423"/>
                <a:gd name="T3" fmla="*/ 10 h 121"/>
                <a:gd name="T4" fmla="*/ 416 w 423"/>
                <a:gd name="T5" fmla="*/ 5 h 121"/>
                <a:gd name="T6" fmla="*/ 416 w 423"/>
                <a:gd name="T7" fmla="*/ 4 h 121"/>
                <a:gd name="T8" fmla="*/ 416 w 423"/>
                <a:gd name="T9" fmla="*/ 4 h 121"/>
                <a:gd name="T10" fmla="*/ 415 w 423"/>
                <a:gd name="T11" fmla="*/ 2 h 121"/>
                <a:gd name="T12" fmla="*/ 414 w 423"/>
                <a:gd name="T13" fmla="*/ 0 h 121"/>
                <a:gd name="T14" fmla="*/ 9 w 423"/>
                <a:gd name="T15" fmla="*/ 0 h 121"/>
                <a:gd name="T16" fmla="*/ 8 w 423"/>
                <a:gd name="T17" fmla="*/ 2 h 121"/>
                <a:gd name="T18" fmla="*/ 7 w 423"/>
                <a:gd name="T19" fmla="*/ 4 h 121"/>
                <a:gd name="T20" fmla="*/ 7 w 423"/>
                <a:gd name="T21" fmla="*/ 4 h 121"/>
                <a:gd name="T22" fmla="*/ 7 w 423"/>
                <a:gd name="T23" fmla="*/ 5 h 121"/>
                <a:gd name="T24" fmla="*/ 3 w 423"/>
                <a:gd name="T25" fmla="*/ 10 h 121"/>
                <a:gd name="T26" fmla="*/ 2 w 423"/>
                <a:gd name="T27" fmla="*/ 17 h 121"/>
                <a:gd name="T28" fmla="*/ 2 w 423"/>
                <a:gd name="T29" fmla="*/ 17 h 121"/>
                <a:gd name="T30" fmla="*/ 1 w 423"/>
                <a:gd name="T31" fmla="*/ 18 h 121"/>
                <a:gd name="T32" fmla="*/ 0 w 423"/>
                <a:gd name="T33" fmla="*/ 24 h 121"/>
                <a:gd name="T34" fmla="*/ 0 w 423"/>
                <a:gd name="T35" fmla="*/ 30 h 121"/>
                <a:gd name="T36" fmla="*/ 0 w 423"/>
                <a:gd name="T37" fmla="*/ 107 h 121"/>
                <a:gd name="T38" fmla="*/ 0 w 423"/>
                <a:gd name="T39" fmla="*/ 109 h 121"/>
                <a:gd name="T40" fmla="*/ 1 w 423"/>
                <a:gd name="T41" fmla="*/ 112 h 121"/>
                <a:gd name="T42" fmla="*/ 2 w 423"/>
                <a:gd name="T43" fmla="*/ 114 h 121"/>
                <a:gd name="T44" fmla="*/ 4 w 423"/>
                <a:gd name="T45" fmla="*/ 117 h 121"/>
                <a:gd name="T46" fmla="*/ 7 w 423"/>
                <a:gd name="T47" fmla="*/ 119 h 121"/>
                <a:gd name="T48" fmla="*/ 9 w 423"/>
                <a:gd name="T49" fmla="*/ 120 h 121"/>
                <a:gd name="T50" fmla="*/ 12 w 423"/>
                <a:gd name="T51" fmla="*/ 121 h 121"/>
                <a:gd name="T52" fmla="*/ 15 w 423"/>
                <a:gd name="T53" fmla="*/ 121 h 121"/>
                <a:gd name="T54" fmla="*/ 407 w 423"/>
                <a:gd name="T55" fmla="*/ 121 h 121"/>
                <a:gd name="T56" fmla="*/ 410 w 423"/>
                <a:gd name="T57" fmla="*/ 121 h 121"/>
                <a:gd name="T58" fmla="*/ 414 w 423"/>
                <a:gd name="T59" fmla="*/ 120 h 121"/>
                <a:gd name="T60" fmla="*/ 416 w 423"/>
                <a:gd name="T61" fmla="*/ 119 h 121"/>
                <a:gd name="T62" fmla="*/ 418 w 423"/>
                <a:gd name="T63" fmla="*/ 117 h 121"/>
                <a:gd name="T64" fmla="*/ 420 w 423"/>
                <a:gd name="T65" fmla="*/ 114 h 121"/>
                <a:gd name="T66" fmla="*/ 421 w 423"/>
                <a:gd name="T67" fmla="*/ 112 h 121"/>
                <a:gd name="T68" fmla="*/ 423 w 423"/>
                <a:gd name="T69" fmla="*/ 109 h 121"/>
                <a:gd name="T70" fmla="*/ 423 w 423"/>
                <a:gd name="T71" fmla="*/ 107 h 121"/>
                <a:gd name="T72" fmla="*/ 423 w 423"/>
                <a:gd name="T73" fmla="*/ 30 h 121"/>
                <a:gd name="T74" fmla="*/ 423 w 423"/>
                <a:gd name="T75" fmla="*/ 24 h 121"/>
                <a:gd name="T76" fmla="*/ 421 w 423"/>
                <a:gd name="T77" fmla="*/ 18 h 121"/>
                <a:gd name="T78" fmla="*/ 420 w 423"/>
                <a:gd name="T79" fmla="*/ 17 h 121"/>
                <a:gd name="T80" fmla="*/ 420 w 423"/>
                <a:gd name="T81" fmla="*/ 1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0" y="16"/>
                  </a:moveTo>
                  <a:lnTo>
                    <a:pt x="419" y="10"/>
                  </a:lnTo>
                  <a:lnTo>
                    <a:pt x="416" y="5"/>
                  </a:lnTo>
                  <a:lnTo>
                    <a:pt x="416" y="4"/>
                  </a:lnTo>
                  <a:lnTo>
                    <a:pt x="416" y="4"/>
                  </a:lnTo>
                  <a:lnTo>
                    <a:pt x="415" y="2"/>
                  </a:lnTo>
                  <a:lnTo>
                    <a:pt x="414" y="0"/>
                  </a:lnTo>
                  <a:lnTo>
                    <a:pt x="9" y="0"/>
                  </a:lnTo>
                  <a:lnTo>
                    <a:pt x="8" y="2"/>
                  </a:lnTo>
                  <a:lnTo>
                    <a:pt x="7" y="4"/>
                  </a:lnTo>
                  <a:lnTo>
                    <a:pt x="7" y="4"/>
                  </a:lnTo>
                  <a:lnTo>
                    <a:pt x="7" y="5"/>
                  </a:lnTo>
                  <a:lnTo>
                    <a:pt x="3" y="10"/>
                  </a:lnTo>
                  <a:lnTo>
                    <a:pt x="2" y="17"/>
                  </a:lnTo>
                  <a:lnTo>
                    <a:pt x="2" y="17"/>
                  </a:lnTo>
                  <a:lnTo>
                    <a:pt x="1" y="18"/>
                  </a:lnTo>
                  <a:lnTo>
                    <a:pt x="0" y="24"/>
                  </a:lnTo>
                  <a:lnTo>
                    <a:pt x="0" y="30"/>
                  </a:lnTo>
                  <a:lnTo>
                    <a:pt x="0" y="107"/>
                  </a:lnTo>
                  <a:lnTo>
                    <a:pt x="0" y="109"/>
                  </a:lnTo>
                  <a:lnTo>
                    <a:pt x="1" y="112"/>
                  </a:lnTo>
                  <a:lnTo>
                    <a:pt x="2" y="114"/>
                  </a:lnTo>
                  <a:lnTo>
                    <a:pt x="4" y="117"/>
                  </a:lnTo>
                  <a:lnTo>
                    <a:pt x="7" y="119"/>
                  </a:lnTo>
                  <a:lnTo>
                    <a:pt x="9" y="120"/>
                  </a:lnTo>
                  <a:lnTo>
                    <a:pt x="12" y="121"/>
                  </a:lnTo>
                  <a:lnTo>
                    <a:pt x="15" y="121"/>
                  </a:lnTo>
                  <a:lnTo>
                    <a:pt x="407" y="121"/>
                  </a:lnTo>
                  <a:lnTo>
                    <a:pt x="410" y="121"/>
                  </a:lnTo>
                  <a:lnTo>
                    <a:pt x="414" y="120"/>
                  </a:lnTo>
                  <a:lnTo>
                    <a:pt x="416" y="119"/>
                  </a:lnTo>
                  <a:lnTo>
                    <a:pt x="418" y="117"/>
                  </a:lnTo>
                  <a:lnTo>
                    <a:pt x="420" y="114"/>
                  </a:lnTo>
                  <a:lnTo>
                    <a:pt x="421" y="112"/>
                  </a:lnTo>
                  <a:lnTo>
                    <a:pt x="423" y="109"/>
                  </a:lnTo>
                  <a:lnTo>
                    <a:pt x="423" y="107"/>
                  </a:lnTo>
                  <a:lnTo>
                    <a:pt x="423" y="30"/>
                  </a:lnTo>
                  <a:lnTo>
                    <a:pt x="423" y="24"/>
                  </a:lnTo>
                  <a:lnTo>
                    <a:pt x="421" y="18"/>
                  </a:lnTo>
                  <a:lnTo>
                    <a:pt x="420" y="17"/>
                  </a:lnTo>
                  <a:lnTo>
                    <a:pt x="42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2" name="Group 91" descr="Icon of four squares.">
            <a:extLst>
              <a:ext uri="{FF2B5EF4-FFF2-40B4-BE49-F238E27FC236}">
                <a16:creationId xmlns:a16="http://schemas.microsoft.com/office/drawing/2014/main" id="{268D639A-62F0-4F2B-B632-5A45CD6DD132}"/>
              </a:ext>
              <a:ext uri="{C183D7F6-B498-43B3-948B-1728B52AA6E4}">
                <adec:decorative xmlns="" xmlns:adec="http://schemas.microsoft.com/office/drawing/2017/decorative" val="0"/>
              </a:ext>
            </a:extLst>
          </p:cNvPr>
          <p:cNvGrpSpPr/>
          <p:nvPr/>
        </p:nvGrpSpPr>
        <p:grpSpPr>
          <a:xfrm>
            <a:off x="5420916" y="1368977"/>
            <a:ext cx="287338" cy="285750"/>
            <a:chOff x="4900613" y="3937000"/>
            <a:chExt cx="287338" cy="285750"/>
          </a:xfrm>
          <a:solidFill>
            <a:schemeClr val="bg1"/>
          </a:solidFill>
        </p:grpSpPr>
        <p:sp>
          <p:nvSpPr>
            <p:cNvPr id="93" name="Freeform 4743">
              <a:extLst>
                <a:ext uri="{FF2B5EF4-FFF2-40B4-BE49-F238E27FC236}">
                  <a16:creationId xmlns:a16="http://schemas.microsoft.com/office/drawing/2014/main" id="{A654CD2F-871A-4BFA-805D-636E7B50540D}"/>
                </a:ext>
              </a:extLst>
            </p:cNvPr>
            <p:cNvSpPr>
              <a:spLocks/>
            </p:cNvSpPr>
            <p:nvPr/>
          </p:nvSpPr>
          <p:spPr bwMode="auto">
            <a:xfrm>
              <a:off x="4900613" y="3937000"/>
              <a:ext cx="133350" cy="38100"/>
            </a:xfrm>
            <a:custGeom>
              <a:avLst/>
              <a:gdLst>
                <a:gd name="T0" fmla="*/ 346 w 421"/>
                <a:gd name="T1" fmla="*/ 0 h 120"/>
                <a:gd name="T2" fmla="*/ 76 w 421"/>
                <a:gd name="T3" fmla="*/ 0 h 120"/>
                <a:gd name="T4" fmla="*/ 68 w 421"/>
                <a:gd name="T5" fmla="*/ 1 h 120"/>
                <a:gd name="T6" fmla="*/ 61 w 421"/>
                <a:gd name="T7" fmla="*/ 2 h 120"/>
                <a:gd name="T8" fmla="*/ 53 w 421"/>
                <a:gd name="T9" fmla="*/ 3 h 120"/>
                <a:gd name="T10" fmla="*/ 46 w 421"/>
                <a:gd name="T11" fmla="*/ 5 h 120"/>
                <a:gd name="T12" fmla="*/ 40 w 421"/>
                <a:gd name="T13" fmla="*/ 9 h 120"/>
                <a:gd name="T14" fmla="*/ 33 w 421"/>
                <a:gd name="T15" fmla="*/ 12 h 120"/>
                <a:gd name="T16" fmla="*/ 27 w 421"/>
                <a:gd name="T17" fmla="*/ 17 h 120"/>
                <a:gd name="T18" fmla="*/ 22 w 421"/>
                <a:gd name="T19" fmla="*/ 22 h 120"/>
                <a:gd name="T20" fmla="*/ 18 w 421"/>
                <a:gd name="T21" fmla="*/ 27 h 120"/>
                <a:gd name="T22" fmla="*/ 13 w 421"/>
                <a:gd name="T23" fmla="*/ 33 h 120"/>
                <a:gd name="T24" fmla="*/ 10 w 421"/>
                <a:gd name="T25" fmla="*/ 39 h 120"/>
                <a:gd name="T26" fmla="*/ 6 w 421"/>
                <a:gd name="T27" fmla="*/ 46 h 120"/>
                <a:gd name="T28" fmla="*/ 4 w 421"/>
                <a:gd name="T29" fmla="*/ 53 h 120"/>
                <a:gd name="T30" fmla="*/ 2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20 w 421"/>
                <a:gd name="T45" fmla="*/ 60 h 120"/>
                <a:gd name="T46" fmla="*/ 417 w 421"/>
                <a:gd name="T47" fmla="*/ 53 h 120"/>
                <a:gd name="T48" fmla="*/ 415 w 421"/>
                <a:gd name="T49" fmla="*/ 46 h 120"/>
                <a:gd name="T50" fmla="*/ 412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5 w 421"/>
                <a:gd name="T65" fmla="*/ 5 h 120"/>
                <a:gd name="T66" fmla="*/ 368 w 421"/>
                <a:gd name="T67" fmla="*/ 3 h 120"/>
                <a:gd name="T68" fmla="*/ 361 w 421"/>
                <a:gd name="T69" fmla="*/ 2 h 120"/>
                <a:gd name="T70" fmla="*/ 354 w 421"/>
                <a:gd name="T71" fmla="*/ 1 h 120"/>
                <a:gd name="T72" fmla="*/ 346 w 421"/>
                <a:gd name="T73" fmla="*/ 0 h 120"/>
                <a:gd name="T74" fmla="*/ 346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744">
              <a:extLst>
                <a:ext uri="{FF2B5EF4-FFF2-40B4-BE49-F238E27FC236}">
                  <a16:creationId xmlns:a16="http://schemas.microsoft.com/office/drawing/2014/main" id="{5A76ECC7-C209-476D-BB16-D2195C8DD95B}"/>
                </a:ext>
              </a:extLst>
            </p:cNvPr>
            <p:cNvSpPr>
              <a:spLocks/>
            </p:cNvSpPr>
            <p:nvPr/>
          </p:nvSpPr>
          <p:spPr bwMode="auto">
            <a:xfrm>
              <a:off x="4900613" y="3984625"/>
              <a:ext cx="133350" cy="85725"/>
            </a:xfrm>
            <a:custGeom>
              <a:avLst/>
              <a:gdLst>
                <a:gd name="T0" fmla="*/ 0 w 421"/>
                <a:gd name="T1" fmla="*/ 196 h 270"/>
                <a:gd name="T2" fmla="*/ 0 w 421"/>
                <a:gd name="T3" fmla="*/ 203 h 270"/>
                <a:gd name="T4" fmla="*/ 2 w 421"/>
                <a:gd name="T5" fmla="*/ 211 h 270"/>
                <a:gd name="T6" fmla="*/ 4 w 421"/>
                <a:gd name="T7" fmla="*/ 218 h 270"/>
                <a:gd name="T8" fmla="*/ 6 w 421"/>
                <a:gd name="T9" fmla="*/ 225 h 270"/>
                <a:gd name="T10" fmla="*/ 10 w 421"/>
                <a:gd name="T11" fmla="*/ 231 h 270"/>
                <a:gd name="T12" fmla="*/ 13 w 421"/>
                <a:gd name="T13" fmla="*/ 238 h 270"/>
                <a:gd name="T14" fmla="*/ 18 w 421"/>
                <a:gd name="T15" fmla="*/ 243 h 270"/>
                <a:gd name="T16" fmla="*/ 22 w 421"/>
                <a:gd name="T17" fmla="*/ 248 h 270"/>
                <a:gd name="T18" fmla="*/ 27 w 421"/>
                <a:gd name="T19" fmla="*/ 254 h 270"/>
                <a:gd name="T20" fmla="*/ 33 w 421"/>
                <a:gd name="T21" fmla="*/ 257 h 270"/>
                <a:gd name="T22" fmla="*/ 40 w 421"/>
                <a:gd name="T23" fmla="*/ 262 h 270"/>
                <a:gd name="T24" fmla="*/ 46 w 421"/>
                <a:gd name="T25" fmla="*/ 264 h 270"/>
                <a:gd name="T26" fmla="*/ 53 w 421"/>
                <a:gd name="T27" fmla="*/ 267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7 h 270"/>
                <a:gd name="T42" fmla="*/ 375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2 w 421"/>
                <a:gd name="T57" fmla="*/ 231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745">
              <a:extLst>
                <a:ext uri="{FF2B5EF4-FFF2-40B4-BE49-F238E27FC236}">
                  <a16:creationId xmlns:a16="http://schemas.microsoft.com/office/drawing/2014/main" id="{842A256B-87AA-4D95-A759-ECE316A17FF2}"/>
                </a:ext>
              </a:extLst>
            </p:cNvPr>
            <p:cNvSpPr>
              <a:spLocks/>
            </p:cNvSpPr>
            <p:nvPr/>
          </p:nvSpPr>
          <p:spPr bwMode="auto">
            <a:xfrm>
              <a:off x="5053013" y="3937000"/>
              <a:ext cx="134938" cy="38100"/>
            </a:xfrm>
            <a:custGeom>
              <a:avLst/>
              <a:gdLst>
                <a:gd name="T0" fmla="*/ 345 w 421"/>
                <a:gd name="T1" fmla="*/ 0 h 120"/>
                <a:gd name="T2" fmla="*/ 75 w 421"/>
                <a:gd name="T3" fmla="*/ 0 h 120"/>
                <a:gd name="T4" fmla="*/ 67 w 421"/>
                <a:gd name="T5" fmla="*/ 1 h 120"/>
                <a:gd name="T6" fmla="*/ 60 w 421"/>
                <a:gd name="T7" fmla="*/ 2 h 120"/>
                <a:gd name="T8" fmla="*/ 52 w 421"/>
                <a:gd name="T9" fmla="*/ 3 h 120"/>
                <a:gd name="T10" fmla="*/ 45 w 421"/>
                <a:gd name="T11" fmla="*/ 5 h 120"/>
                <a:gd name="T12" fmla="*/ 39 w 421"/>
                <a:gd name="T13" fmla="*/ 9 h 120"/>
                <a:gd name="T14" fmla="*/ 33 w 421"/>
                <a:gd name="T15" fmla="*/ 12 h 120"/>
                <a:gd name="T16" fmla="*/ 27 w 421"/>
                <a:gd name="T17" fmla="*/ 17 h 120"/>
                <a:gd name="T18" fmla="*/ 22 w 421"/>
                <a:gd name="T19" fmla="*/ 22 h 120"/>
                <a:gd name="T20" fmla="*/ 17 w 421"/>
                <a:gd name="T21" fmla="*/ 27 h 120"/>
                <a:gd name="T22" fmla="*/ 13 w 421"/>
                <a:gd name="T23" fmla="*/ 33 h 120"/>
                <a:gd name="T24" fmla="*/ 9 w 421"/>
                <a:gd name="T25" fmla="*/ 39 h 120"/>
                <a:gd name="T26" fmla="*/ 6 w 421"/>
                <a:gd name="T27" fmla="*/ 46 h 120"/>
                <a:gd name="T28" fmla="*/ 4 w 421"/>
                <a:gd name="T29" fmla="*/ 53 h 120"/>
                <a:gd name="T30" fmla="*/ 1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19 w 421"/>
                <a:gd name="T45" fmla="*/ 60 h 120"/>
                <a:gd name="T46" fmla="*/ 417 w 421"/>
                <a:gd name="T47" fmla="*/ 53 h 120"/>
                <a:gd name="T48" fmla="*/ 415 w 421"/>
                <a:gd name="T49" fmla="*/ 46 h 120"/>
                <a:gd name="T50" fmla="*/ 411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4 w 421"/>
                <a:gd name="T65" fmla="*/ 5 h 120"/>
                <a:gd name="T66" fmla="*/ 367 w 421"/>
                <a:gd name="T67" fmla="*/ 3 h 120"/>
                <a:gd name="T68" fmla="*/ 360 w 421"/>
                <a:gd name="T69" fmla="*/ 2 h 120"/>
                <a:gd name="T70" fmla="*/ 353 w 421"/>
                <a:gd name="T71" fmla="*/ 1 h 120"/>
                <a:gd name="T72" fmla="*/ 345 w 421"/>
                <a:gd name="T73" fmla="*/ 0 h 120"/>
                <a:gd name="T74" fmla="*/ 345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746">
              <a:extLst>
                <a:ext uri="{FF2B5EF4-FFF2-40B4-BE49-F238E27FC236}">
                  <a16:creationId xmlns:a16="http://schemas.microsoft.com/office/drawing/2014/main" id="{3D60C298-D43E-4861-BEA9-D00241730C7D}"/>
                </a:ext>
              </a:extLst>
            </p:cNvPr>
            <p:cNvSpPr>
              <a:spLocks/>
            </p:cNvSpPr>
            <p:nvPr/>
          </p:nvSpPr>
          <p:spPr bwMode="auto">
            <a:xfrm>
              <a:off x="5053013" y="3984625"/>
              <a:ext cx="134938" cy="85725"/>
            </a:xfrm>
            <a:custGeom>
              <a:avLst/>
              <a:gdLst>
                <a:gd name="T0" fmla="*/ 0 w 421"/>
                <a:gd name="T1" fmla="*/ 196 h 270"/>
                <a:gd name="T2" fmla="*/ 0 w 421"/>
                <a:gd name="T3" fmla="*/ 203 h 270"/>
                <a:gd name="T4" fmla="*/ 1 w 421"/>
                <a:gd name="T5" fmla="*/ 211 h 270"/>
                <a:gd name="T6" fmla="*/ 4 w 421"/>
                <a:gd name="T7" fmla="*/ 218 h 270"/>
                <a:gd name="T8" fmla="*/ 6 w 421"/>
                <a:gd name="T9" fmla="*/ 225 h 270"/>
                <a:gd name="T10" fmla="*/ 9 w 421"/>
                <a:gd name="T11" fmla="*/ 231 h 270"/>
                <a:gd name="T12" fmla="*/ 13 w 421"/>
                <a:gd name="T13" fmla="*/ 238 h 270"/>
                <a:gd name="T14" fmla="*/ 17 w 421"/>
                <a:gd name="T15" fmla="*/ 243 h 270"/>
                <a:gd name="T16" fmla="*/ 22 w 421"/>
                <a:gd name="T17" fmla="*/ 248 h 270"/>
                <a:gd name="T18" fmla="*/ 27 w 421"/>
                <a:gd name="T19" fmla="*/ 254 h 270"/>
                <a:gd name="T20" fmla="*/ 33 w 421"/>
                <a:gd name="T21" fmla="*/ 257 h 270"/>
                <a:gd name="T22" fmla="*/ 39 w 421"/>
                <a:gd name="T23" fmla="*/ 262 h 270"/>
                <a:gd name="T24" fmla="*/ 45 w 421"/>
                <a:gd name="T25" fmla="*/ 264 h 270"/>
                <a:gd name="T26" fmla="*/ 52 w 421"/>
                <a:gd name="T27" fmla="*/ 267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7 h 270"/>
                <a:gd name="T42" fmla="*/ 374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1 w 421"/>
                <a:gd name="T57" fmla="*/ 231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747">
              <a:extLst>
                <a:ext uri="{FF2B5EF4-FFF2-40B4-BE49-F238E27FC236}">
                  <a16:creationId xmlns:a16="http://schemas.microsoft.com/office/drawing/2014/main" id="{29B54F52-E2CA-455A-9AA3-2B20BE885EED}"/>
                </a:ext>
              </a:extLst>
            </p:cNvPr>
            <p:cNvSpPr>
              <a:spLocks/>
            </p:cNvSpPr>
            <p:nvPr/>
          </p:nvSpPr>
          <p:spPr bwMode="auto">
            <a:xfrm>
              <a:off x="4900613" y="4137025"/>
              <a:ext cx="133350" cy="85725"/>
            </a:xfrm>
            <a:custGeom>
              <a:avLst/>
              <a:gdLst>
                <a:gd name="T0" fmla="*/ 0 w 421"/>
                <a:gd name="T1" fmla="*/ 194 h 270"/>
                <a:gd name="T2" fmla="*/ 0 w 421"/>
                <a:gd name="T3" fmla="*/ 203 h 270"/>
                <a:gd name="T4" fmla="*/ 2 w 421"/>
                <a:gd name="T5" fmla="*/ 209 h 270"/>
                <a:gd name="T6" fmla="*/ 4 w 421"/>
                <a:gd name="T7" fmla="*/ 218 h 270"/>
                <a:gd name="T8" fmla="*/ 6 w 421"/>
                <a:gd name="T9" fmla="*/ 225 h 270"/>
                <a:gd name="T10" fmla="*/ 10 w 421"/>
                <a:gd name="T11" fmla="*/ 230 h 270"/>
                <a:gd name="T12" fmla="*/ 13 w 421"/>
                <a:gd name="T13" fmla="*/ 237 h 270"/>
                <a:gd name="T14" fmla="*/ 18 w 421"/>
                <a:gd name="T15" fmla="*/ 243 h 270"/>
                <a:gd name="T16" fmla="*/ 22 w 421"/>
                <a:gd name="T17" fmla="*/ 248 h 270"/>
                <a:gd name="T18" fmla="*/ 27 w 421"/>
                <a:gd name="T19" fmla="*/ 252 h 270"/>
                <a:gd name="T20" fmla="*/ 33 w 421"/>
                <a:gd name="T21" fmla="*/ 257 h 270"/>
                <a:gd name="T22" fmla="*/ 40 w 421"/>
                <a:gd name="T23" fmla="*/ 262 h 270"/>
                <a:gd name="T24" fmla="*/ 46 w 421"/>
                <a:gd name="T25" fmla="*/ 264 h 270"/>
                <a:gd name="T26" fmla="*/ 53 w 421"/>
                <a:gd name="T27" fmla="*/ 266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6 h 270"/>
                <a:gd name="T42" fmla="*/ 375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2 w 421"/>
                <a:gd name="T57" fmla="*/ 230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4748">
              <a:extLst>
                <a:ext uri="{FF2B5EF4-FFF2-40B4-BE49-F238E27FC236}">
                  <a16:creationId xmlns:a16="http://schemas.microsoft.com/office/drawing/2014/main" id="{46C54F87-D686-45B0-AC4F-BD4AD01BD05A}"/>
                </a:ext>
              </a:extLst>
            </p:cNvPr>
            <p:cNvSpPr>
              <a:spLocks/>
            </p:cNvSpPr>
            <p:nvPr/>
          </p:nvSpPr>
          <p:spPr bwMode="auto">
            <a:xfrm>
              <a:off x="4900613" y="4089400"/>
              <a:ext cx="133350" cy="38100"/>
            </a:xfrm>
            <a:custGeom>
              <a:avLst/>
              <a:gdLst>
                <a:gd name="T0" fmla="*/ 346 w 421"/>
                <a:gd name="T1" fmla="*/ 0 h 121"/>
                <a:gd name="T2" fmla="*/ 76 w 421"/>
                <a:gd name="T3" fmla="*/ 0 h 121"/>
                <a:gd name="T4" fmla="*/ 68 w 421"/>
                <a:gd name="T5" fmla="*/ 1 h 121"/>
                <a:gd name="T6" fmla="*/ 61 w 421"/>
                <a:gd name="T7" fmla="*/ 3 h 121"/>
                <a:gd name="T8" fmla="*/ 53 w 421"/>
                <a:gd name="T9" fmla="*/ 4 h 121"/>
                <a:gd name="T10" fmla="*/ 46 w 421"/>
                <a:gd name="T11" fmla="*/ 6 h 121"/>
                <a:gd name="T12" fmla="*/ 40 w 421"/>
                <a:gd name="T13" fmla="*/ 10 h 121"/>
                <a:gd name="T14" fmla="*/ 33 w 421"/>
                <a:gd name="T15" fmla="*/ 13 h 121"/>
                <a:gd name="T16" fmla="*/ 27 w 421"/>
                <a:gd name="T17" fmla="*/ 18 h 121"/>
                <a:gd name="T18" fmla="*/ 22 w 421"/>
                <a:gd name="T19" fmla="*/ 22 h 121"/>
                <a:gd name="T20" fmla="*/ 18 w 421"/>
                <a:gd name="T21" fmla="*/ 28 h 121"/>
                <a:gd name="T22" fmla="*/ 13 w 421"/>
                <a:gd name="T23" fmla="*/ 34 h 121"/>
                <a:gd name="T24" fmla="*/ 10 w 421"/>
                <a:gd name="T25" fmla="*/ 40 h 121"/>
                <a:gd name="T26" fmla="*/ 6 w 421"/>
                <a:gd name="T27" fmla="*/ 47 h 121"/>
                <a:gd name="T28" fmla="*/ 4 w 421"/>
                <a:gd name="T29" fmla="*/ 54 h 121"/>
                <a:gd name="T30" fmla="*/ 2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20 w 421"/>
                <a:gd name="T45" fmla="*/ 61 h 121"/>
                <a:gd name="T46" fmla="*/ 417 w 421"/>
                <a:gd name="T47" fmla="*/ 54 h 121"/>
                <a:gd name="T48" fmla="*/ 415 w 421"/>
                <a:gd name="T49" fmla="*/ 47 h 121"/>
                <a:gd name="T50" fmla="*/ 412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5 w 421"/>
                <a:gd name="T65" fmla="*/ 6 h 121"/>
                <a:gd name="T66" fmla="*/ 368 w 421"/>
                <a:gd name="T67" fmla="*/ 4 h 121"/>
                <a:gd name="T68" fmla="*/ 361 w 421"/>
                <a:gd name="T69" fmla="*/ 3 h 121"/>
                <a:gd name="T70" fmla="*/ 354 w 421"/>
                <a:gd name="T71" fmla="*/ 1 h 121"/>
                <a:gd name="T72" fmla="*/ 346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749">
              <a:extLst>
                <a:ext uri="{FF2B5EF4-FFF2-40B4-BE49-F238E27FC236}">
                  <a16:creationId xmlns:a16="http://schemas.microsoft.com/office/drawing/2014/main" id="{2AD4B2ED-3FF5-413A-9E75-6FD5885D478D}"/>
                </a:ext>
              </a:extLst>
            </p:cNvPr>
            <p:cNvSpPr>
              <a:spLocks/>
            </p:cNvSpPr>
            <p:nvPr/>
          </p:nvSpPr>
          <p:spPr bwMode="auto">
            <a:xfrm>
              <a:off x="5053013" y="4137025"/>
              <a:ext cx="134938" cy="85725"/>
            </a:xfrm>
            <a:custGeom>
              <a:avLst/>
              <a:gdLst>
                <a:gd name="T0" fmla="*/ 0 w 421"/>
                <a:gd name="T1" fmla="*/ 194 h 270"/>
                <a:gd name="T2" fmla="*/ 0 w 421"/>
                <a:gd name="T3" fmla="*/ 203 h 270"/>
                <a:gd name="T4" fmla="*/ 1 w 421"/>
                <a:gd name="T5" fmla="*/ 209 h 270"/>
                <a:gd name="T6" fmla="*/ 4 w 421"/>
                <a:gd name="T7" fmla="*/ 218 h 270"/>
                <a:gd name="T8" fmla="*/ 6 w 421"/>
                <a:gd name="T9" fmla="*/ 225 h 270"/>
                <a:gd name="T10" fmla="*/ 9 w 421"/>
                <a:gd name="T11" fmla="*/ 230 h 270"/>
                <a:gd name="T12" fmla="*/ 13 w 421"/>
                <a:gd name="T13" fmla="*/ 237 h 270"/>
                <a:gd name="T14" fmla="*/ 17 w 421"/>
                <a:gd name="T15" fmla="*/ 243 h 270"/>
                <a:gd name="T16" fmla="*/ 22 w 421"/>
                <a:gd name="T17" fmla="*/ 248 h 270"/>
                <a:gd name="T18" fmla="*/ 27 w 421"/>
                <a:gd name="T19" fmla="*/ 252 h 270"/>
                <a:gd name="T20" fmla="*/ 33 w 421"/>
                <a:gd name="T21" fmla="*/ 257 h 270"/>
                <a:gd name="T22" fmla="*/ 39 w 421"/>
                <a:gd name="T23" fmla="*/ 262 h 270"/>
                <a:gd name="T24" fmla="*/ 45 w 421"/>
                <a:gd name="T25" fmla="*/ 264 h 270"/>
                <a:gd name="T26" fmla="*/ 52 w 421"/>
                <a:gd name="T27" fmla="*/ 266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6 h 270"/>
                <a:gd name="T42" fmla="*/ 374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1 w 421"/>
                <a:gd name="T57" fmla="*/ 230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750">
              <a:extLst>
                <a:ext uri="{FF2B5EF4-FFF2-40B4-BE49-F238E27FC236}">
                  <a16:creationId xmlns:a16="http://schemas.microsoft.com/office/drawing/2014/main" id="{C94F299B-31F2-4CA4-A270-5E5DDD6CEDAA}"/>
                </a:ext>
              </a:extLst>
            </p:cNvPr>
            <p:cNvSpPr>
              <a:spLocks/>
            </p:cNvSpPr>
            <p:nvPr/>
          </p:nvSpPr>
          <p:spPr bwMode="auto">
            <a:xfrm>
              <a:off x="5053013" y="4089400"/>
              <a:ext cx="134938" cy="38100"/>
            </a:xfrm>
            <a:custGeom>
              <a:avLst/>
              <a:gdLst>
                <a:gd name="T0" fmla="*/ 345 w 421"/>
                <a:gd name="T1" fmla="*/ 0 h 121"/>
                <a:gd name="T2" fmla="*/ 75 w 421"/>
                <a:gd name="T3" fmla="*/ 0 h 121"/>
                <a:gd name="T4" fmla="*/ 67 w 421"/>
                <a:gd name="T5" fmla="*/ 1 h 121"/>
                <a:gd name="T6" fmla="*/ 60 w 421"/>
                <a:gd name="T7" fmla="*/ 3 h 121"/>
                <a:gd name="T8" fmla="*/ 52 w 421"/>
                <a:gd name="T9" fmla="*/ 4 h 121"/>
                <a:gd name="T10" fmla="*/ 45 w 421"/>
                <a:gd name="T11" fmla="*/ 6 h 121"/>
                <a:gd name="T12" fmla="*/ 39 w 421"/>
                <a:gd name="T13" fmla="*/ 10 h 121"/>
                <a:gd name="T14" fmla="*/ 33 w 421"/>
                <a:gd name="T15" fmla="*/ 13 h 121"/>
                <a:gd name="T16" fmla="*/ 27 w 421"/>
                <a:gd name="T17" fmla="*/ 18 h 121"/>
                <a:gd name="T18" fmla="*/ 22 w 421"/>
                <a:gd name="T19" fmla="*/ 22 h 121"/>
                <a:gd name="T20" fmla="*/ 17 w 421"/>
                <a:gd name="T21" fmla="*/ 28 h 121"/>
                <a:gd name="T22" fmla="*/ 13 w 421"/>
                <a:gd name="T23" fmla="*/ 34 h 121"/>
                <a:gd name="T24" fmla="*/ 9 w 421"/>
                <a:gd name="T25" fmla="*/ 40 h 121"/>
                <a:gd name="T26" fmla="*/ 6 w 421"/>
                <a:gd name="T27" fmla="*/ 47 h 121"/>
                <a:gd name="T28" fmla="*/ 4 w 421"/>
                <a:gd name="T29" fmla="*/ 54 h 121"/>
                <a:gd name="T30" fmla="*/ 1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19 w 421"/>
                <a:gd name="T45" fmla="*/ 61 h 121"/>
                <a:gd name="T46" fmla="*/ 417 w 421"/>
                <a:gd name="T47" fmla="*/ 54 h 121"/>
                <a:gd name="T48" fmla="*/ 415 w 421"/>
                <a:gd name="T49" fmla="*/ 47 h 121"/>
                <a:gd name="T50" fmla="*/ 411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4 w 421"/>
                <a:gd name="T65" fmla="*/ 6 h 121"/>
                <a:gd name="T66" fmla="*/ 367 w 421"/>
                <a:gd name="T67" fmla="*/ 4 h 121"/>
                <a:gd name="T68" fmla="*/ 360 w 421"/>
                <a:gd name="T69" fmla="*/ 3 h 121"/>
                <a:gd name="T70" fmla="*/ 353 w 421"/>
                <a:gd name="T71" fmla="*/ 1 h 121"/>
                <a:gd name="T72" fmla="*/ 345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descr="Icon of mobile phone and speech bubble.">
            <a:extLst>
              <a:ext uri="{FF2B5EF4-FFF2-40B4-BE49-F238E27FC236}">
                <a16:creationId xmlns:a16="http://schemas.microsoft.com/office/drawing/2014/main" id="{67EBF40E-2836-4B56-82CA-B0AE5592616F}"/>
              </a:ext>
            </a:extLst>
          </p:cNvPr>
          <p:cNvGrpSpPr/>
          <p:nvPr/>
        </p:nvGrpSpPr>
        <p:grpSpPr>
          <a:xfrm>
            <a:off x="6564709" y="1373740"/>
            <a:ext cx="277813" cy="276225"/>
            <a:chOff x="6105525" y="1922463"/>
            <a:chExt cx="277813" cy="276225"/>
          </a:xfrm>
          <a:solidFill>
            <a:schemeClr val="bg1"/>
          </a:solidFill>
        </p:grpSpPr>
        <p:sp>
          <p:nvSpPr>
            <p:cNvPr id="102" name="Freeform 2023">
              <a:extLst>
                <a:ext uri="{FF2B5EF4-FFF2-40B4-BE49-F238E27FC236}">
                  <a16:creationId xmlns:a16="http://schemas.microsoft.com/office/drawing/2014/main" id="{8A677BB9-7FF5-46F1-AA35-A8280C80A687}"/>
                </a:ext>
              </a:extLst>
            </p:cNvPr>
            <p:cNvSpPr>
              <a:spLocks noEditPoints="1"/>
            </p:cNvSpPr>
            <p:nvPr/>
          </p:nvSpPr>
          <p:spPr bwMode="auto">
            <a:xfrm>
              <a:off x="6105525" y="1960563"/>
              <a:ext cx="96838" cy="47625"/>
            </a:xfrm>
            <a:custGeom>
              <a:avLst/>
              <a:gdLst>
                <a:gd name="T0" fmla="*/ 195 w 303"/>
                <a:gd name="T1" fmla="*/ 105 h 150"/>
                <a:gd name="T2" fmla="*/ 165 w 303"/>
                <a:gd name="T3" fmla="*/ 105 h 150"/>
                <a:gd name="T4" fmla="*/ 162 w 303"/>
                <a:gd name="T5" fmla="*/ 105 h 150"/>
                <a:gd name="T6" fmla="*/ 160 w 303"/>
                <a:gd name="T7" fmla="*/ 104 h 150"/>
                <a:gd name="T8" fmla="*/ 157 w 303"/>
                <a:gd name="T9" fmla="*/ 103 h 150"/>
                <a:gd name="T10" fmla="*/ 155 w 303"/>
                <a:gd name="T11" fmla="*/ 101 h 150"/>
                <a:gd name="T12" fmla="*/ 153 w 303"/>
                <a:gd name="T13" fmla="*/ 98 h 150"/>
                <a:gd name="T14" fmla="*/ 151 w 303"/>
                <a:gd name="T15" fmla="*/ 96 h 150"/>
                <a:gd name="T16" fmla="*/ 151 w 303"/>
                <a:gd name="T17" fmla="*/ 93 h 150"/>
                <a:gd name="T18" fmla="*/ 150 w 303"/>
                <a:gd name="T19" fmla="*/ 90 h 150"/>
                <a:gd name="T20" fmla="*/ 151 w 303"/>
                <a:gd name="T21" fmla="*/ 88 h 150"/>
                <a:gd name="T22" fmla="*/ 151 w 303"/>
                <a:gd name="T23" fmla="*/ 85 h 150"/>
                <a:gd name="T24" fmla="*/ 153 w 303"/>
                <a:gd name="T25" fmla="*/ 82 h 150"/>
                <a:gd name="T26" fmla="*/ 155 w 303"/>
                <a:gd name="T27" fmla="*/ 80 h 150"/>
                <a:gd name="T28" fmla="*/ 157 w 303"/>
                <a:gd name="T29" fmla="*/ 78 h 150"/>
                <a:gd name="T30" fmla="*/ 160 w 303"/>
                <a:gd name="T31" fmla="*/ 77 h 150"/>
                <a:gd name="T32" fmla="*/ 162 w 303"/>
                <a:gd name="T33" fmla="*/ 76 h 150"/>
                <a:gd name="T34" fmla="*/ 165 w 303"/>
                <a:gd name="T35" fmla="*/ 75 h 150"/>
                <a:gd name="T36" fmla="*/ 195 w 303"/>
                <a:gd name="T37" fmla="*/ 75 h 150"/>
                <a:gd name="T38" fmla="*/ 199 w 303"/>
                <a:gd name="T39" fmla="*/ 76 h 150"/>
                <a:gd name="T40" fmla="*/ 202 w 303"/>
                <a:gd name="T41" fmla="*/ 77 h 150"/>
                <a:gd name="T42" fmla="*/ 204 w 303"/>
                <a:gd name="T43" fmla="*/ 78 h 150"/>
                <a:gd name="T44" fmla="*/ 206 w 303"/>
                <a:gd name="T45" fmla="*/ 80 h 150"/>
                <a:gd name="T46" fmla="*/ 208 w 303"/>
                <a:gd name="T47" fmla="*/ 82 h 150"/>
                <a:gd name="T48" fmla="*/ 209 w 303"/>
                <a:gd name="T49" fmla="*/ 85 h 150"/>
                <a:gd name="T50" fmla="*/ 210 w 303"/>
                <a:gd name="T51" fmla="*/ 88 h 150"/>
                <a:gd name="T52" fmla="*/ 210 w 303"/>
                <a:gd name="T53" fmla="*/ 90 h 150"/>
                <a:gd name="T54" fmla="*/ 210 w 303"/>
                <a:gd name="T55" fmla="*/ 93 h 150"/>
                <a:gd name="T56" fmla="*/ 209 w 303"/>
                <a:gd name="T57" fmla="*/ 96 h 150"/>
                <a:gd name="T58" fmla="*/ 208 w 303"/>
                <a:gd name="T59" fmla="*/ 98 h 150"/>
                <a:gd name="T60" fmla="*/ 206 w 303"/>
                <a:gd name="T61" fmla="*/ 101 h 150"/>
                <a:gd name="T62" fmla="*/ 204 w 303"/>
                <a:gd name="T63" fmla="*/ 103 h 150"/>
                <a:gd name="T64" fmla="*/ 202 w 303"/>
                <a:gd name="T65" fmla="*/ 104 h 150"/>
                <a:gd name="T66" fmla="*/ 199 w 303"/>
                <a:gd name="T67" fmla="*/ 105 h 150"/>
                <a:gd name="T68" fmla="*/ 195 w 303"/>
                <a:gd name="T69" fmla="*/ 105 h 150"/>
                <a:gd name="T70" fmla="*/ 195 w 303"/>
                <a:gd name="T71" fmla="*/ 105 h 150"/>
                <a:gd name="T72" fmla="*/ 300 w 303"/>
                <a:gd name="T73" fmla="*/ 135 h 150"/>
                <a:gd name="T74" fmla="*/ 300 w 303"/>
                <a:gd name="T75" fmla="*/ 0 h 150"/>
                <a:gd name="T76" fmla="*/ 90 w 303"/>
                <a:gd name="T77" fmla="*/ 0 h 150"/>
                <a:gd name="T78" fmla="*/ 82 w 303"/>
                <a:gd name="T79" fmla="*/ 1 h 150"/>
                <a:gd name="T80" fmla="*/ 72 w 303"/>
                <a:gd name="T81" fmla="*/ 2 h 150"/>
                <a:gd name="T82" fmla="*/ 63 w 303"/>
                <a:gd name="T83" fmla="*/ 4 h 150"/>
                <a:gd name="T84" fmla="*/ 55 w 303"/>
                <a:gd name="T85" fmla="*/ 7 h 150"/>
                <a:gd name="T86" fmla="*/ 47 w 303"/>
                <a:gd name="T87" fmla="*/ 10 h 150"/>
                <a:gd name="T88" fmla="*/ 40 w 303"/>
                <a:gd name="T89" fmla="*/ 15 h 150"/>
                <a:gd name="T90" fmla="*/ 32 w 303"/>
                <a:gd name="T91" fmla="*/ 20 h 150"/>
                <a:gd name="T92" fmla="*/ 27 w 303"/>
                <a:gd name="T93" fmla="*/ 27 h 150"/>
                <a:gd name="T94" fmla="*/ 20 w 303"/>
                <a:gd name="T95" fmla="*/ 33 h 150"/>
                <a:gd name="T96" fmla="*/ 15 w 303"/>
                <a:gd name="T97" fmla="*/ 39 h 150"/>
                <a:gd name="T98" fmla="*/ 11 w 303"/>
                <a:gd name="T99" fmla="*/ 47 h 150"/>
                <a:gd name="T100" fmla="*/ 8 w 303"/>
                <a:gd name="T101" fmla="*/ 54 h 150"/>
                <a:gd name="T102" fmla="*/ 4 w 303"/>
                <a:gd name="T103" fmla="*/ 63 h 150"/>
                <a:gd name="T104" fmla="*/ 2 w 303"/>
                <a:gd name="T105" fmla="*/ 72 h 150"/>
                <a:gd name="T106" fmla="*/ 1 w 303"/>
                <a:gd name="T107" fmla="*/ 81 h 150"/>
                <a:gd name="T108" fmla="*/ 0 w 303"/>
                <a:gd name="T109" fmla="*/ 90 h 150"/>
                <a:gd name="T110" fmla="*/ 0 w 303"/>
                <a:gd name="T111" fmla="*/ 150 h 150"/>
                <a:gd name="T112" fmla="*/ 303 w 303"/>
                <a:gd name="T113" fmla="*/ 150 h 150"/>
                <a:gd name="T114" fmla="*/ 301 w 303"/>
                <a:gd name="T115" fmla="*/ 144 h 150"/>
                <a:gd name="T116" fmla="*/ 300 w 303"/>
                <a:gd name="T117" fmla="*/ 135 h 150"/>
                <a:gd name="T118" fmla="*/ 300 w 303"/>
                <a:gd name="T119" fmla="*/ 13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3" h="150">
                  <a:moveTo>
                    <a:pt x="195" y="105"/>
                  </a:moveTo>
                  <a:lnTo>
                    <a:pt x="165" y="105"/>
                  </a:lnTo>
                  <a:lnTo>
                    <a:pt x="162" y="105"/>
                  </a:lnTo>
                  <a:lnTo>
                    <a:pt x="160" y="104"/>
                  </a:lnTo>
                  <a:lnTo>
                    <a:pt x="157" y="103"/>
                  </a:lnTo>
                  <a:lnTo>
                    <a:pt x="155" y="101"/>
                  </a:lnTo>
                  <a:lnTo>
                    <a:pt x="153" y="98"/>
                  </a:lnTo>
                  <a:lnTo>
                    <a:pt x="151" y="96"/>
                  </a:lnTo>
                  <a:lnTo>
                    <a:pt x="151" y="93"/>
                  </a:lnTo>
                  <a:lnTo>
                    <a:pt x="150" y="90"/>
                  </a:lnTo>
                  <a:lnTo>
                    <a:pt x="151" y="88"/>
                  </a:lnTo>
                  <a:lnTo>
                    <a:pt x="151" y="85"/>
                  </a:lnTo>
                  <a:lnTo>
                    <a:pt x="153" y="82"/>
                  </a:lnTo>
                  <a:lnTo>
                    <a:pt x="155" y="80"/>
                  </a:lnTo>
                  <a:lnTo>
                    <a:pt x="157" y="78"/>
                  </a:lnTo>
                  <a:lnTo>
                    <a:pt x="160" y="77"/>
                  </a:lnTo>
                  <a:lnTo>
                    <a:pt x="162" y="76"/>
                  </a:lnTo>
                  <a:lnTo>
                    <a:pt x="165" y="75"/>
                  </a:lnTo>
                  <a:lnTo>
                    <a:pt x="195" y="75"/>
                  </a:lnTo>
                  <a:lnTo>
                    <a:pt x="199" y="76"/>
                  </a:lnTo>
                  <a:lnTo>
                    <a:pt x="202" y="77"/>
                  </a:lnTo>
                  <a:lnTo>
                    <a:pt x="204" y="78"/>
                  </a:lnTo>
                  <a:lnTo>
                    <a:pt x="206" y="80"/>
                  </a:lnTo>
                  <a:lnTo>
                    <a:pt x="208" y="82"/>
                  </a:lnTo>
                  <a:lnTo>
                    <a:pt x="209" y="85"/>
                  </a:lnTo>
                  <a:lnTo>
                    <a:pt x="210" y="88"/>
                  </a:lnTo>
                  <a:lnTo>
                    <a:pt x="210" y="90"/>
                  </a:lnTo>
                  <a:lnTo>
                    <a:pt x="210" y="93"/>
                  </a:lnTo>
                  <a:lnTo>
                    <a:pt x="209" y="96"/>
                  </a:lnTo>
                  <a:lnTo>
                    <a:pt x="208" y="98"/>
                  </a:lnTo>
                  <a:lnTo>
                    <a:pt x="206" y="101"/>
                  </a:lnTo>
                  <a:lnTo>
                    <a:pt x="204" y="103"/>
                  </a:lnTo>
                  <a:lnTo>
                    <a:pt x="202" y="104"/>
                  </a:lnTo>
                  <a:lnTo>
                    <a:pt x="199" y="105"/>
                  </a:lnTo>
                  <a:lnTo>
                    <a:pt x="195" y="105"/>
                  </a:lnTo>
                  <a:lnTo>
                    <a:pt x="195" y="105"/>
                  </a:lnTo>
                  <a:close/>
                  <a:moveTo>
                    <a:pt x="300" y="135"/>
                  </a:moveTo>
                  <a:lnTo>
                    <a:pt x="300" y="0"/>
                  </a:lnTo>
                  <a:lnTo>
                    <a:pt x="90" y="0"/>
                  </a:lnTo>
                  <a:lnTo>
                    <a:pt x="82" y="1"/>
                  </a:lnTo>
                  <a:lnTo>
                    <a:pt x="72" y="2"/>
                  </a:lnTo>
                  <a:lnTo>
                    <a:pt x="63" y="4"/>
                  </a:lnTo>
                  <a:lnTo>
                    <a:pt x="55" y="7"/>
                  </a:lnTo>
                  <a:lnTo>
                    <a:pt x="47" y="10"/>
                  </a:lnTo>
                  <a:lnTo>
                    <a:pt x="40" y="15"/>
                  </a:lnTo>
                  <a:lnTo>
                    <a:pt x="32" y="20"/>
                  </a:lnTo>
                  <a:lnTo>
                    <a:pt x="27" y="27"/>
                  </a:lnTo>
                  <a:lnTo>
                    <a:pt x="20" y="33"/>
                  </a:lnTo>
                  <a:lnTo>
                    <a:pt x="15" y="39"/>
                  </a:lnTo>
                  <a:lnTo>
                    <a:pt x="11" y="47"/>
                  </a:lnTo>
                  <a:lnTo>
                    <a:pt x="8" y="54"/>
                  </a:lnTo>
                  <a:lnTo>
                    <a:pt x="4" y="63"/>
                  </a:lnTo>
                  <a:lnTo>
                    <a:pt x="2" y="72"/>
                  </a:lnTo>
                  <a:lnTo>
                    <a:pt x="1" y="81"/>
                  </a:lnTo>
                  <a:lnTo>
                    <a:pt x="0" y="90"/>
                  </a:lnTo>
                  <a:lnTo>
                    <a:pt x="0" y="150"/>
                  </a:lnTo>
                  <a:lnTo>
                    <a:pt x="303" y="150"/>
                  </a:lnTo>
                  <a:lnTo>
                    <a:pt x="301" y="144"/>
                  </a:lnTo>
                  <a:lnTo>
                    <a:pt x="300" y="135"/>
                  </a:lnTo>
                  <a:lnTo>
                    <a:pt x="30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2024">
              <a:extLst>
                <a:ext uri="{FF2B5EF4-FFF2-40B4-BE49-F238E27FC236}">
                  <a16:creationId xmlns:a16="http://schemas.microsoft.com/office/drawing/2014/main" id="{A089C24C-3669-4556-BCE2-1150BE6C011A}"/>
                </a:ext>
              </a:extLst>
            </p:cNvPr>
            <p:cNvSpPr>
              <a:spLocks noEditPoints="1"/>
            </p:cNvSpPr>
            <p:nvPr/>
          </p:nvSpPr>
          <p:spPr bwMode="auto">
            <a:xfrm>
              <a:off x="6105525" y="2151063"/>
              <a:ext cx="142875" cy="47625"/>
            </a:xfrm>
            <a:custGeom>
              <a:avLst/>
              <a:gdLst>
                <a:gd name="T0" fmla="*/ 231 w 451"/>
                <a:gd name="T1" fmla="*/ 25 h 150"/>
                <a:gd name="T2" fmla="*/ 242 w 451"/>
                <a:gd name="T3" fmla="*/ 31 h 150"/>
                <a:gd name="T4" fmla="*/ 252 w 451"/>
                <a:gd name="T5" fmla="*/ 39 h 150"/>
                <a:gd name="T6" fmla="*/ 258 w 451"/>
                <a:gd name="T7" fmla="*/ 52 h 150"/>
                <a:gd name="T8" fmla="*/ 258 w 451"/>
                <a:gd name="T9" fmla="*/ 65 h 150"/>
                <a:gd name="T10" fmla="*/ 252 w 451"/>
                <a:gd name="T11" fmla="*/ 78 h 150"/>
                <a:gd name="T12" fmla="*/ 242 w 451"/>
                <a:gd name="T13" fmla="*/ 86 h 150"/>
                <a:gd name="T14" fmla="*/ 231 w 451"/>
                <a:gd name="T15" fmla="*/ 92 h 150"/>
                <a:gd name="T16" fmla="*/ 217 w 451"/>
                <a:gd name="T17" fmla="*/ 92 h 150"/>
                <a:gd name="T18" fmla="*/ 205 w 451"/>
                <a:gd name="T19" fmla="*/ 86 h 150"/>
                <a:gd name="T20" fmla="*/ 195 w 451"/>
                <a:gd name="T21" fmla="*/ 78 h 150"/>
                <a:gd name="T22" fmla="*/ 190 w 451"/>
                <a:gd name="T23" fmla="*/ 66 h 150"/>
                <a:gd name="T24" fmla="*/ 190 w 451"/>
                <a:gd name="T25" fmla="*/ 52 h 150"/>
                <a:gd name="T26" fmla="*/ 195 w 451"/>
                <a:gd name="T27" fmla="*/ 39 h 150"/>
                <a:gd name="T28" fmla="*/ 205 w 451"/>
                <a:gd name="T29" fmla="*/ 31 h 150"/>
                <a:gd name="T30" fmla="*/ 217 w 451"/>
                <a:gd name="T31" fmla="*/ 25 h 150"/>
                <a:gd name="T32" fmla="*/ 224 w 451"/>
                <a:gd name="T33" fmla="*/ 24 h 150"/>
                <a:gd name="T34" fmla="*/ 1 w 451"/>
                <a:gd name="T35" fmla="*/ 68 h 150"/>
                <a:gd name="T36" fmla="*/ 4 w 451"/>
                <a:gd name="T37" fmla="*/ 85 h 150"/>
                <a:gd name="T38" fmla="*/ 11 w 451"/>
                <a:gd name="T39" fmla="*/ 102 h 150"/>
                <a:gd name="T40" fmla="*/ 20 w 451"/>
                <a:gd name="T41" fmla="*/ 116 h 150"/>
                <a:gd name="T42" fmla="*/ 33 w 451"/>
                <a:gd name="T43" fmla="*/ 129 h 150"/>
                <a:gd name="T44" fmla="*/ 47 w 451"/>
                <a:gd name="T45" fmla="*/ 139 h 150"/>
                <a:gd name="T46" fmla="*/ 63 w 451"/>
                <a:gd name="T47" fmla="*/ 145 h 150"/>
                <a:gd name="T48" fmla="*/ 82 w 451"/>
                <a:gd name="T49" fmla="*/ 149 h 150"/>
                <a:gd name="T50" fmla="*/ 360 w 451"/>
                <a:gd name="T51" fmla="*/ 150 h 150"/>
                <a:gd name="T52" fmla="*/ 379 w 451"/>
                <a:gd name="T53" fmla="*/ 148 h 150"/>
                <a:gd name="T54" fmla="*/ 395 w 451"/>
                <a:gd name="T55" fmla="*/ 143 h 150"/>
                <a:gd name="T56" fmla="*/ 409 w 451"/>
                <a:gd name="T57" fmla="*/ 135 h 150"/>
                <a:gd name="T58" fmla="*/ 422 w 451"/>
                <a:gd name="T59" fmla="*/ 124 h 150"/>
                <a:gd name="T60" fmla="*/ 433 w 451"/>
                <a:gd name="T61" fmla="*/ 111 h 150"/>
                <a:gd name="T62" fmla="*/ 442 w 451"/>
                <a:gd name="T63" fmla="*/ 96 h 150"/>
                <a:gd name="T64" fmla="*/ 447 w 451"/>
                <a:gd name="T65" fmla="*/ 79 h 150"/>
                <a:gd name="T66" fmla="*/ 451 w 451"/>
                <a:gd name="T67" fmla="*/ 60 h 150"/>
                <a:gd name="T68" fmla="*/ 0 w 451"/>
                <a:gd name="T6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1" h="150">
                  <a:moveTo>
                    <a:pt x="224" y="24"/>
                  </a:moveTo>
                  <a:lnTo>
                    <a:pt x="231" y="25"/>
                  </a:lnTo>
                  <a:lnTo>
                    <a:pt x="237" y="27"/>
                  </a:lnTo>
                  <a:lnTo>
                    <a:pt x="242" y="31"/>
                  </a:lnTo>
                  <a:lnTo>
                    <a:pt x="248" y="35"/>
                  </a:lnTo>
                  <a:lnTo>
                    <a:pt x="252" y="39"/>
                  </a:lnTo>
                  <a:lnTo>
                    <a:pt x="255" y="46"/>
                  </a:lnTo>
                  <a:lnTo>
                    <a:pt x="258" y="52"/>
                  </a:lnTo>
                  <a:lnTo>
                    <a:pt x="258" y="59"/>
                  </a:lnTo>
                  <a:lnTo>
                    <a:pt x="258" y="65"/>
                  </a:lnTo>
                  <a:lnTo>
                    <a:pt x="255" y="71"/>
                  </a:lnTo>
                  <a:lnTo>
                    <a:pt x="252" y="78"/>
                  </a:lnTo>
                  <a:lnTo>
                    <a:pt x="248" y="83"/>
                  </a:lnTo>
                  <a:lnTo>
                    <a:pt x="242" y="86"/>
                  </a:lnTo>
                  <a:lnTo>
                    <a:pt x="237" y="90"/>
                  </a:lnTo>
                  <a:lnTo>
                    <a:pt x="231" y="92"/>
                  </a:lnTo>
                  <a:lnTo>
                    <a:pt x="224" y="93"/>
                  </a:lnTo>
                  <a:lnTo>
                    <a:pt x="217" y="92"/>
                  </a:lnTo>
                  <a:lnTo>
                    <a:pt x="210" y="90"/>
                  </a:lnTo>
                  <a:lnTo>
                    <a:pt x="205" y="86"/>
                  </a:lnTo>
                  <a:lnTo>
                    <a:pt x="200" y="83"/>
                  </a:lnTo>
                  <a:lnTo>
                    <a:pt x="195" y="78"/>
                  </a:lnTo>
                  <a:lnTo>
                    <a:pt x="192" y="71"/>
                  </a:lnTo>
                  <a:lnTo>
                    <a:pt x="190" y="66"/>
                  </a:lnTo>
                  <a:lnTo>
                    <a:pt x="190" y="59"/>
                  </a:lnTo>
                  <a:lnTo>
                    <a:pt x="190" y="52"/>
                  </a:lnTo>
                  <a:lnTo>
                    <a:pt x="192" y="46"/>
                  </a:lnTo>
                  <a:lnTo>
                    <a:pt x="195" y="39"/>
                  </a:lnTo>
                  <a:lnTo>
                    <a:pt x="200" y="35"/>
                  </a:lnTo>
                  <a:lnTo>
                    <a:pt x="205" y="31"/>
                  </a:lnTo>
                  <a:lnTo>
                    <a:pt x="210" y="27"/>
                  </a:lnTo>
                  <a:lnTo>
                    <a:pt x="217" y="25"/>
                  </a:lnTo>
                  <a:lnTo>
                    <a:pt x="224" y="24"/>
                  </a:lnTo>
                  <a:lnTo>
                    <a:pt x="224" y="24"/>
                  </a:lnTo>
                  <a:close/>
                  <a:moveTo>
                    <a:pt x="0" y="59"/>
                  </a:moveTo>
                  <a:lnTo>
                    <a:pt x="1" y="68"/>
                  </a:lnTo>
                  <a:lnTo>
                    <a:pt x="2" y="77"/>
                  </a:lnTo>
                  <a:lnTo>
                    <a:pt x="4" y="85"/>
                  </a:lnTo>
                  <a:lnTo>
                    <a:pt x="8" y="94"/>
                  </a:lnTo>
                  <a:lnTo>
                    <a:pt x="11" y="102"/>
                  </a:lnTo>
                  <a:lnTo>
                    <a:pt x="16" y="109"/>
                  </a:lnTo>
                  <a:lnTo>
                    <a:pt x="20" y="116"/>
                  </a:lnTo>
                  <a:lnTo>
                    <a:pt x="27" y="123"/>
                  </a:lnTo>
                  <a:lnTo>
                    <a:pt x="33" y="129"/>
                  </a:lnTo>
                  <a:lnTo>
                    <a:pt x="40" y="134"/>
                  </a:lnTo>
                  <a:lnTo>
                    <a:pt x="47" y="139"/>
                  </a:lnTo>
                  <a:lnTo>
                    <a:pt x="56" y="142"/>
                  </a:lnTo>
                  <a:lnTo>
                    <a:pt x="63" y="145"/>
                  </a:lnTo>
                  <a:lnTo>
                    <a:pt x="72" y="148"/>
                  </a:lnTo>
                  <a:lnTo>
                    <a:pt x="82" y="149"/>
                  </a:lnTo>
                  <a:lnTo>
                    <a:pt x="90" y="150"/>
                  </a:lnTo>
                  <a:lnTo>
                    <a:pt x="360" y="150"/>
                  </a:lnTo>
                  <a:lnTo>
                    <a:pt x="370" y="149"/>
                  </a:lnTo>
                  <a:lnTo>
                    <a:pt x="379" y="148"/>
                  </a:lnTo>
                  <a:lnTo>
                    <a:pt x="386" y="145"/>
                  </a:lnTo>
                  <a:lnTo>
                    <a:pt x="395" y="143"/>
                  </a:lnTo>
                  <a:lnTo>
                    <a:pt x="402" y="139"/>
                  </a:lnTo>
                  <a:lnTo>
                    <a:pt x="409" y="135"/>
                  </a:lnTo>
                  <a:lnTo>
                    <a:pt x="415" y="130"/>
                  </a:lnTo>
                  <a:lnTo>
                    <a:pt x="422" y="124"/>
                  </a:lnTo>
                  <a:lnTo>
                    <a:pt x="428" y="117"/>
                  </a:lnTo>
                  <a:lnTo>
                    <a:pt x="433" y="111"/>
                  </a:lnTo>
                  <a:lnTo>
                    <a:pt x="438" y="104"/>
                  </a:lnTo>
                  <a:lnTo>
                    <a:pt x="442" y="96"/>
                  </a:lnTo>
                  <a:lnTo>
                    <a:pt x="445" y="87"/>
                  </a:lnTo>
                  <a:lnTo>
                    <a:pt x="447" y="79"/>
                  </a:lnTo>
                  <a:lnTo>
                    <a:pt x="449" y="69"/>
                  </a:lnTo>
                  <a:lnTo>
                    <a:pt x="451" y="60"/>
                  </a:lnTo>
                  <a:lnTo>
                    <a:pt x="451" y="0"/>
                  </a:lnTo>
                  <a:lnTo>
                    <a:pt x="0" y="0"/>
                  </a:lnTo>
                  <a:lnTo>
                    <a:pt x="0"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2025">
              <a:extLst>
                <a:ext uri="{FF2B5EF4-FFF2-40B4-BE49-F238E27FC236}">
                  <a16:creationId xmlns:a16="http://schemas.microsoft.com/office/drawing/2014/main" id="{AD44BCFE-381C-4084-BB3E-AC4E2D2DE4A0}"/>
                </a:ext>
              </a:extLst>
            </p:cNvPr>
            <p:cNvSpPr>
              <a:spLocks/>
            </p:cNvSpPr>
            <p:nvPr/>
          </p:nvSpPr>
          <p:spPr bwMode="auto">
            <a:xfrm>
              <a:off x="6105525" y="2017713"/>
              <a:ext cx="142875" cy="123825"/>
            </a:xfrm>
            <a:custGeom>
              <a:avLst/>
              <a:gdLst>
                <a:gd name="T0" fmla="*/ 318 w 451"/>
                <a:gd name="T1" fmla="*/ 0 h 390"/>
                <a:gd name="T2" fmla="*/ 30 w 451"/>
                <a:gd name="T3" fmla="*/ 0 h 390"/>
                <a:gd name="T4" fmla="*/ 0 w 451"/>
                <a:gd name="T5" fmla="*/ 0 h 390"/>
                <a:gd name="T6" fmla="*/ 0 w 451"/>
                <a:gd name="T7" fmla="*/ 390 h 390"/>
                <a:gd name="T8" fmla="*/ 451 w 451"/>
                <a:gd name="T9" fmla="*/ 390 h 390"/>
                <a:gd name="T10" fmla="*/ 451 w 451"/>
                <a:gd name="T11" fmla="*/ 30 h 390"/>
                <a:gd name="T12" fmla="*/ 375 w 451"/>
                <a:gd name="T13" fmla="*/ 30 h 390"/>
                <a:gd name="T14" fmla="*/ 367 w 451"/>
                <a:gd name="T15" fmla="*/ 29 h 390"/>
                <a:gd name="T16" fmla="*/ 359 w 451"/>
                <a:gd name="T17" fmla="*/ 27 h 390"/>
                <a:gd name="T18" fmla="*/ 351 w 451"/>
                <a:gd name="T19" fmla="*/ 25 h 390"/>
                <a:gd name="T20" fmla="*/ 343 w 451"/>
                <a:gd name="T21" fmla="*/ 21 h 390"/>
                <a:gd name="T22" fmla="*/ 336 w 451"/>
                <a:gd name="T23" fmla="*/ 17 h 390"/>
                <a:gd name="T24" fmla="*/ 329 w 451"/>
                <a:gd name="T25" fmla="*/ 12 h 390"/>
                <a:gd name="T26" fmla="*/ 323 w 451"/>
                <a:gd name="T27" fmla="*/ 6 h 390"/>
                <a:gd name="T28" fmla="*/ 318 w 451"/>
                <a:gd name="T2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390">
                  <a:moveTo>
                    <a:pt x="318" y="0"/>
                  </a:moveTo>
                  <a:lnTo>
                    <a:pt x="30" y="0"/>
                  </a:lnTo>
                  <a:lnTo>
                    <a:pt x="0" y="0"/>
                  </a:lnTo>
                  <a:lnTo>
                    <a:pt x="0" y="390"/>
                  </a:lnTo>
                  <a:lnTo>
                    <a:pt x="451" y="390"/>
                  </a:lnTo>
                  <a:lnTo>
                    <a:pt x="451" y="30"/>
                  </a:lnTo>
                  <a:lnTo>
                    <a:pt x="375" y="30"/>
                  </a:lnTo>
                  <a:lnTo>
                    <a:pt x="367" y="29"/>
                  </a:lnTo>
                  <a:lnTo>
                    <a:pt x="359" y="27"/>
                  </a:lnTo>
                  <a:lnTo>
                    <a:pt x="351" y="25"/>
                  </a:lnTo>
                  <a:lnTo>
                    <a:pt x="343" y="21"/>
                  </a:lnTo>
                  <a:lnTo>
                    <a:pt x="336" y="17"/>
                  </a:lnTo>
                  <a:lnTo>
                    <a:pt x="329" y="12"/>
                  </a:lnTo>
                  <a:lnTo>
                    <a:pt x="323" y="6"/>
                  </a:lnTo>
                  <a:lnTo>
                    <a:pt x="3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2026">
              <a:extLst>
                <a:ext uri="{FF2B5EF4-FFF2-40B4-BE49-F238E27FC236}">
                  <a16:creationId xmlns:a16="http://schemas.microsoft.com/office/drawing/2014/main" id="{53FDEEB6-B7E5-4317-BF5C-105279C6C66B}"/>
                </a:ext>
              </a:extLst>
            </p:cNvPr>
            <p:cNvSpPr>
              <a:spLocks noEditPoints="1"/>
            </p:cNvSpPr>
            <p:nvPr/>
          </p:nvSpPr>
          <p:spPr bwMode="auto">
            <a:xfrm>
              <a:off x="6210300" y="1922463"/>
              <a:ext cx="173038" cy="127000"/>
            </a:xfrm>
            <a:custGeom>
              <a:avLst/>
              <a:gdLst>
                <a:gd name="T0" fmla="*/ 360 w 542"/>
                <a:gd name="T1" fmla="*/ 172 h 400"/>
                <a:gd name="T2" fmla="*/ 351 w 542"/>
                <a:gd name="T3" fmla="*/ 166 h 400"/>
                <a:gd name="T4" fmla="*/ 348 w 542"/>
                <a:gd name="T5" fmla="*/ 155 h 400"/>
                <a:gd name="T6" fmla="*/ 351 w 542"/>
                <a:gd name="T7" fmla="*/ 144 h 400"/>
                <a:gd name="T8" fmla="*/ 360 w 542"/>
                <a:gd name="T9" fmla="*/ 138 h 400"/>
                <a:gd name="T10" fmla="*/ 372 w 542"/>
                <a:gd name="T11" fmla="*/ 137 h 400"/>
                <a:gd name="T12" fmla="*/ 381 w 542"/>
                <a:gd name="T13" fmla="*/ 142 h 400"/>
                <a:gd name="T14" fmla="*/ 385 w 542"/>
                <a:gd name="T15" fmla="*/ 152 h 400"/>
                <a:gd name="T16" fmla="*/ 384 w 542"/>
                <a:gd name="T17" fmla="*/ 163 h 400"/>
                <a:gd name="T18" fmla="*/ 378 w 542"/>
                <a:gd name="T19" fmla="*/ 171 h 400"/>
                <a:gd name="T20" fmla="*/ 367 w 542"/>
                <a:gd name="T21" fmla="*/ 174 h 400"/>
                <a:gd name="T22" fmla="*/ 269 w 542"/>
                <a:gd name="T23" fmla="*/ 174 h 400"/>
                <a:gd name="T24" fmla="*/ 259 w 542"/>
                <a:gd name="T25" fmla="*/ 169 h 400"/>
                <a:gd name="T26" fmla="*/ 254 w 542"/>
                <a:gd name="T27" fmla="*/ 159 h 400"/>
                <a:gd name="T28" fmla="*/ 256 w 542"/>
                <a:gd name="T29" fmla="*/ 148 h 400"/>
                <a:gd name="T30" fmla="*/ 262 w 542"/>
                <a:gd name="T31" fmla="*/ 140 h 400"/>
                <a:gd name="T32" fmla="*/ 273 w 542"/>
                <a:gd name="T33" fmla="*/ 137 h 400"/>
                <a:gd name="T34" fmla="*/ 284 w 542"/>
                <a:gd name="T35" fmla="*/ 140 h 400"/>
                <a:gd name="T36" fmla="*/ 290 w 542"/>
                <a:gd name="T37" fmla="*/ 148 h 400"/>
                <a:gd name="T38" fmla="*/ 291 w 542"/>
                <a:gd name="T39" fmla="*/ 159 h 400"/>
                <a:gd name="T40" fmla="*/ 286 w 542"/>
                <a:gd name="T41" fmla="*/ 169 h 400"/>
                <a:gd name="T42" fmla="*/ 276 w 542"/>
                <a:gd name="T43" fmla="*/ 174 h 400"/>
                <a:gd name="T44" fmla="*/ 177 w 542"/>
                <a:gd name="T45" fmla="*/ 174 h 400"/>
                <a:gd name="T46" fmla="*/ 168 w 542"/>
                <a:gd name="T47" fmla="*/ 171 h 400"/>
                <a:gd name="T48" fmla="*/ 160 w 542"/>
                <a:gd name="T49" fmla="*/ 163 h 400"/>
                <a:gd name="T50" fmla="*/ 159 w 542"/>
                <a:gd name="T51" fmla="*/ 152 h 400"/>
                <a:gd name="T52" fmla="*/ 165 w 542"/>
                <a:gd name="T53" fmla="*/ 142 h 400"/>
                <a:gd name="T54" fmla="*/ 174 w 542"/>
                <a:gd name="T55" fmla="*/ 137 h 400"/>
                <a:gd name="T56" fmla="*/ 185 w 542"/>
                <a:gd name="T57" fmla="*/ 138 h 400"/>
                <a:gd name="T58" fmla="*/ 193 w 542"/>
                <a:gd name="T59" fmla="*/ 144 h 400"/>
                <a:gd name="T60" fmla="*/ 197 w 542"/>
                <a:gd name="T61" fmla="*/ 155 h 400"/>
                <a:gd name="T62" fmla="*/ 193 w 542"/>
                <a:gd name="T63" fmla="*/ 166 h 400"/>
                <a:gd name="T64" fmla="*/ 185 w 542"/>
                <a:gd name="T65" fmla="*/ 173 h 400"/>
                <a:gd name="T66" fmla="*/ 177 w 542"/>
                <a:gd name="T67" fmla="*/ 174 h 400"/>
                <a:gd name="T68" fmla="*/ 37 w 542"/>
                <a:gd name="T69" fmla="*/ 1 h 400"/>
                <a:gd name="T70" fmla="*/ 14 w 542"/>
                <a:gd name="T71" fmla="*/ 14 h 400"/>
                <a:gd name="T72" fmla="*/ 2 w 542"/>
                <a:gd name="T73" fmla="*/ 36 h 400"/>
                <a:gd name="T74" fmla="*/ 2 w 542"/>
                <a:gd name="T75" fmla="*/ 264 h 400"/>
                <a:gd name="T76" fmla="*/ 14 w 542"/>
                <a:gd name="T77" fmla="*/ 287 h 400"/>
                <a:gd name="T78" fmla="*/ 37 w 542"/>
                <a:gd name="T79" fmla="*/ 300 h 400"/>
                <a:gd name="T80" fmla="*/ 91 w 542"/>
                <a:gd name="T81" fmla="*/ 301 h 400"/>
                <a:gd name="T82" fmla="*/ 172 w 542"/>
                <a:gd name="T83" fmla="*/ 302 h 400"/>
                <a:gd name="T84" fmla="*/ 178 w 542"/>
                <a:gd name="T85" fmla="*/ 307 h 400"/>
                <a:gd name="T86" fmla="*/ 182 w 542"/>
                <a:gd name="T87" fmla="*/ 316 h 400"/>
                <a:gd name="T88" fmla="*/ 280 w 542"/>
                <a:gd name="T89" fmla="*/ 303 h 400"/>
                <a:gd name="T90" fmla="*/ 288 w 542"/>
                <a:gd name="T91" fmla="*/ 301 h 400"/>
                <a:gd name="T92" fmla="*/ 513 w 542"/>
                <a:gd name="T93" fmla="*/ 297 h 400"/>
                <a:gd name="T94" fmla="*/ 533 w 542"/>
                <a:gd name="T95" fmla="*/ 280 h 400"/>
                <a:gd name="T96" fmla="*/ 542 w 542"/>
                <a:gd name="T97" fmla="*/ 255 h 400"/>
                <a:gd name="T98" fmla="*/ 538 w 542"/>
                <a:gd name="T99" fmla="*/ 29 h 400"/>
                <a:gd name="T100" fmla="*/ 522 w 542"/>
                <a:gd name="T101" fmla="*/ 8 h 400"/>
                <a:gd name="T102" fmla="*/ 497 w 542"/>
                <a:gd name="T10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2" h="400">
                  <a:moveTo>
                    <a:pt x="367" y="174"/>
                  </a:moveTo>
                  <a:lnTo>
                    <a:pt x="364" y="174"/>
                  </a:lnTo>
                  <a:lnTo>
                    <a:pt x="360" y="172"/>
                  </a:lnTo>
                  <a:lnTo>
                    <a:pt x="357" y="171"/>
                  </a:lnTo>
                  <a:lnTo>
                    <a:pt x="354" y="169"/>
                  </a:lnTo>
                  <a:lnTo>
                    <a:pt x="351" y="166"/>
                  </a:lnTo>
                  <a:lnTo>
                    <a:pt x="350" y="163"/>
                  </a:lnTo>
                  <a:lnTo>
                    <a:pt x="349" y="159"/>
                  </a:lnTo>
                  <a:lnTo>
                    <a:pt x="348" y="155"/>
                  </a:lnTo>
                  <a:lnTo>
                    <a:pt x="349" y="152"/>
                  </a:lnTo>
                  <a:lnTo>
                    <a:pt x="350" y="148"/>
                  </a:lnTo>
                  <a:lnTo>
                    <a:pt x="351" y="144"/>
                  </a:lnTo>
                  <a:lnTo>
                    <a:pt x="354" y="142"/>
                  </a:lnTo>
                  <a:lnTo>
                    <a:pt x="357" y="140"/>
                  </a:lnTo>
                  <a:lnTo>
                    <a:pt x="360" y="138"/>
                  </a:lnTo>
                  <a:lnTo>
                    <a:pt x="364" y="137"/>
                  </a:lnTo>
                  <a:lnTo>
                    <a:pt x="367" y="137"/>
                  </a:lnTo>
                  <a:lnTo>
                    <a:pt x="372" y="137"/>
                  </a:lnTo>
                  <a:lnTo>
                    <a:pt x="375" y="138"/>
                  </a:lnTo>
                  <a:lnTo>
                    <a:pt x="378" y="140"/>
                  </a:lnTo>
                  <a:lnTo>
                    <a:pt x="381" y="142"/>
                  </a:lnTo>
                  <a:lnTo>
                    <a:pt x="383" y="144"/>
                  </a:lnTo>
                  <a:lnTo>
                    <a:pt x="384" y="148"/>
                  </a:lnTo>
                  <a:lnTo>
                    <a:pt x="385" y="152"/>
                  </a:lnTo>
                  <a:lnTo>
                    <a:pt x="387" y="155"/>
                  </a:lnTo>
                  <a:lnTo>
                    <a:pt x="385" y="159"/>
                  </a:lnTo>
                  <a:lnTo>
                    <a:pt x="384" y="163"/>
                  </a:lnTo>
                  <a:lnTo>
                    <a:pt x="383" y="166"/>
                  </a:lnTo>
                  <a:lnTo>
                    <a:pt x="381" y="169"/>
                  </a:lnTo>
                  <a:lnTo>
                    <a:pt x="378" y="171"/>
                  </a:lnTo>
                  <a:lnTo>
                    <a:pt x="375" y="173"/>
                  </a:lnTo>
                  <a:lnTo>
                    <a:pt x="372" y="174"/>
                  </a:lnTo>
                  <a:lnTo>
                    <a:pt x="367" y="174"/>
                  </a:lnTo>
                  <a:lnTo>
                    <a:pt x="367" y="174"/>
                  </a:lnTo>
                  <a:close/>
                  <a:moveTo>
                    <a:pt x="273" y="174"/>
                  </a:moveTo>
                  <a:lnTo>
                    <a:pt x="269" y="174"/>
                  </a:lnTo>
                  <a:lnTo>
                    <a:pt x="265" y="172"/>
                  </a:lnTo>
                  <a:lnTo>
                    <a:pt x="262" y="171"/>
                  </a:lnTo>
                  <a:lnTo>
                    <a:pt x="259" y="169"/>
                  </a:lnTo>
                  <a:lnTo>
                    <a:pt x="257" y="166"/>
                  </a:lnTo>
                  <a:lnTo>
                    <a:pt x="256" y="163"/>
                  </a:lnTo>
                  <a:lnTo>
                    <a:pt x="254" y="159"/>
                  </a:lnTo>
                  <a:lnTo>
                    <a:pt x="254" y="155"/>
                  </a:lnTo>
                  <a:lnTo>
                    <a:pt x="254" y="152"/>
                  </a:lnTo>
                  <a:lnTo>
                    <a:pt x="256" y="148"/>
                  </a:lnTo>
                  <a:lnTo>
                    <a:pt x="257" y="144"/>
                  </a:lnTo>
                  <a:lnTo>
                    <a:pt x="259" y="142"/>
                  </a:lnTo>
                  <a:lnTo>
                    <a:pt x="262" y="140"/>
                  </a:lnTo>
                  <a:lnTo>
                    <a:pt x="265" y="138"/>
                  </a:lnTo>
                  <a:lnTo>
                    <a:pt x="269" y="137"/>
                  </a:lnTo>
                  <a:lnTo>
                    <a:pt x="273" y="137"/>
                  </a:lnTo>
                  <a:lnTo>
                    <a:pt x="276" y="137"/>
                  </a:lnTo>
                  <a:lnTo>
                    <a:pt x="280" y="138"/>
                  </a:lnTo>
                  <a:lnTo>
                    <a:pt x="284" y="140"/>
                  </a:lnTo>
                  <a:lnTo>
                    <a:pt x="286" y="142"/>
                  </a:lnTo>
                  <a:lnTo>
                    <a:pt x="288" y="144"/>
                  </a:lnTo>
                  <a:lnTo>
                    <a:pt x="290" y="148"/>
                  </a:lnTo>
                  <a:lnTo>
                    <a:pt x="291" y="152"/>
                  </a:lnTo>
                  <a:lnTo>
                    <a:pt x="291" y="155"/>
                  </a:lnTo>
                  <a:lnTo>
                    <a:pt x="291" y="159"/>
                  </a:lnTo>
                  <a:lnTo>
                    <a:pt x="290" y="163"/>
                  </a:lnTo>
                  <a:lnTo>
                    <a:pt x="288" y="166"/>
                  </a:lnTo>
                  <a:lnTo>
                    <a:pt x="286" y="169"/>
                  </a:lnTo>
                  <a:lnTo>
                    <a:pt x="284" y="171"/>
                  </a:lnTo>
                  <a:lnTo>
                    <a:pt x="280" y="173"/>
                  </a:lnTo>
                  <a:lnTo>
                    <a:pt x="276" y="174"/>
                  </a:lnTo>
                  <a:lnTo>
                    <a:pt x="273" y="174"/>
                  </a:lnTo>
                  <a:lnTo>
                    <a:pt x="273" y="174"/>
                  </a:lnTo>
                  <a:close/>
                  <a:moveTo>
                    <a:pt x="177" y="174"/>
                  </a:moveTo>
                  <a:lnTo>
                    <a:pt x="174" y="174"/>
                  </a:lnTo>
                  <a:lnTo>
                    <a:pt x="171" y="172"/>
                  </a:lnTo>
                  <a:lnTo>
                    <a:pt x="168" y="171"/>
                  </a:lnTo>
                  <a:lnTo>
                    <a:pt x="165" y="169"/>
                  </a:lnTo>
                  <a:lnTo>
                    <a:pt x="162" y="166"/>
                  </a:lnTo>
                  <a:lnTo>
                    <a:pt x="160" y="163"/>
                  </a:lnTo>
                  <a:lnTo>
                    <a:pt x="159" y="159"/>
                  </a:lnTo>
                  <a:lnTo>
                    <a:pt x="159" y="155"/>
                  </a:lnTo>
                  <a:lnTo>
                    <a:pt x="159" y="152"/>
                  </a:lnTo>
                  <a:lnTo>
                    <a:pt x="160" y="148"/>
                  </a:lnTo>
                  <a:lnTo>
                    <a:pt x="162" y="144"/>
                  </a:lnTo>
                  <a:lnTo>
                    <a:pt x="165" y="142"/>
                  </a:lnTo>
                  <a:lnTo>
                    <a:pt x="168" y="140"/>
                  </a:lnTo>
                  <a:lnTo>
                    <a:pt x="171" y="138"/>
                  </a:lnTo>
                  <a:lnTo>
                    <a:pt x="174" y="137"/>
                  </a:lnTo>
                  <a:lnTo>
                    <a:pt x="177" y="137"/>
                  </a:lnTo>
                  <a:lnTo>
                    <a:pt x="182" y="137"/>
                  </a:lnTo>
                  <a:lnTo>
                    <a:pt x="185" y="138"/>
                  </a:lnTo>
                  <a:lnTo>
                    <a:pt x="188" y="140"/>
                  </a:lnTo>
                  <a:lnTo>
                    <a:pt x="191" y="142"/>
                  </a:lnTo>
                  <a:lnTo>
                    <a:pt x="193" y="144"/>
                  </a:lnTo>
                  <a:lnTo>
                    <a:pt x="196" y="148"/>
                  </a:lnTo>
                  <a:lnTo>
                    <a:pt x="197" y="152"/>
                  </a:lnTo>
                  <a:lnTo>
                    <a:pt x="197" y="155"/>
                  </a:lnTo>
                  <a:lnTo>
                    <a:pt x="197" y="159"/>
                  </a:lnTo>
                  <a:lnTo>
                    <a:pt x="196" y="163"/>
                  </a:lnTo>
                  <a:lnTo>
                    <a:pt x="193" y="166"/>
                  </a:lnTo>
                  <a:lnTo>
                    <a:pt x="191" y="169"/>
                  </a:lnTo>
                  <a:lnTo>
                    <a:pt x="188" y="171"/>
                  </a:lnTo>
                  <a:lnTo>
                    <a:pt x="185" y="173"/>
                  </a:lnTo>
                  <a:lnTo>
                    <a:pt x="182" y="174"/>
                  </a:lnTo>
                  <a:lnTo>
                    <a:pt x="177" y="174"/>
                  </a:lnTo>
                  <a:lnTo>
                    <a:pt x="177" y="174"/>
                  </a:lnTo>
                  <a:close/>
                  <a:moveTo>
                    <a:pt x="497" y="0"/>
                  </a:moveTo>
                  <a:lnTo>
                    <a:pt x="45" y="0"/>
                  </a:lnTo>
                  <a:lnTo>
                    <a:pt x="37" y="1"/>
                  </a:lnTo>
                  <a:lnTo>
                    <a:pt x="29" y="4"/>
                  </a:lnTo>
                  <a:lnTo>
                    <a:pt x="22" y="8"/>
                  </a:lnTo>
                  <a:lnTo>
                    <a:pt x="14" y="14"/>
                  </a:lnTo>
                  <a:lnTo>
                    <a:pt x="9" y="21"/>
                  </a:lnTo>
                  <a:lnTo>
                    <a:pt x="5" y="29"/>
                  </a:lnTo>
                  <a:lnTo>
                    <a:pt x="2" y="36"/>
                  </a:lnTo>
                  <a:lnTo>
                    <a:pt x="0" y="45"/>
                  </a:lnTo>
                  <a:lnTo>
                    <a:pt x="0" y="255"/>
                  </a:lnTo>
                  <a:lnTo>
                    <a:pt x="2" y="264"/>
                  </a:lnTo>
                  <a:lnTo>
                    <a:pt x="5" y="272"/>
                  </a:lnTo>
                  <a:lnTo>
                    <a:pt x="9" y="280"/>
                  </a:lnTo>
                  <a:lnTo>
                    <a:pt x="14" y="287"/>
                  </a:lnTo>
                  <a:lnTo>
                    <a:pt x="22" y="292"/>
                  </a:lnTo>
                  <a:lnTo>
                    <a:pt x="29" y="297"/>
                  </a:lnTo>
                  <a:lnTo>
                    <a:pt x="37" y="300"/>
                  </a:lnTo>
                  <a:lnTo>
                    <a:pt x="45" y="301"/>
                  </a:lnTo>
                  <a:lnTo>
                    <a:pt x="76" y="301"/>
                  </a:lnTo>
                  <a:lnTo>
                    <a:pt x="91" y="301"/>
                  </a:lnTo>
                  <a:lnTo>
                    <a:pt x="167" y="301"/>
                  </a:lnTo>
                  <a:lnTo>
                    <a:pt x="169" y="301"/>
                  </a:lnTo>
                  <a:lnTo>
                    <a:pt x="172" y="302"/>
                  </a:lnTo>
                  <a:lnTo>
                    <a:pt x="174" y="303"/>
                  </a:lnTo>
                  <a:lnTo>
                    <a:pt x="176" y="305"/>
                  </a:lnTo>
                  <a:lnTo>
                    <a:pt x="178" y="307"/>
                  </a:lnTo>
                  <a:lnTo>
                    <a:pt x="180" y="310"/>
                  </a:lnTo>
                  <a:lnTo>
                    <a:pt x="181" y="313"/>
                  </a:lnTo>
                  <a:lnTo>
                    <a:pt x="182" y="316"/>
                  </a:lnTo>
                  <a:lnTo>
                    <a:pt x="182" y="400"/>
                  </a:lnTo>
                  <a:lnTo>
                    <a:pt x="278" y="305"/>
                  </a:lnTo>
                  <a:lnTo>
                    <a:pt x="280" y="303"/>
                  </a:lnTo>
                  <a:lnTo>
                    <a:pt x="283" y="302"/>
                  </a:lnTo>
                  <a:lnTo>
                    <a:pt x="286" y="301"/>
                  </a:lnTo>
                  <a:lnTo>
                    <a:pt x="288" y="301"/>
                  </a:lnTo>
                  <a:lnTo>
                    <a:pt x="497" y="301"/>
                  </a:lnTo>
                  <a:lnTo>
                    <a:pt x="506" y="300"/>
                  </a:lnTo>
                  <a:lnTo>
                    <a:pt x="513" y="297"/>
                  </a:lnTo>
                  <a:lnTo>
                    <a:pt x="522" y="292"/>
                  </a:lnTo>
                  <a:lnTo>
                    <a:pt x="528" y="287"/>
                  </a:lnTo>
                  <a:lnTo>
                    <a:pt x="533" y="280"/>
                  </a:lnTo>
                  <a:lnTo>
                    <a:pt x="538" y="272"/>
                  </a:lnTo>
                  <a:lnTo>
                    <a:pt x="541" y="264"/>
                  </a:lnTo>
                  <a:lnTo>
                    <a:pt x="542" y="255"/>
                  </a:lnTo>
                  <a:lnTo>
                    <a:pt x="542" y="45"/>
                  </a:lnTo>
                  <a:lnTo>
                    <a:pt x="541" y="36"/>
                  </a:lnTo>
                  <a:lnTo>
                    <a:pt x="538" y="29"/>
                  </a:lnTo>
                  <a:lnTo>
                    <a:pt x="533" y="21"/>
                  </a:lnTo>
                  <a:lnTo>
                    <a:pt x="528" y="14"/>
                  </a:lnTo>
                  <a:lnTo>
                    <a:pt x="522" y="8"/>
                  </a:lnTo>
                  <a:lnTo>
                    <a:pt x="513" y="4"/>
                  </a:lnTo>
                  <a:lnTo>
                    <a:pt x="506" y="1"/>
                  </a:lnTo>
                  <a:lnTo>
                    <a:pt x="497" y="0"/>
                  </a:lnTo>
                  <a:lnTo>
                    <a:pt x="4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descr="Icon of symbol representing email.">
            <a:extLst>
              <a:ext uri="{FF2B5EF4-FFF2-40B4-BE49-F238E27FC236}">
                <a16:creationId xmlns:a16="http://schemas.microsoft.com/office/drawing/2014/main" id="{20CE09B7-A9E8-4791-ABE4-6FEC5916661D}"/>
              </a:ext>
            </a:extLst>
          </p:cNvPr>
          <p:cNvGrpSpPr/>
          <p:nvPr/>
        </p:nvGrpSpPr>
        <p:grpSpPr>
          <a:xfrm>
            <a:off x="7698977" y="1368977"/>
            <a:ext cx="285750" cy="285750"/>
            <a:chOff x="11028363" y="771525"/>
            <a:chExt cx="285750" cy="285750"/>
          </a:xfrm>
          <a:solidFill>
            <a:schemeClr val="bg1"/>
          </a:solidFill>
        </p:grpSpPr>
        <p:sp>
          <p:nvSpPr>
            <p:cNvPr id="112" name="Freeform 3620">
              <a:extLst>
                <a:ext uri="{FF2B5EF4-FFF2-40B4-BE49-F238E27FC236}">
                  <a16:creationId xmlns:a16="http://schemas.microsoft.com/office/drawing/2014/main" id="{849DA0EF-7528-4EE0-8C56-4F1997586CED}"/>
                </a:ext>
              </a:extLst>
            </p:cNvPr>
            <p:cNvSpPr>
              <a:spLocks noEditPoints="1"/>
            </p:cNvSpPr>
            <p:nvPr/>
          </p:nvSpPr>
          <p:spPr bwMode="auto">
            <a:xfrm>
              <a:off x="11033125" y="776288"/>
              <a:ext cx="277812" cy="276225"/>
            </a:xfrm>
            <a:custGeom>
              <a:avLst/>
              <a:gdLst>
                <a:gd name="T0" fmla="*/ 158 w 697"/>
                <a:gd name="T1" fmla="*/ 510 h 698"/>
                <a:gd name="T2" fmla="*/ 133 w 697"/>
                <a:gd name="T3" fmla="*/ 481 h 698"/>
                <a:gd name="T4" fmla="*/ 136 w 697"/>
                <a:gd name="T5" fmla="*/ 237 h 698"/>
                <a:gd name="T6" fmla="*/ 167 w 697"/>
                <a:gd name="T7" fmla="*/ 208 h 698"/>
                <a:gd name="T8" fmla="*/ 517 w 697"/>
                <a:gd name="T9" fmla="*/ 206 h 698"/>
                <a:gd name="T10" fmla="*/ 555 w 697"/>
                <a:gd name="T11" fmla="*/ 225 h 698"/>
                <a:gd name="T12" fmla="*/ 565 w 697"/>
                <a:gd name="T13" fmla="*/ 469 h 698"/>
                <a:gd name="T14" fmla="*/ 548 w 697"/>
                <a:gd name="T15" fmla="*/ 504 h 698"/>
                <a:gd name="T16" fmla="*/ 505 w 697"/>
                <a:gd name="T17" fmla="*/ 518 h 698"/>
                <a:gd name="T18" fmla="*/ 550 w 697"/>
                <a:gd name="T19" fmla="*/ 533 h 698"/>
                <a:gd name="T20" fmla="*/ 571 w 697"/>
                <a:gd name="T21" fmla="*/ 533 h 698"/>
                <a:gd name="T22" fmla="*/ 633 w 697"/>
                <a:gd name="T23" fmla="*/ 550 h 698"/>
                <a:gd name="T24" fmla="*/ 669 w 697"/>
                <a:gd name="T25" fmla="*/ 484 h 698"/>
                <a:gd name="T26" fmla="*/ 688 w 697"/>
                <a:gd name="T27" fmla="*/ 427 h 698"/>
                <a:gd name="T28" fmla="*/ 696 w 697"/>
                <a:gd name="T29" fmla="*/ 365 h 698"/>
                <a:gd name="T30" fmla="*/ 693 w 697"/>
                <a:gd name="T31" fmla="*/ 302 h 698"/>
                <a:gd name="T32" fmla="*/ 681 w 697"/>
                <a:gd name="T33" fmla="*/ 242 h 698"/>
                <a:gd name="T34" fmla="*/ 656 w 697"/>
                <a:gd name="T35" fmla="*/ 187 h 698"/>
                <a:gd name="T36" fmla="*/ 582 w 697"/>
                <a:gd name="T37" fmla="*/ 158 h 698"/>
                <a:gd name="T38" fmla="*/ 560 w 697"/>
                <a:gd name="T39" fmla="*/ 167 h 698"/>
                <a:gd name="T40" fmla="*/ 539 w 697"/>
                <a:gd name="T41" fmla="*/ 158 h 698"/>
                <a:gd name="T42" fmla="*/ 530 w 697"/>
                <a:gd name="T43" fmla="*/ 136 h 698"/>
                <a:gd name="T44" fmla="*/ 539 w 697"/>
                <a:gd name="T45" fmla="*/ 116 h 698"/>
                <a:gd name="T46" fmla="*/ 511 w 697"/>
                <a:gd name="T47" fmla="*/ 41 h 698"/>
                <a:gd name="T48" fmla="*/ 456 w 697"/>
                <a:gd name="T49" fmla="*/ 17 h 698"/>
                <a:gd name="T50" fmla="*/ 395 w 697"/>
                <a:gd name="T51" fmla="*/ 4 h 698"/>
                <a:gd name="T52" fmla="*/ 333 w 697"/>
                <a:gd name="T53" fmla="*/ 2 h 698"/>
                <a:gd name="T54" fmla="*/ 271 w 697"/>
                <a:gd name="T55" fmla="*/ 9 h 698"/>
                <a:gd name="T56" fmla="*/ 213 w 697"/>
                <a:gd name="T57" fmla="*/ 29 h 698"/>
                <a:gd name="T58" fmla="*/ 148 w 697"/>
                <a:gd name="T59" fmla="*/ 65 h 698"/>
                <a:gd name="T60" fmla="*/ 164 w 697"/>
                <a:gd name="T61" fmla="*/ 126 h 698"/>
                <a:gd name="T62" fmla="*/ 164 w 697"/>
                <a:gd name="T63" fmla="*/ 148 h 698"/>
                <a:gd name="T64" fmla="*/ 148 w 697"/>
                <a:gd name="T65" fmla="*/ 165 h 698"/>
                <a:gd name="T66" fmla="*/ 124 w 697"/>
                <a:gd name="T67" fmla="*/ 165 h 698"/>
                <a:gd name="T68" fmla="*/ 63 w 697"/>
                <a:gd name="T69" fmla="*/ 148 h 698"/>
                <a:gd name="T70" fmla="*/ 27 w 697"/>
                <a:gd name="T71" fmla="*/ 214 h 698"/>
                <a:gd name="T72" fmla="*/ 9 w 697"/>
                <a:gd name="T73" fmla="*/ 271 h 698"/>
                <a:gd name="T74" fmla="*/ 0 w 697"/>
                <a:gd name="T75" fmla="*/ 333 h 698"/>
                <a:gd name="T76" fmla="*/ 2 w 697"/>
                <a:gd name="T77" fmla="*/ 396 h 698"/>
                <a:gd name="T78" fmla="*/ 17 w 697"/>
                <a:gd name="T79" fmla="*/ 456 h 698"/>
                <a:gd name="T80" fmla="*/ 40 w 697"/>
                <a:gd name="T81" fmla="*/ 511 h 698"/>
                <a:gd name="T82" fmla="*/ 115 w 697"/>
                <a:gd name="T83" fmla="*/ 540 h 698"/>
                <a:gd name="T84" fmla="*/ 136 w 697"/>
                <a:gd name="T85" fmla="*/ 532 h 698"/>
                <a:gd name="T86" fmla="*/ 158 w 697"/>
                <a:gd name="T87" fmla="*/ 540 h 698"/>
                <a:gd name="T88" fmla="*/ 167 w 697"/>
                <a:gd name="T89" fmla="*/ 562 h 698"/>
                <a:gd name="T90" fmla="*/ 158 w 697"/>
                <a:gd name="T91" fmla="*/ 582 h 698"/>
                <a:gd name="T92" fmla="*/ 186 w 697"/>
                <a:gd name="T93" fmla="*/ 658 h 698"/>
                <a:gd name="T94" fmla="*/ 241 w 697"/>
                <a:gd name="T95" fmla="*/ 681 h 698"/>
                <a:gd name="T96" fmla="*/ 302 w 697"/>
                <a:gd name="T97" fmla="*/ 695 h 698"/>
                <a:gd name="T98" fmla="*/ 365 w 697"/>
                <a:gd name="T99" fmla="*/ 698 h 698"/>
                <a:gd name="T100" fmla="*/ 426 w 697"/>
                <a:gd name="T101" fmla="*/ 689 h 698"/>
                <a:gd name="T102" fmla="*/ 484 w 697"/>
                <a:gd name="T103" fmla="*/ 671 h 698"/>
                <a:gd name="T104" fmla="*/ 550 w 697"/>
                <a:gd name="T105" fmla="*/ 635 h 698"/>
                <a:gd name="T106" fmla="*/ 533 w 697"/>
                <a:gd name="T107" fmla="*/ 573 h 698"/>
                <a:gd name="T108" fmla="*/ 533 w 697"/>
                <a:gd name="T109" fmla="*/ 55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7" h="698">
                  <a:moveTo>
                    <a:pt x="193" y="518"/>
                  </a:moveTo>
                  <a:lnTo>
                    <a:pt x="180" y="517"/>
                  </a:lnTo>
                  <a:lnTo>
                    <a:pt x="168" y="514"/>
                  </a:lnTo>
                  <a:lnTo>
                    <a:pt x="158" y="510"/>
                  </a:lnTo>
                  <a:lnTo>
                    <a:pt x="149" y="504"/>
                  </a:lnTo>
                  <a:lnTo>
                    <a:pt x="141" y="497"/>
                  </a:lnTo>
                  <a:lnTo>
                    <a:pt x="136" y="490"/>
                  </a:lnTo>
                  <a:lnTo>
                    <a:pt x="133" y="481"/>
                  </a:lnTo>
                  <a:lnTo>
                    <a:pt x="132" y="470"/>
                  </a:lnTo>
                  <a:lnTo>
                    <a:pt x="132" y="258"/>
                  </a:lnTo>
                  <a:lnTo>
                    <a:pt x="133" y="247"/>
                  </a:lnTo>
                  <a:lnTo>
                    <a:pt x="136" y="237"/>
                  </a:lnTo>
                  <a:lnTo>
                    <a:pt x="141" y="228"/>
                  </a:lnTo>
                  <a:lnTo>
                    <a:pt x="149" y="220"/>
                  </a:lnTo>
                  <a:lnTo>
                    <a:pt x="157" y="214"/>
                  </a:lnTo>
                  <a:lnTo>
                    <a:pt x="167" y="208"/>
                  </a:lnTo>
                  <a:lnTo>
                    <a:pt x="178" y="206"/>
                  </a:lnTo>
                  <a:lnTo>
                    <a:pt x="193" y="205"/>
                  </a:lnTo>
                  <a:lnTo>
                    <a:pt x="505" y="205"/>
                  </a:lnTo>
                  <a:lnTo>
                    <a:pt x="517" y="206"/>
                  </a:lnTo>
                  <a:lnTo>
                    <a:pt x="529" y="208"/>
                  </a:lnTo>
                  <a:lnTo>
                    <a:pt x="539" y="212"/>
                  </a:lnTo>
                  <a:lnTo>
                    <a:pt x="548" y="219"/>
                  </a:lnTo>
                  <a:lnTo>
                    <a:pt x="555" y="225"/>
                  </a:lnTo>
                  <a:lnTo>
                    <a:pt x="560" y="234"/>
                  </a:lnTo>
                  <a:lnTo>
                    <a:pt x="564" y="243"/>
                  </a:lnTo>
                  <a:lnTo>
                    <a:pt x="565" y="253"/>
                  </a:lnTo>
                  <a:lnTo>
                    <a:pt x="565" y="469"/>
                  </a:lnTo>
                  <a:lnTo>
                    <a:pt x="564" y="479"/>
                  </a:lnTo>
                  <a:lnTo>
                    <a:pt x="560" y="490"/>
                  </a:lnTo>
                  <a:lnTo>
                    <a:pt x="555" y="497"/>
                  </a:lnTo>
                  <a:lnTo>
                    <a:pt x="548" y="504"/>
                  </a:lnTo>
                  <a:lnTo>
                    <a:pt x="539" y="510"/>
                  </a:lnTo>
                  <a:lnTo>
                    <a:pt x="529" y="514"/>
                  </a:lnTo>
                  <a:lnTo>
                    <a:pt x="517" y="517"/>
                  </a:lnTo>
                  <a:lnTo>
                    <a:pt x="505" y="518"/>
                  </a:lnTo>
                  <a:lnTo>
                    <a:pt x="193" y="518"/>
                  </a:lnTo>
                  <a:close/>
                  <a:moveTo>
                    <a:pt x="539" y="540"/>
                  </a:moveTo>
                  <a:lnTo>
                    <a:pt x="544" y="536"/>
                  </a:lnTo>
                  <a:lnTo>
                    <a:pt x="550" y="533"/>
                  </a:lnTo>
                  <a:lnTo>
                    <a:pt x="555" y="532"/>
                  </a:lnTo>
                  <a:lnTo>
                    <a:pt x="560" y="532"/>
                  </a:lnTo>
                  <a:lnTo>
                    <a:pt x="566" y="532"/>
                  </a:lnTo>
                  <a:lnTo>
                    <a:pt x="571" y="533"/>
                  </a:lnTo>
                  <a:lnTo>
                    <a:pt x="577" y="536"/>
                  </a:lnTo>
                  <a:lnTo>
                    <a:pt x="582" y="540"/>
                  </a:lnTo>
                  <a:lnTo>
                    <a:pt x="615" y="573"/>
                  </a:lnTo>
                  <a:lnTo>
                    <a:pt x="633" y="550"/>
                  </a:lnTo>
                  <a:lnTo>
                    <a:pt x="650" y="524"/>
                  </a:lnTo>
                  <a:lnTo>
                    <a:pt x="656" y="511"/>
                  </a:lnTo>
                  <a:lnTo>
                    <a:pt x="664" y="499"/>
                  </a:lnTo>
                  <a:lnTo>
                    <a:pt x="669" y="484"/>
                  </a:lnTo>
                  <a:lnTo>
                    <a:pt x="675" y="470"/>
                  </a:lnTo>
                  <a:lnTo>
                    <a:pt x="681" y="456"/>
                  </a:lnTo>
                  <a:lnTo>
                    <a:pt x="684" y="442"/>
                  </a:lnTo>
                  <a:lnTo>
                    <a:pt x="688" y="427"/>
                  </a:lnTo>
                  <a:lnTo>
                    <a:pt x="691" y="411"/>
                  </a:lnTo>
                  <a:lnTo>
                    <a:pt x="693" y="396"/>
                  </a:lnTo>
                  <a:lnTo>
                    <a:pt x="696" y="380"/>
                  </a:lnTo>
                  <a:lnTo>
                    <a:pt x="696" y="365"/>
                  </a:lnTo>
                  <a:lnTo>
                    <a:pt x="697" y="350"/>
                  </a:lnTo>
                  <a:lnTo>
                    <a:pt x="696" y="333"/>
                  </a:lnTo>
                  <a:lnTo>
                    <a:pt x="696" y="318"/>
                  </a:lnTo>
                  <a:lnTo>
                    <a:pt x="693" y="302"/>
                  </a:lnTo>
                  <a:lnTo>
                    <a:pt x="691" y="287"/>
                  </a:lnTo>
                  <a:lnTo>
                    <a:pt x="688" y="271"/>
                  </a:lnTo>
                  <a:lnTo>
                    <a:pt x="684" y="257"/>
                  </a:lnTo>
                  <a:lnTo>
                    <a:pt x="681" y="242"/>
                  </a:lnTo>
                  <a:lnTo>
                    <a:pt x="675" y="228"/>
                  </a:lnTo>
                  <a:lnTo>
                    <a:pt x="669" y="214"/>
                  </a:lnTo>
                  <a:lnTo>
                    <a:pt x="664" y="201"/>
                  </a:lnTo>
                  <a:lnTo>
                    <a:pt x="656" y="187"/>
                  </a:lnTo>
                  <a:lnTo>
                    <a:pt x="650" y="174"/>
                  </a:lnTo>
                  <a:lnTo>
                    <a:pt x="633" y="148"/>
                  </a:lnTo>
                  <a:lnTo>
                    <a:pt x="615" y="125"/>
                  </a:lnTo>
                  <a:lnTo>
                    <a:pt x="582" y="158"/>
                  </a:lnTo>
                  <a:lnTo>
                    <a:pt x="577" y="162"/>
                  </a:lnTo>
                  <a:lnTo>
                    <a:pt x="571" y="165"/>
                  </a:lnTo>
                  <a:lnTo>
                    <a:pt x="566" y="167"/>
                  </a:lnTo>
                  <a:lnTo>
                    <a:pt x="560" y="167"/>
                  </a:lnTo>
                  <a:lnTo>
                    <a:pt x="555" y="166"/>
                  </a:lnTo>
                  <a:lnTo>
                    <a:pt x="550" y="165"/>
                  </a:lnTo>
                  <a:lnTo>
                    <a:pt x="544" y="162"/>
                  </a:lnTo>
                  <a:lnTo>
                    <a:pt x="539" y="158"/>
                  </a:lnTo>
                  <a:lnTo>
                    <a:pt x="535" y="153"/>
                  </a:lnTo>
                  <a:lnTo>
                    <a:pt x="533" y="148"/>
                  </a:lnTo>
                  <a:lnTo>
                    <a:pt x="532" y="143"/>
                  </a:lnTo>
                  <a:lnTo>
                    <a:pt x="530" y="136"/>
                  </a:lnTo>
                  <a:lnTo>
                    <a:pt x="532" y="131"/>
                  </a:lnTo>
                  <a:lnTo>
                    <a:pt x="533" y="126"/>
                  </a:lnTo>
                  <a:lnTo>
                    <a:pt x="535" y="121"/>
                  </a:lnTo>
                  <a:lnTo>
                    <a:pt x="539" y="116"/>
                  </a:lnTo>
                  <a:lnTo>
                    <a:pt x="573" y="83"/>
                  </a:lnTo>
                  <a:lnTo>
                    <a:pt x="550" y="65"/>
                  </a:lnTo>
                  <a:lnTo>
                    <a:pt x="524" y="48"/>
                  </a:lnTo>
                  <a:lnTo>
                    <a:pt x="511" y="41"/>
                  </a:lnTo>
                  <a:lnTo>
                    <a:pt x="497" y="34"/>
                  </a:lnTo>
                  <a:lnTo>
                    <a:pt x="484" y="29"/>
                  </a:lnTo>
                  <a:lnTo>
                    <a:pt x="470" y="22"/>
                  </a:lnTo>
                  <a:lnTo>
                    <a:pt x="456" y="17"/>
                  </a:lnTo>
                  <a:lnTo>
                    <a:pt x="440" y="13"/>
                  </a:lnTo>
                  <a:lnTo>
                    <a:pt x="426" y="9"/>
                  </a:lnTo>
                  <a:lnTo>
                    <a:pt x="411" y="7"/>
                  </a:lnTo>
                  <a:lnTo>
                    <a:pt x="395" y="4"/>
                  </a:lnTo>
                  <a:lnTo>
                    <a:pt x="380" y="2"/>
                  </a:lnTo>
                  <a:lnTo>
                    <a:pt x="365" y="2"/>
                  </a:lnTo>
                  <a:lnTo>
                    <a:pt x="348" y="0"/>
                  </a:lnTo>
                  <a:lnTo>
                    <a:pt x="333" y="2"/>
                  </a:lnTo>
                  <a:lnTo>
                    <a:pt x="317" y="2"/>
                  </a:lnTo>
                  <a:lnTo>
                    <a:pt x="302" y="4"/>
                  </a:lnTo>
                  <a:lnTo>
                    <a:pt x="286" y="7"/>
                  </a:lnTo>
                  <a:lnTo>
                    <a:pt x="271" y="9"/>
                  </a:lnTo>
                  <a:lnTo>
                    <a:pt x="255" y="13"/>
                  </a:lnTo>
                  <a:lnTo>
                    <a:pt x="241" y="17"/>
                  </a:lnTo>
                  <a:lnTo>
                    <a:pt x="227" y="22"/>
                  </a:lnTo>
                  <a:lnTo>
                    <a:pt x="213" y="29"/>
                  </a:lnTo>
                  <a:lnTo>
                    <a:pt x="199" y="34"/>
                  </a:lnTo>
                  <a:lnTo>
                    <a:pt x="186" y="41"/>
                  </a:lnTo>
                  <a:lnTo>
                    <a:pt x="173" y="48"/>
                  </a:lnTo>
                  <a:lnTo>
                    <a:pt x="148" y="65"/>
                  </a:lnTo>
                  <a:lnTo>
                    <a:pt x="124" y="83"/>
                  </a:lnTo>
                  <a:lnTo>
                    <a:pt x="158" y="116"/>
                  </a:lnTo>
                  <a:lnTo>
                    <a:pt x="162" y="121"/>
                  </a:lnTo>
                  <a:lnTo>
                    <a:pt x="164" y="126"/>
                  </a:lnTo>
                  <a:lnTo>
                    <a:pt x="166" y="131"/>
                  </a:lnTo>
                  <a:lnTo>
                    <a:pt x="167" y="136"/>
                  </a:lnTo>
                  <a:lnTo>
                    <a:pt x="166" y="143"/>
                  </a:lnTo>
                  <a:lnTo>
                    <a:pt x="164" y="148"/>
                  </a:lnTo>
                  <a:lnTo>
                    <a:pt x="162" y="153"/>
                  </a:lnTo>
                  <a:lnTo>
                    <a:pt x="158" y="158"/>
                  </a:lnTo>
                  <a:lnTo>
                    <a:pt x="153" y="162"/>
                  </a:lnTo>
                  <a:lnTo>
                    <a:pt x="148" y="165"/>
                  </a:lnTo>
                  <a:lnTo>
                    <a:pt x="142" y="167"/>
                  </a:lnTo>
                  <a:lnTo>
                    <a:pt x="136" y="167"/>
                  </a:lnTo>
                  <a:lnTo>
                    <a:pt x="131" y="166"/>
                  </a:lnTo>
                  <a:lnTo>
                    <a:pt x="124" y="165"/>
                  </a:lnTo>
                  <a:lnTo>
                    <a:pt x="119" y="162"/>
                  </a:lnTo>
                  <a:lnTo>
                    <a:pt x="115" y="158"/>
                  </a:lnTo>
                  <a:lnTo>
                    <a:pt x="82" y="125"/>
                  </a:lnTo>
                  <a:lnTo>
                    <a:pt x="63" y="148"/>
                  </a:lnTo>
                  <a:lnTo>
                    <a:pt x="47" y="174"/>
                  </a:lnTo>
                  <a:lnTo>
                    <a:pt x="40" y="187"/>
                  </a:lnTo>
                  <a:lnTo>
                    <a:pt x="33" y="201"/>
                  </a:lnTo>
                  <a:lnTo>
                    <a:pt x="27" y="214"/>
                  </a:lnTo>
                  <a:lnTo>
                    <a:pt x="22" y="228"/>
                  </a:lnTo>
                  <a:lnTo>
                    <a:pt x="17" y="242"/>
                  </a:lnTo>
                  <a:lnTo>
                    <a:pt x="13" y="257"/>
                  </a:lnTo>
                  <a:lnTo>
                    <a:pt x="9" y="271"/>
                  </a:lnTo>
                  <a:lnTo>
                    <a:pt x="5" y="287"/>
                  </a:lnTo>
                  <a:lnTo>
                    <a:pt x="2" y="302"/>
                  </a:lnTo>
                  <a:lnTo>
                    <a:pt x="1" y="318"/>
                  </a:lnTo>
                  <a:lnTo>
                    <a:pt x="0" y="333"/>
                  </a:lnTo>
                  <a:lnTo>
                    <a:pt x="0" y="350"/>
                  </a:lnTo>
                  <a:lnTo>
                    <a:pt x="0" y="365"/>
                  </a:lnTo>
                  <a:lnTo>
                    <a:pt x="1" y="380"/>
                  </a:lnTo>
                  <a:lnTo>
                    <a:pt x="2" y="396"/>
                  </a:lnTo>
                  <a:lnTo>
                    <a:pt x="5" y="411"/>
                  </a:lnTo>
                  <a:lnTo>
                    <a:pt x="9" y="427"/>
                  </a:lnTo>
                  <a:lnTo>
                    <a:pt x="13" y="442"/>
                  </a:lnTo>
                  <a:lnTo>
                    <a:pt x="17" y="456"/>
                  </a:lnTo>
                  <a:lnTo>
                    <a:pt x="22" y="470"/>
                  </a:lnTo>
                  <a:lnTo>
                    <a:pt x="27" y="484"/>
                  </a:lnTo>
                  <a:lnTo>
                    <a:pt x="33" y="499"/>
                  </a:lnTo>
                  <a:lnTo>
                    <a:pt x="40" y="511"/>
                  </a:lnTo>
                  <a:lnTo>
                    <a:pt x="47" y="524"/>
                  </a:lnTo>
                  <a:lnTo>
                    <a:pt x="63" y="550"/>
                  </a:lnTo>
                  <a:lnTo>
                    <a:pt x="82" y="573"/>
                  </a:lnTo>
                  <a:lnTo>
                    <a:pt x="115" y="540"/>
                  </a:lnTo>
                  <a:lnTo>
                    <a:pt x="119" y="536"/>
                  </a:lnTo>
                  <a:lnTo>
                    <a:pt x="124" y="533"/>
                  </a:lnTo>
                  <a:lnTo>
                    <a:pt x="131" y="532"/>
                  </a:lnTo>
                  <a:lnTo>
                    <a:pt x="136" y="532"/>
                  </a:lnTo>
                  <a:lnTo>
                    <a:pt x="142" y="532"/>
                  </a:lnTo>
                  <a:lnTo>
                    <a:pt x="148" y="533"/>
                  </a:lnTo>
                  <a:lnTo>
                    <a:pt x="153" y="536"/>
                  </a:lnTo>
                  <a:lnTo>
                    <a:pt x="158" y="540"/>
                  </a:lnTo>
                  <a:lnTo>
                    <a:pt x="162" y="545"/>
                  </a:lnTo>
                  <a:lnTo>
                    <a:pt x="164" y="550"/>
                  </a:lnTo>
                  <a:lnTo>
                    <a:pt x="166" y="555"/>
                  </a:lnTo>
                  <a:lnTo>
                    <a:pt x="167" y="562"/>
                  </a:lnTo>
                  <a:lnTo>
                    <a:pt x="166" y="567"/>
                  </a:lnTo>
                  <a:lnTo>
                    <a:pt x="164" y="573"/>
                  </a:lnTo>
                  <a:lnTo>
                    <a:pt x="162" y="578"/>
                  </a:lnTo>
                  <a:lnTo>
                    <a:pt x="158" y="582"/>
                  </a:lnTo>
                  <a:lnTo>
                    <a:pt x="124" y="615"/>
                  </a:lnTo>
                  <a:lnTo>
                    <a:pt x="148" y="635"/>
                  </a:lnTo>
                  <a:lnTo>
                    <a:pt x="173" y="650"/>
                  </a:lnTo>
                  <a:lnTo>
                    <a:pt x="186" y="658"/>
                  </a:lnTo>
                  <a:lnTo>
                    <a:pt x="199" y="664"/>
                  </a:lnTo>
                  <a:lnTo>
                    <a:pt x="213" y="671"/>
                  </a:lnTo>
                  <a:lnTo>
                    <a:pt x="227" y="676"/>
                  </a:lnTo>
                  <a:lnTo>
                    <a:pt x="241" y="681"/>
                  </a:lnTo>
                  <a:lnTo>
                    <a:pt x="255" y="685"/>
                  </a:lnTo>
                  <a:lnTo>
                    <a:pt x="271" y="689"/>
                  </a:lnTo>
                  <a:lnTo>
                    <a:pt x="286" y="693"/>
                  </a:lnTo>
                  <a:lnTo>
                    <a:pt x="302" y="695"/>
                  </a:lnTo>
                  <a:lnTo>
                    <a:pt x="317" y="696"/>
                  </a:lnTo>
                  <a:lnTo>
                    <a:pt x="333" y="698"/>
                  </a:lnTo>
                  <a:lnTo>
                    <a:pt x="348" y="698"/>
                  </a:lnTo>
                  <a:lnTo>
                    <a:pt x="365" y="698"/>
                  </a:lnTo>
                  <a:lnTo>
                    <a:pt x="380" y="696"/>
                  </a:lnTo>
                  <a:lnTo>
                    <a:pt x="395" y="695"/>
                  </a:lnTo>
                  <a:lnTo>
                    <a:pt x="411" y="693"/>
                  </a:lnTo>
                  <a:lnTo>
                    <a:pt x="426" y="689"/>
                  </a:lnTo>
                  <a:lnTo>
                    <a:pt x="440" y="685"/>
                  </a:lnTo>
                  <a:lnTo>
                    <a:pt x="456" y="681"/>
                  </a:lnTo>
                  <a:lnTo>
                    <a:pt x="470" y="676"/>
                  </a:lnTo>
                  <a:lnTo>
                    <a:pt x="484" y="671"/>
                  </a:lnTo>
                  <a:lnTo>
                    <a:pt x="497" y="664"/>
                  </a:lnTo>
                  <a:lnTo>
                    <a:pt x="511" y="658"/>
                  </a:lnTo>
                  <a:lnTo>
                    <a:pt x="524" y="650"/>
                  </a:lnTo>
                  <a:lnTo>
                    <a:pt x="550" y="635"/>
                  </a:lnTo>
                  <a:lnTo>
                    <a:pt x="573" y="615"/>
                  </a:lnTo>
                  <a:lnTo>
                    <a:pt x="539" y="582"/>
                  </a:lnTo>
                  <a:lnTo>
                    <a:pt x="535" y="578"/>
                  </a:lnTo>
                  <a:lnTo>
                    <a:pt x="533" y="573"/>
                  </a:lnTo>
                  <a:lnTo>
                    <a:pt x="532" y="567"/>
                  </a:lnTo>
                  <a:lnTo>
                    <a:pt x="530" y="562"/>
                  </a:lnTo>
                  <a:lnTo>
                    <a:pt x="532" y="555"/>
                  </a:lnTo>
                  <a:lnTo>
                    <a:pt x="533" y="550"/>
                  </a:lnTo>
                  <a:lnTo>
                    <a:pt x="535" y="545"/>
                  </a:lnTo>
                  <a:lnTo>
                    <a:pt x="539" y="5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3621">
              <a:extLst>
                <a:ext uri="{FF2B5EF4-FFF2-40B4-BE49-F238E27FC236}">
                  <a16:creationId xmlns:a16="http://schemas.microsoft.com/office/drawing/2014/main" id="{AD76D8F2-24A8-45C7-93D1-4E507EA27F85}"/>
                </a:ext>
              </a:extLst>
            </p:cNvPr>
            <p:cNvSpPr>
              <a:spLocks/>
            </p:cNvSpPr>
            <p:nvPr/>
          </p:nvSpPr>
          <p:spPr bwMode="auto">
            <a:xfrm>
              <a:off x="11109325" y="885825"/>
              <a:ext cx="123825" cy="71438"/>
            </a:xfrm>
            <a:custGeom>
              <a:avLst/>
              <a:gdLst>
                <a:gd name="T0" fmla="*/ 220 w 312"/>
                <a:gd name="T1" fmla="*/ 82 h 180"/>
                <a:gd name="T2" fmla="*/ 295 w 312"/>
                <a:gd name="T3" fmla="*/ 20 h 180"/>
                <a:gd name="T4" fmla="*/ 299 w 312"/>
                <a:gd name="T5" fmla="*/ 16 h 180"/>
                <a:gd name="T6" fmla="*/ 300 w 312"/>
                <a:gd name="T7" fmla="*/ 13 h 180"/>
                <a:gd name="T8" fmla="*/ 299 w 312"/>
                <a:gd name="T9" fmla="*/ 7 h 180"/>
                <a:gd name="T10" fmla="*/ 296 w 312"/>
                <a:gd name="T11" fmla="*/ 4 h 180"/>
                <a:gd name="T12" fmla="*/ 294 w 312"/>
                <a:gd name="T13" fmla="*/ 1 h 180"/>
                <a:gd name="T14" fmla="*/ 288 w 312"/>
                <a:gd name="T15" fmla="*/ 0 h 180"/>
                <a:gd name="T16" fmla="*/ 285 w 312"/>
                <a:gd name="T17" fmla="*/ 0 h 180"/>
                <a:gd name="T18" fmla="*/ 279 w 312"/>
                <a:gd name="T19" fmla="*/ 2 h 180"/>
                <a:gd name="T20" fmla="*/ 155 w 312"/>
                <a:gd name="T21" fmla="*/ 104 h 180"/>
                <a:gd name="T22" fmla="*/ 30 w 312"/>
                <a:gd name="T23" fmla="*/ 2 h 180"/>
                <a:gd name="T24" fmla="*/ 26 w 312"/>
                <a:gd name="T25" fmla="*/ 0 h 180"/>
                <a:gd name="T26" fmla="*/ 21 w 312"/>
                <a:gd name="T27" fmla="*/ 0 h 180"/>
                <a:gd name="T28" fmla="*/ 18 w 312"/>
                <a:gd name="T29" fmla="*/ 1 h 180"/>
                <a:gd name="T30" fmla="*/ 14 w 312"/>
                <a:gd name="T31" fmla="*/ 4 h 180"/>
                <a:gd name="T32" fmla="*/ 11 w 312"/>
                <a:gd name="T33" fmla="*/ 7 h 180"/>
                <a:gd name="T34" fmla="*/ 11 w 312"/>
                <a:gd name="T35" fmla="*/ 13 h 180"/>
                <a:gd name="T36" fmla="*/ 12 w 312"/>
                <a:gd name="T37" fmla="*/ 16 h 180"/>
                <a:gd name="T38" fmla="*/ 15 w 312"/>
                <a:gd name="T39" fmla="*/ 20 h 180"/>
                <a:gd name="T40" fmla="*/ 91 w 312"/>
                <a:gd name="T41" fmla="*/ 82 h 180"/>
                <a:gd name="T42" fmla="*/ 3 w 312"/>
                <a:gd name="T43" fmla="*/ 159 h 180"/>
                <a:gd name="T44" fmla="*/ 1 w 312"/>
                <a:gd name="T45" fmla="*/ 162 h 180"/>
                <a:gd name="T46" fmla="*/ 0 w 312"/>
                <a:gd name="T47" fmla="*/ 167 h 180"/>
                <a:gd name="T48" fmla="*/ 0 w 312"/>
                <a:gd name="T49" fmla="*/ 172 h 180"/>
                <a:gd name="T50" fmla="*/ 2 w 312"/>
                <a:gd name="T51" fmla="*/ 176 h 180"/>
                <a:gd name="T52" fmla="*/ 6 w 312"/>
                <a:gd name="T53" fmla="*/ 178 h 180"/>
                <a:gd name="T54" fmla="*/ 11 w 312"/>
                <a:gd name="T55" fmla="*/ 180 h 180"/>
                <a:gd name="T56" fmla="*/ 15 w 312"/>
                <a:gd name="T57" fmla="*/ 178 h 180"/>
                <a:gd name="T58" fmla="*/ 19 w 312"/>
                <a:gd name="T59" fmla="*/ 177 h 180"/>
                <a:gd name="T60" fmla="*/ 110 w 312"/>
                <a:gd name="T61" fmla="*/ 97 h 180"/>
                <a:gd name="T62" fmla="*/ 147 w 312"/>
                <a:gd name="T63" fmla="*/ 128 h 180"/>
                <a:gd name="T64" fmla="*/ 151 w 312"/>
                <a:gd name="T65" fmla="*/ 131 h 180"/>
                <a:gd name="T66" fmla="*/ 155 w 312"/>
                <a:gd name="T67" fmla="*/ 132 h 180"/>
                <a:gd name="T68" fmla="*/ 159 w 312"/>
                <a:gd name="T69" fmla="*/ 131 h 180"/>
                <a:gd name="T70" fmla="*/ 163 w 312"/>
                <a:gd name="T71" fmla="*/ 128 h 180"/>
                <a:gd name="T72" fmla="*/ 201 w 312"/>
                <a:gd name="T73" fmla="*/ 97 h 180"/>
                <a:gd name="T74" fmla="*/ 291 w 312"/>
                <a:gd name="T75" fmla="*/ 177 h 180"/>
                <a:gd name="T76" fmla="*/ 295 w 312"/>
                <a:gd name="T77" fmla="*/ 178 h 180"/>
                <a:gd name="T78" fmla="*/ 300 w 312"/>
                <a:gd name="T79" fmla="*/ 180 h 180"/>
                <a:gd name="T80" fmla="*/ 304 w 312"/>
                <a:gd name="T81" fmla="*/ 178 h 180"/>
                <a:gd name="T82" fmla="*/ 309 w 312"/>
                <a:gd name="T83" fmla="*/ 176 h 180"/>
                <a:gd name="T84" fmla="*/ 310 w 312"/>
                <a:gd name="T85" fmla="*/ 172 h 180"/>
                <a:gd name="T86" fmla="*/ 312 w 312"/>
                <a:gd name="T87" fmla="*/ 167 h 180"/>
                <a:gd name="T88" fmla="*/ 310 w 312"/>
                <a:gd name="T89" fmla="*/ 162 h 180"/>
                <a:gd name="T90" fmla="*/ 308 w 312"/>
                <a:gd name="T91" fmla="*/ 159 h 180"/>
                <a:gd name="T92" fmla="*/ 220 w 312"/>
                <a:gd name="T93" fmla="*/ 8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2" h="180">
                  <a:moveTo>
                    <a:pt x="220" y="82"/>
                  </a:moveTo>
                  <a:lnTo>
                    <a:pt x="295" y="20"/>
                  </a:lnTo>
                  <a:lnTo>
                    <a:pt x="299" y="16"/>
                  </a:lnTo>
                  <a:lnTo>
                    <a:pt x="300" y="13"/>
                  </a:lnTo>
                  <a:lnTo>
                    <a:pt x="299" y="7"/>
                  </a:lnTo>
                  <a:lnTo>
                    <a:pt x="296" y="4"/>
                  </a:lnTo>
                  <a:lnTo>
                    <a:pt x="294" y="1"/>
                  </a:lnTo>
                  <a:lnTo>
                    <a:pt x="288" y="0"/>
                  </a:lnTo>
                  <a:lnTo>
                    <a:pt x="285" y="0"/>
                  </a:lnTo>
                  <a:lnTo>
                    <a:pt x="279" y="2"/>
                  </a:lnTo>
                  <a:lnTo>
                    <a:pt x="155" y="104"/>
                  </a:lnTo>
                  <a:lnTo>
                    <a:pt x="30" y="2"/>
                  </a:lnTo>
                  <a:lnTo>
                    <a:pt x="26" y="0"/>
                  </a:lnTo>
                  <a:lnTo>
                    <a:pt x="21" y="0"/>
                  </a:lnTo>
                  <a:lnTo>
                    <a:pt x="18" y="1"/>
                  </a:lnTo>
                  <a:lnTo>
                    <a:pt x="14" y="4"/>
                  </a:lnTo>
                  <a:lnTo>
                    <a:pt x="11" y="7"/>
                  </a:lnTo>
                  <a:lnTo>
                    <a:pt x="11" y="13"/>
                  </a:lnTo>
                  <a:lnTo>
                    <a:pt x="12" y="16"/>
                  </a:lnTo>
                  <a:lnTo>
                    <a:pt x="15" y="20"/>
                  </a:lnTo>
                  <a:lnTo>
                    <a:pt x="91" y="82"/>
                  </a:lnTo>
                  <a:lnTo>
                    <a:pt x="3" y="159"/>
                  </a:lnTo>
                  <a:lnTo>
                    <a:pt x="1" y="162"/>
                  </a:lnTo>
                  <a:lnTo>
                    <a:pt x="0" y="167"/>
                  </a:lnTo>
                  <a:lnTo>
                    <a:pt x="0" y="172"/>
                  </a:lnTo>
                  <a:lnTo>
                    <a:pt x="2" y="176"/>
                  </a:lnTo>
                  <a:lnTo>
                    <a:pt x="6" y="178"/>
                  </a:lnTo>
                  <a:lnTo>
                    <a:pt x="11" y="180"/>
                  </a:lnTo>
                  <a:lnTo>
                    <a:pt x="15" y="178"/>
                  </a:lnTo>
                  <a:lnTo>
                    <a:pt x="19" y="177"/>
                  </a:lnTo>
                  <a:lnTo>
                    <a:pt x="110" y="97"/>
                  </a:lnTo>
                  <a:lnTo>
                    <a:pt x="147" y="128"/>
                  </a:lnTo>
                  <a:lnTo>
                    <a:pt x="151" y="131"/>
                  </a:lnTo>
                  <a:lnTo>
                    <a:pt x="155" y="132"/>
                  </a:lnTo>
                  <a:lnTo>
                    <a:pt x="159" y="131"/>
                  </a:lnTo>
                  <a:lnTo>
                    <a:pt x="163" y="128"/>
                  </a:lnTo>
                  <a:lnTo>
                    <a:pt x="201" y="97"/>
                  </a:lnTo>
                  <a:lnTo>
                    <a:pt x="291" y="177"/>
                  </a:lnTo>
                  <a:lnTo>
                    <a:pt x="295" y="178"/>
                  </a:lnTo>
                  <a:lnTo>
                    <a:pt x="300" y="180"/>
                  </a:lnTo>
                  <a:lnTo>
                    <a:pt x="304" y="178"/>
                  </a:lnTo>
                  <a:lnTo>
                    <a:pt x="309" y="176"/>
                  </a:lnTo>
                  <a:lnTo>
                    <a:pt x="310" y="172"/>
                  </a:lnTo>
                  <a:lnTo>
                    <a:pt x="312" y="167"/>
                  </a:lnTo>
                  <a:lnTo>
                    <a:pt x="310" y="162"/>
                  </a:lnTo>
                  <a:lnTo>
                    <a:pt x="308" y="159"/>
                  </a:lnTo>
                  <a:lnTo>
                    <a:pt x="22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3622">
              <a:extLst>
                <a:ext uri="{FF2B5EF4-FFF2-40B4-BE49-F238E27FC236}">
                  <a16:creationId xmlns:a16="http://schemas.microsoft.com/office/drawing/2014/main" id="{BFC5AFB5-B934-4878-815B-12196286A21C}"/>
                </a:ext>
              </a:extLst>
            </p:cNvPr>
            <p:cNvSpPr>
              <a:spLocks/>
            </p:cNvSpPr>
            <p:nvPr/>
          </p:nvSpPr>
          <p:spPr bwMode="auto">
            <a:xfrm>
              <a:off x="11250613" y="993775"/>
              <a:ext cx="63500" cy="63500"/>
            </a:xfrm>
            <a:custGeom>
              <a:avLst/>
              <a:gdLst>
                <a:gd name="T0" fmla="*/ 21 w 161"/>
                <a:gd name="T1" fmla="*/ 3 h 159"/>
                <a:gd name="T2" fmla="*/ 17 w 161"/>
                <a:gd name="T3" fmla="*/ 0 h 159"/>
                <a:gd name="T4" fmla="*/ 13 w 161"/>
                <a:gd name="T5" fmla="*/ 0 h 159"/>
                <a:gd name="T6" fmla="*/ 8 w 161"/>
                <a:gd name="T7" fmla="*/ 0 h 159"/>
                <a:gd name="T8" fmla="*/ 4 w 161"/>
                <a:gd name="T9" fmla="*/ 3 h 159"/>
                <a:gd name="T10" fmla="*/ 2 w 161"/>
                <a:gd name="T11" fmla="*/ 6 h 159"/>
                <a:gd name="T12" fmla="*/ 0 w 161"/>
                <a:gd name="T13" fmla="*/ 12 h 159"/>
                <a:gd name="T14" fmla="*/ 2 w 161"/>
                <a:gd name="T15" fmla="*/ 15 h 159"/>
                <a:gd name="T16" fmla="*/ 4 w 161"/>
                <a:gd name="T17" fmla="*/ 21 h 159"/>
                <a:gd name="T18" fmla="*/ 140 w 161"/>
                <a:gd name="T19" fmla="*/ 157 h 159"/>
                <a:gd name="T20" fmla="*/ 144 w 161"/>
                <a:gd name="T21" fmla="*/ 159 h 159"/>
                <a:gd name="T22" fmla="*/ 149 w 161"/>
                <a:gd name="T23" fmla="*/ 159 h 159"/>
                <a:gd name="T24" fmla="*/ 153 w 161"/>
                <a:gd name="T25" fmla="*/ 159 h 159"/>
                <a:gd name="T26" fmla="*/ 157 w 161"/>
                <a:gd name="T27" fmla="*/ 157 h 159"/>
                <a:gd name="T28" fmla="*/ 160 w 161"/>
                <a:gd name="T29" fmla="*/ 153 h 159"/>
                <a:gd name="T30" fmla="*/ 161 w 161"/>
                <a:gd name="T31" fmla="*/ 148 h 159"/>
                <a:gd name="T32" fmla="*/ 160 w 161"/>
                <a:gd name="T33" fmla="*/ 144 h 159"/>
                <a:gd name="T34" fmla="*/ 157 w 161"/>
                <a:gd name="T35" fmla="*/ 139 h 159"/>
                <a:gd name="T36" fmla="*/ 21 w 161"/>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59">
                  <a:moveTo>
                    <a:pt x="21" y="3"/>
                  </a:moveTo>
                  <a:lnTo>
                    <a:pt x="17" y="0"/>
                  </a:lnTo>
                  <a:lnTo>
                    <a:pt x="13" y="0"/>
                  </a:lnTo>
                  <a:lnTo>
                    <a:pt x="8" y="0"/>
                  </a:lnTo>
                  <a:lnTo>
                    <a:pt x="4" y="3"/>
                  </a:lnTo>
                  <a:lnTo>
                    <a:pt x="2" y="6"/>
                  </a:lnTo>
                  <a:lnTo>
                    <a:pt x="0" y="12"/>
                  </a:lnTo>
                  <a:lnTo>
                    <a:pt x="2" y="15"/>
                  </a:lnTo>
                  <a:lnTo>
                    <a:pt x="4" y="21"/>
                  </a:lnTo>
                  <a:lnTo>
                    <a:pt x="140" y="157"/>
                  </a:lnTo>
                  <a:lnTo>
                    <a:pt x="144" y="159"/>
                  </a:lnTo>
                  <a:lnTo>
                    <a:pt x="149" y="159"/>
                  </a:lnTo>
                  <a:lnTo>
                    <a:pt x="153" y="159"/>
                  </a:lnTo>
                  <a:lnTo>
                    <a:pt x="157" y="157"/>
                  </a:lnTo>
                  <a:lnTo>
                    <a:pt x="160" y="153"/>
                  </a:lnTo>
                  <a:lnTo>
                    <a:pt x="161" y="148"/>
                  </a:lnTo>
                  <a:lnTo>
                    <a:pt x="160" y="144"/>
                  </a:lnTo>
                  <a:lnTo>
                    <a:pt x="157" y="139"/>
                  </a:ln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3623">
              <a:extLst>
                <a:ext uri="{FF2B5EF4-FFF2-40B4-BE49-F238E27FC236}">
                  <a16:creationId xmlns:a16="http://schemas.microsoft.com/office/drawing/2014/main" id="{6FEA2310-F55A-42DA-913D-4342D4C4A861}"/>
                </a:ext>
              </a:extLst>
            </p:cNvPr>
            <p:cNvSpPr>
              <a:spLocks/>
            </p:cNvSpPr>
            <p:nvPr/>
          </p:nvSpPr>
          <p:spPr bwMode="auto">
            <a:xfrm>
              <a:off x="11028363" y="993775"/>
              <a:ext cx="63500" cy="63500"/>
            </a:xfrm>
            <a:custGeom>
              <a:avLst/>
              <a:gdLst>
                <a:gd name="T0" fmla="*/ 157 w 160"/>
                <a:gd name="T1" fmla="*/ 3 h 159"/>
                <a:gd name="T2" fmla="*/ 153 w 160"/>
                <a:gd name="T3" fmla="*/ 0 h 159"/>
                <a:gd name="T4" fmla="*/ 148 w 160"/>
                <a:gd name="T5" fmla="*/ 0 h 159"/>
                <a:gd name="T6" fmla="*/ 144 w 160"/>
                <a:gd name="T7" fmla="*/ 0 h 159"/>
                <a:gd name="T8" fmla="*/ 139 w 160"/>
                <a:gd name="T9" fmla="*/ 3 h 159"/>
                <a:gd name="T10" fmla="*/ 3 w 160"/>
                <a:gd name="T11" fmla="*/ 139 h 159"/>
                <a:gd name="T12" fmla="*/ 0 w 160"/>
                <a:gd name="T13" fmla="*/ 144 h 159"/>
                <a:gd name="T14" fmla="*/ 0 w 160"/>
                <a:gd name="T15" fmla="*/ 148 h 159"/>
                <a:gd name="T16" fmla="*/ 0 w 160"/>
                <a:gd name="T17" fmla="*/ 153 h 159"/>
                <a:gd name="T18" fmla="*/ 3 w 160"/>
                <a:gd name="T19" fmla="*/ 157 h 159"/>
                <a:gd name="T20" fmla="*/ 7 w 160"/>
                <a:gd name="T21" fmla="*/ 159 h 159"/>
                <a:gd name="T22" fmla="*/ 12 w 160"/>
                <a:gd name="T23" fmla="*/ 159 h 159"/>
                <a:gd name="T24" fmla="*/ 16 w 160"/>
                <a:gd name="T25" fmla="*/ 159 h 159"/>
                <a:gd name="T26" fmla="*/ 21 w 160"/>
                <a:gd name="T27" fmla="*/ 157 h 159"/>
                <a:gd name="T28" fmla="*/ 157 w 160"/>
                <a:gd name="T29" fmla="*/ 21 h 159"/>
                <a:gd name="T30" fmla="*/ 160 w 160"/>
                <a:gd name="T31" fmla="*/ 15 h 159"/>
                <a:gd name="T32" fmla="*/ 160 w 160"/>
                <a:gd name="T33" fmla="*/ 12 h 159"/>
                <a:gd name="T34" fmla="*/ 160 w 160"/>
                <a:gd name="T35" fmla="*/ 6 h 159"/>
                <a:gd name="T36" fmla="*/ 157 w 160"/>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59">
                  <a:moveTo>
                    <a:pt x="157" y="3"/>
                  </a:moveTo>
                  <a:lnTo>
                    <a:pt x="153" y="0"/>
                  </a:lnTo>
                  <a:lnTo>
                    <a:pt x="148" y="0"/>
                  </a:lnTo>
                  <a:lnTo>
                    <a:pt x="144" y="0"/>
                  </a:lnTo>
                  <a:lnTo>
                    <a:pt x="139" y="3"/>
                  </a:lnTo>
                  <a:lnTo>
                    <a:pt x="3" y="139"/>
                  </a:lnTo>
                  <a:lnTo>
                    <a:pt x="0" y="144"/>
                  </a:lnTo>
                  <a:lnTo>
                    <a:pt x="0" y="148"/>
                  </a:lnTo>
                  <a:lnTo>
                    <a:pt x="0" y="153"/>
                  </a:lnTo>
                  <a:lnTo>
                    <a:pt x="3" y="157"/>
                  </a:lnTo>
                  <a:lnTo>
                    <a:pt x="7" y="159"/>
                  </a:lnTo>
                  <a:lnTo>
                    <a:pt x="12" y="159"/>
                  </a:lnTo>
                  <a:lnTo>
                    <a:pt x="16" y="159"/>
                  </a:lnTo>
                  <a:lnTo>
                    <a:pt x="21" y="157"/>
                  </a:lnTo>
                  <a:lnTo>
                    <a:pt x="157" y="21"/>
                  </a:lnTo>
                  <a:lnTo>
                    <a:pt x="160" y="15"/>
                  </a:lnTo>
                  <a:lnTo>
                    <a:pt x="160" y="12"/>
                  </a:lnTo>
                  <a:lnTo>
                    <a:pt x="160" y="6"/>
                  </a:lnTo>
                  <a:lnTo>
                    <a:pt x="157"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3624">
              <a:extLst>
                <a:ext uri="{FF2B5EF4-FFF2-40B4-BE49-F238E27FC236}">
                  <a16:creationId xmlns:a16="http://schemas.microsoft.com/office/drawing/2014/main" id="{A80953AC-975D-4E59-BEC4-4B21BEA83C06}"/>
                </a:ext>
              </a:extLst>
            </p:cNvPr>
            <p:cNvSpPr>
              <a:spLocks/>
            </p:cNvSpPr>
            <p:nvPr/>
          </p:nvSpPr>
          <p:spPr bwMode="auto">
            <a:xfrm>
              <a:off x="11250613" y="771525"/>
              <a:ext cx="63500" cy="63500"/>
            </a:xfrm>
            <a:custGeom>
              <a:avLst/>
              <a:gdLst>
                <a:gd name="T0" fmla="*/ 4 w 161"/>
                <a:gd name="T1" fmla="*/ 156 h 160"/>
                <a:gd name="T2" fmla="*/ 8 w 161"/>
                <a:gd name="T3" fmla="*/ 159 h 160"/>
                <a:gd name="T4" fmla="*/ 12 w 161"/>
                <a:gd name="T5" fmla="*/ 160 h 160"/>
                <a:gd name="T6" fmla="*/ 17 w 161"/>
                <a:gd name="T7" fmla="*/ 159 h 160"/>
                <a:gd name="T8" fmla="*/ 21 w 161"/>
                <a:gd name="T9" fmla="*/ 156 h 160"/>
                <a:gd name="T10" fmla="*/ 157 w 161"/>
                <a:gd name="T11" fmla="*/ 20 h 160"/>
                <a:gd name="T12" fmla="*/ 160 w 161"/>
                <a:gd name="T13" fmla="*/ 16 h 160"/>
                <a:gd name="T14" fmla="*/ 161 w 161"/>
                <a:gd name="T15" fmla="*/ 11 h 160"/>
                <a:gd name="T16" fmla="*/ 160 w 161"/>
                <a:gd name="T17" fmla="*/ 7 h 160"/>
                <a:gd name="T18" fmla="*/ 157 w 161"/>
                <a:gd name="T19" fmla="*/ 4 h 160"/>
                <a:gd name="T20" fmla="*/ 153 w 161"/>
                <a:gd name="T21" fmla="*/ 1 h 160"/>
                <a:gd name="T22" fmla="*/ 149 w 161"/>
                <a:gd name="T23" fmla="*/ 0 h 160"/>
                <a:gd name="T24" fmla="*/ 144 w 161"/>
                <a:gd name="T25" fmla="*/ 1 h 160"/>
                <a:gd name="T26" fmla="*/ 140 w 161"/>
                <a:gd name="T27" fmla="*/ 4 h 160"/>
                <a:gd name="T28" fmla="*/ 4 w 161"/>
                <a:gd name="T29" fmla="*/ 140 h 160"/>
                <a:gd name="T30" fmla="*/ 2 w 161"/>
                <a:gd name="T31" fmla="*/ 144 h 160"/>
                <a:gd name="T32" fmla="*/ 0 w 161"/>
                <a:gd name="T33" fmla="*/ 147 h 160"/>
                <a:gd name="T34" fmla="*/ 2 w 161"/>
                <a:gd name="T35" fmla="*/ 153 h 160"/>
                <a:gd name="T36" fmla="*/ 4 w 161"/>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60">
                  <a:moveTo>
                    <a:pt x="4" y="156"/>
                  </a:moveTo>
                  <a:lnTo>
                    <a:pt x="8" y="159"/>
                  </a:lnTo>
                  <a:lnTo>
                    <a:pt x="12" y="160"/>
                  </a:lnTo>
                  <a:lnTo>
                    <a:pt x="17" y="159"/>
                  </a:lnTo>
                  <a:lnTo>
                    <a:pt x="21" y="156"/>
                  </a:lnTo>
                  <a:lnTo>
                    <a:pt x="157" y="20"/>
                  </a:lnTo>
                  <a:lnTo>
                    <a:pt x="160" y="16"/>
                  </a:lnTo>
                  <a:lnTo>
                    <a:pt x="161" y="11"/>
                  </a:lnTo>
                  <a:lnTo>
                    <a:pt x="160" y="7"/>
                  </a:lnTo>
                  <a:lnTo>
                    <a:pt x="157" y="4"/>
                  </a:lnTo>
                  <a:lnTo>
                    <a:pt x="153" y="1"/>
                  </a:lnTo>
                  <a:lnTo>
                    <a:pt x="149" y="0"/>
                  </a:lnTo>
                  <a:lnTo>
                    <a:pt x="144" y="1"/>
                  </a:lnTo>
                  <a:lnTo>
                    <a:pt x="140" y="4"/>
                  </a:lnTo>
                  <a:lnTo>
                    <a:pt x="4" y="140"/>
                  </a:lnTo>
                  <a:lnTo>
                    <a:pt x="2" y="144"/>
                  </a:lnTo>
                  <a:lnTo>
                    <a:pt x="0" y="147"/>
                  </a:lnTo>
                  <a:lnTo>
                    <a:pt x="2" y="153"/>
                  </a:lnTo>
                  <a:lnTo>
                    <a:pt x="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3625">
              <a:extLst>
                <a:ext uri="{FF2B5EF4-FFF2-40B4-BE49-F238E27FC236}">
                  <a16:creationId xmlns:a16="http://schemas.microsoft.com/office/drawing/2014/main" id="{DCEEE9E8-A5B3-4D81-814B-3132C0A5CC75}"/>
                </a:ext>
              </a:extLst>
            </p:cNvPr>
            <p:cNvSpPr>
              <a:spLocks/>
            </p:cNvSpPr>
            <p:nvPr/>
          </p:nvSpPr>
          <p:spPr bwMode="auto">
            <a:xfrm>
              <a:off x="11028363" y="771525"/>
              <a:ext cx="63500" cy="63500"/>
            </a:xfrm>
            <a:custGeom>
              <a:avLst/>
              <a:gdLst>
                <a:gd name="T0" fmla="*/ 139 w 160"/>
                <a:gd name="T1" fmla="*/ 156 h 160"/>
                <a:gd name="T2" fmla="*/ 144 w 160"/>
                <a:gd name="T3" fmla="*/ 159 h 160"/>
                <a:gd name="T4" fmla="*/ 148 w 160"/>
                <a:gd name="T5" fmla="*/ 160 h 160"/>
                <a:gd name="T6" fmla="*/ 153 w 160"/>
                <a:gd name="T7" fmla="*/ 159 h 160"/>
                <a:gd name="T8" fmla="*/ 157 w 160"/>
                <a:gd name="T9" fmla="*/ 156 h 160"/>
                <a:gd name="T10" fmla="*/ 160 w 160"/>
                <a:gd name="T11" fmla="*/ 153 h 160"/>
                <a:gd name="T12" fmla="*/ 160 w 160"/>
                <a:gd name="T13" fmla="*/ 149 h 160"/>
                <a:gd name="T14" fmla="*/ 160 w 160"/>
                <a:gd name="T15" fmla="*/ 144 h 160"/>
                <a:gd name="T16" fmla="*/ 157 w 160"/>
                <a:gd name="T17" fmla="*/ 140 h 160"/>
                <a:gd name="T18" fmla="*/ 21 w 160"/>
                <a:gd name="T19" fmla="*/ 4 h 160"/>
                <a:gd name="T20" fmla="*/ 16 w 160"/>
                <a:gd name="T21" fmla="*/ 1 h 160"/>
                <a:gd name="T22" fmla="*/ 12 w 160"/>
                <a:gd name="T23" fmla="*/ 0 h 160"/>
                <a:gd name="T24" fmla="*/ 7 w 160"/>
                <a:gd name="T25" fmla="*/ 1 h 160"/>
                <a:gd name="T26" fmla="*/ 3 w 160"/>
                <a:gd name="T27" fmla="*/ 4 h 160"/>
                <a:gd name="T28" fmla="*/ 0 w 160"/>
                <a:gd name="T29" fmla="*/ 7 h 160"/>
                <a:gd name="T30" fmla="*/ 0 w 160"/>
                <a:gd name="T31" fmla="*/ 11 h 160"/>
                <a:gd name="T32" fmla="*/ 0 w 160"/>
                <a:gd name="T33" fmla="*/ 16 h 160"/>
                <a:gd name="T34" fmla="*/ 3 w 160"/>
                <a:gd name="T35" fmla="*/ 20 h 160"/>
                <a:gd name="T36" fmla="*/ 139 w 160"/>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60">
                  <a:moveTo>
                    <a:pt x="139" y="156"/>
                  </a:moveTo>
                  <a:lnTo>
                    <a:pt x="144" y="159"/>
                  </a:lnTo>
                  <a:lnTo>
                    <a:pt x="148" y="160"/>
                  </a:lnTo>
                  <a:lnTo>
                    <a:pt x="153" y="159"/>
                  </a:lnTo>
                  <a:lnTo>
                    <a:pt x="157" y="156"/>
                  </a:lnTo>
                  <a:lnTo>
                    <a:pt x="160" y="153"/>
                  </a:lnTo>
                  <a:lnTo>
                    <a:pt x="160" y="149"/>
                  </a:lnTo>
                  <a:lnTo>
                    <a:pt x="160" y="144"/>
                  </a:lnTo>
                  <a:lnTo>
                    <a:pt x="157" y="140"/>
                  </a:lnTo>
                  <a:lnTo>
                    <a:pt x="21" y="4"/>
                  </a:lnTo>
                  <a:lnTo>
                    <a:pt x="16" y="1"/>
                  </a:lnTo>
                  <a:lnTo>
                    <a:pt x="12" y="0"/>
                  </a:lnTo>
                  <a:lnTo>
                    <a:pt x="7" y="1"/>
                  </a:lnTo>
                  <a:lnTo>
                    <a:pt x="3" y="4"/>
                  </a:lnTo>
                  <a:lnTo>
                    <a:pt x="0" y="7"/>
                  </a:lnTo>
                  <a:lnTo>
                    <a:pt x="0" y="11"/>
                  </a:lnTo>
                  <a:lnTo>
                    <a:pt x="0" y="16"/>
                  </a:lnTo>
                  <a:lnTo>
                    <a:pt x="3" y="20"/>
                  </a:lnTo>
                  <a:lnTo>
                    <a:pt x="13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8" name="Group 117" descr="Icon of boxes. ">
            <a:extLst>
              <a:ext uri="{FF2B5EF4-FFF2-40B4-BE49-F238E27FC236}">
                <a16:creationId xmlns:a16="http://schemas.microsoft.com/office/drawing/2014/main" id="{75BF619E-615D-4C1A-A3A1-04DFC90E2F3F}"/>
              </a:ext>
            </a:extLst>
          </p:cNvPr>
          <p:cNvGrpSpPr/>
          <p:nvPr/>
        </p:nvGrpSpPr>
        <p:grpSpPr>
          <a:xfrm>
            <a:off x="11058919" y="1368977"/>
            <a:ext cx="287337" cy="285750"/>
            <a:chOff x="5465763" y="3068638"/>
            <a:chExt cx="287337" cy="285750"/>
          </a:xfrm>
          <a:solidFill>
            <a:schemeClr val="bg1"/>
          </a:solidFill>
        </p:grpSpPr>
        <p:sp>
          <p:nvSpPr>
            <p:cNvPr id="119" name="Freeform 617">
              <a:extLst>
                <a:ext uri="{FF2B5EF4-FFF2-40B4-BE49-F238E27FC236}">
                  <a16:creationId xmlns:a16="http://schemas.microsoft.com/office/drawing/2014/main" id="{01C5157B-D811-44C7-8E5F-D3F25F98966E}"/>
                </a:ext>
              </a:extLst>
            </p:cNvPr>
            <p:cNvSpPr>
              <a:spLocks/>
            </p:cNvSpPr>
            <p:nvPr/>
          </p:nvSpPr>
          <p:spPr bwMode="auto">
            <a:xfrm>
              <a:off x="5564188" y="3068638"/>
              <a:ext cx="119063" cy="38100"/>
            </a:xfrm>
            <a:custGeom>
              <a:avLst/>
              <a:gdLst>
                <a:gd name="T0" fmla="*/ 375 w 375"/>
                <a:gd name="T1" fmla="*/ 62 h 120"/>
                <a:gd name="T2" fmla="*/ 374 w 375"/>
                <a:gd name="T3" fmla="*/ 62 h 120"/>
                <a:gd name="T4" fmla="*/ 373 w 375"/>
                <a:gd name="T5" fmla="*/ 61 h 120"/>
                <a:gd name="T6" fmla="*/ 193 w 375"/>
                <a:gd name="T7" fmla="*/ 1 h 120"/>
                <a:gd name="T8" fmla="*/ 188 w 375"/>
                <a:gd name="T9" fmla="*/ 0 h 120"/>
                <a:gd name="T10" fmla="*/ 183 w 375"/>
                <a:gd name="T11" fmla="*/ 1 h 120"/>
                <a:gd name="T12" fmla="*/ 2 w 375"/>
                <a:gd name="T13" fmla="*/ 61 h 120"/>
                <a:gd name="T14" fmla="*/ 1 w 375"/>
                <a:gd name="T15" fmla="*/ 62 h 120"/>
                <a:gd name="T16" fmla="*/ 0 w 375"/>
                <a:gd name="T17" fmla="*/ 62 h 120"/>
                <a:gd name="T18" fmla="*/ 188 w 375"/>
                <a:gd name="T19" fmla="*/ 120 h 120"/>
                <a:gd name="T20" fmla="*/ 375 w 375"/>
                <a:gd name="T21"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12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618">
              <a:extLst>
                <a:ext uri="{FF2B5EF4-FFF2-40B4-BE49-F238E27FC236}">
                  <a16:creationId xmlns:a16="http://schemas.microsoft.com/office/drawing/2014/main" id="{90385080-F77C-4175-BA14-BE696271A7ED}"/>
                </a:ext>
              </a:extLst>
            </p:cNvPr>
            <p:cNvSpPr>
              <a:spLocks/>
            </p:cNvSpPr>
            <p:nvPr/>
          </p:nvSpPr>
          <p:spPr bwMode="auto">
            <a:xfrm>
              <a:off x="5629275" y="3097213"/>
              <a:ext cx="57150" cy="93663"/>
            </a:xfrm>
            <a:custGeom>
              <a:avLst/>
              <a:gdLst>
                <a:gd name="T0" fmla="*/ 181 w 181"/>
                <a:gd name="T1" fmla="*/ 210 h 295"/>
                <a:gd name="T2" fmla="*/ 181 w 181"/>
                <a:gd name="T3" fmla="*/ 0 h 295"/>
                <a:gd name="T4" fmla="*/ 0 w 181"/>
                <a:gd name="T5" fmla="*/ 56 h 295"/>
                <a:gd name="T6" fmla="*/ 0 w 181"/>
                <a:gd name="T7" fmla="*/ 295 h 295"/>
                <a:gd name="T8" fmla="*/ 171 w 181"/>
                <a:gd name="T9" fmla="*/ 224 h 295"/>
                <a:gd name="T10" fmla="*/ 174 w 181"/>
                <a:gd name="T11" fmla="*/ 222 h 295"/>
                <a:gd name="T12" fmla="*/ 178 w 181"/>
                <a:gd name="T13" fmla="*/ 219 h 295"/>
                <a:gd name="T14" fmla="*/ 180 w 181"/>
                <a:gd name="T15" fmla="*/ 215 h 295"/>
                <a:gd name="T16" fmla="*/ 181 w 181"/>
                <a:gd name="T17" fmla="*/ 2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181" y="210"/>
                  </a:moveTo>
                  <a:lnTo>
                    <a:pt x="181" y="0"/>
                  </a:lnTo>
                  <a:lnTo>
                    <a:pt x="0" y="56"/>
                  </a:lnTo>
                  <a:lnTo>
                    <a:pt x="0" y="295"/>
                  </a:lnTo>
                  <a:lnTo>
                    <a:pt x="171" y="224"/>
                  </a:lnTo>
                  <a:lnTo>
                    <a:pt x="174" y="222"/>
                  </a:lnTo>
                  <a:lnTo>
                    <a:pt x="178" y="219"/>
                  </a:lnTo>
                  <a:lnTo>
                    <a:pt x="180" y="215"/>
                  </a:lnTo>
                  <a:lnTo>
                    <a:pt x="181"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619">
              <a:extLst>
                <a:ext uri="{FF2B5EF4-FFF2-40B4-BE49-F238E27FC236}">
                  <a16:creationId xmlns:a16="http://schemas.microsoft.com/office/drawing/2014/main" id="{B5ABC7AD-DBA6-420E-8EDC-F8D70A03499B}"/>
                </a:ext>
              </a:extLst>
            </p:cNvPr>
            <p:cNvSpPr>
              <a:spLocks/>
            </p:cNvSpPr>
            <p:nvPr/>
          </p:nvSpPr>
          <p:spPr bwMode="auto">
            <a:xfrm>
              <a:off x="5562600" y="3097213"/>
              <a:ext cx="57150" cy="93663"/>
            </a:xfrm>
            <a:custGeom>
              <a:avLst/>
              <a:gdLst>
                <a:gd name="T0" fmla="*/ 9 w 181"/>
                <a:gd name="T1" fmla="*/ 224 h 295"/>
                <a:gd name="T2" fmla="*/ 181 w 181"/>
                <a:gd name="T3" fmla="*/ 295 h 295"/>
                <a:gd name="T4" fmla="*/ 181 w 181"/>
                <a:gd name="T5" fmla="*/ 56 h 295"/>
                <a:gd name="T6" fmla="*/ 0 w 181"/>
                <a:gd name="T7" fmla="*/ 0 h 295"/>
                <a:gd name="T8" fmla="*/ 0 w 181"/>
                <a:gd name="T9" fmla="*/ 210 h 295"/>
                <a:gd name="T10" fmla="*/ 0 w 181"/>
                <a:gd name="T11" fmla="*/ 215 h 295"/>
                <a:gd name="T12" fmla="*/ 2 w 181"/>
                <a:gd name="T13" fmla="*/ 219 h 295"/>
                <a:gd name="T14" fmla="*/ 6 w 181"/>
                <a:gd name="T15" fmla="*/ 222 h 295"/>
                <a:gd name="T16" fmla="*/ 9 w 181"/>
                <a:gd name="T17" fmla="*/ 2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9" y="224"/>
                  </a:moveTo>
                  <a:lnTo>
                    <a:pt x="181" y="295"/>
                  </a:lnTo>
                  <a:lnTo>
                    <a:pt x="181" y="56"/>
                  </a:lnTo>
                  <a:lnTo>
                    <a:pt x="0" y="0"/>
                  </a:lnTo>
                  <a:lnTo>
                    <a:pt x="0" y="210"/>
                  </a:lnTo>
                  <a:lnTo>
                    <a:pt x="0" y="215"/>
                  </a:lnTo>
                  <a:lnTo>
                    <a:pt x="2" y="219"/>
                  </a:lnTo>
                  <a:lnTo>
                    <a:pt x="6" y="222"/>
                  </a:lnTo>
                  <a:lnTo>
                    <a:pt x="9"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620">
              <a:extLst>
                <a:ext uri="{FF2B5EF4-FFF2-40B4-BE49-F238E27FC236}">
                  <a16:creationId xmlns:a16="http://schemas.microsoft.com/office/drawing/2014/main" id="{9AF2E18D-3033-4D0D-B36E-B08820967CFC}"/>
                </a:ext>
              </a:extLst>
            </p:cNvPr>
            <p:cNvSpPr>
              <a:spLocks/>
            </p:cNvSpPr>
            <p:nvPr/>
          </p:nvSpPr>
          <p:spPr bwMode="auto">
            <a:xfrm>
              <a:off x="5705475" y="3217863"/>
              <a:ext cx="47625" cy="77788"/>
            </a:xfrm>
            <a:custGeom>
              <a:avLst/>
              <a:gdLst>
                <a:gd name="T0" fmla="*/ 0 w 150"/>
                <a:gd name="T1" fmla="*/ 67 h 249"/>
                <a:gd name="T2" fmla="*/ 0 w 150"/>
                <a:gd name="T3" fmla="*/ 249 h 249"/>
                <a:gd name="T4" fmla="*/ 141 w 150"/>
                <a:gd name="T5" fmla="*/ 177 h 249"/>
                <a:gd name="T6" fmla="*/ 146 w 150"/>
                <a:gd name="T7" fmla="*/ 175 h 249"/>
                <a:gd name="T8" fmla="*/ 148 w 150"/>
                <a:gd name="T9" fmla="*/ 171 h 249"/>
                <a:gd name="T10" fmla="*/ 149 w 150"/>
                <a:gd name="T11" fmla="*/ 168 h 249"/>
                <a:gd name="T12" fmla="*/ 150 w 150"/>
                <a:gd name="T13" fmla="*/ 164 h 249"/>
                <a:gd name="T14" fmla="*/ 150 w 150"/>
                <a:gd name="T15" fmla="*/ 0 h 249"/>
                <a:gd name="T16" fmla="*/ 0 w 150"/>
                <a:gd name="T17" fmla="*/ 6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49">
                  <a:moveTo>
                    <a:pt x="0" y="67"/>
                  </a:moveTo>
                  <a:lnTo>
                    <a:pt x="0" y="249"/>
                  </a:lnTo>
                  <a:lnTo>
                    <a:pt x="141" y="177"/>
                  </a:lnTo>
                  <a:lnTo>
                    <a:pt x="146" y="175"/>
                  </a:lnTo>
                  <a:lnTo>
                    <a:pt x="148" y="171"/>
                  </a:lnTo>
                  <a:lnTo>
                    <a:pt x="149" y="168"/>
                  </a:lnTo>
                  <a:lnTo>
                    <a:pt x="150" y="164"/>
                  </a:lnTo>
                  <a:lnTo>
                    <a:pt x="150" y="0"/>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621">
              <a:extLst>
                <a:ext uri="{FF2B5EF4-FFF2-40B4-BE49-F238E27FC236}">
                  <a16:creationId xmlns:a16="http://schemas.microsoft.com/office/drawing/2014/main" id="{10DED026-CA17-4314-AA7F-A291474A64A7}"/>
                </a:ext>
              </a:extLst>
            </p:cNvPr>
            <p:cNvSpPr>
              <a:spLocks/>
            </p:cNvSpPr>
            <p:nvPr/>
          </p:nvSpPr>
          <p:spPr bwMode="auto">
            <a:xfrm>
              <a:off x="5656263" y="3192463"/>
              <a:ext cx="88900" cy="38100"/>
            </a:xfrm>
            <a:custGeom>
              <a:avLst/>
              <a:gdLst>
                <a:gd name="T0" fmla="*/ 146 w 281"/>
                <a:gd name="T1" fmla="*/ 2 h 120"/>
                <a:gd name="T2" fmla="*/ 143 w 281"/>
                <a:gd name="T3" fmla="*/ 0 h 120"/>
                <a:gd name="T4" fmla="*/ 141 w 281"/>
                <a:gd name="T5" fmla="*/ 0 h 120"/>
                <a:gd name="T6" fmla="*/ 138 w 281"/>
                <a:gd name="T7" fmla="*/ 0 h 120"/>
                <a:gd name="T8" fmla="*/ 134 w 281"/>
                <a:gd name="T9" fmla="*/ 2 h 120"/>
                <a:gd name="T10" fmla="*/ 0 w 281"/>
                <a:gd name="T11" fmla="*/ 55 h 120"/>
                <a:gd name="T12" fmla="*/ 141 w 281"/>
                <a:gd name="T13" fmla="*/ 120 h 120"/>
                <a:gd name="T14" fmla="*/ 281 w 281"/>
                <a:gd name="T15" fmla="*/ 55 h 120"/>
                <a:gd name="T16" fmla="*/ 146 w 281"/>
                <a:gd name="T17"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120">
                  <a:moveTo>
                    <a:pt x="146" y="2"/>
                  </a:moveTo>
                  <a:lnTo>
                    <a:pt x="143" y="0"/>
                  </a:lnTo>
                  <a:lnTo>
                    <a:pt x="141" y="0"/>
                  </a:lnTo>
                  <a:lnTo>
                    <a:pt x="138" y="0"/>
                  </a:lnTo>
                  <a:lnTo>
                    <a:pt x="134" y="2"/>
                  </a:lnTo>
                  <a:lnTo>
                    <a:pt x="0" y="55"/>
                  </a:lnTo>
                  <a:lnTo>
                    <a:pt x="141" y="120"/>
                  </a:lnTo>
                  <a:lnTo>
                    <a:pt x="281" y="55"/>
                  </a:lnTo>
                  <a:lnTo>
                    <a:pt x="1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622">
              <a:extLst>
                <a:ext uri="{FF2B5EF4-FFF2-40B4-BE49-F238E27FC236}">
                  <a16:creationId xmlns:a16="http://schemas.microsoft.com/office/drawing/2014/main" id="{AC238F9B-3904-4E03-9BCD-C8546D347A83}"/>
                </a:ext>
              </a:extLst>
            </p:cNvPr>
            <p:cNvSpPr>
              <a:spLocks/>
            </p:cNvSpPr>
            <p:nvPr/>
          </p:nvSpPr>
          <p:spPr bwMode="auto">
            <a:xfrm>
              <a:off x="5648325" y="3217863"/>
              <a:ext cx="47625" cy="77788"/>
            </a:xfrm>
            <a:custGeom>
              <a:avLst/>
              <a:gdLst>
                <a:gd name="T0" fmla="*/ 0 w 151"/>
                <a:gd name="T1" fmla="*/ 164 h 249"/>
                <a:gd name="T2" fmla="*/ 1 w 151"/>
                <a:gd name="T3" fmla="*/ 167 h 249"/>
                <a:gd name="T4" fmla="*/ 2 w 151"/>
                <a:gd name="T5" fmla="*/ 171 h 249"/>
                <a:gd name="T6" fmla="*/ 5 w 151"/>
                <a:gd name="T7" fmla="*/ 175 h 249"/>
                <a:gd name="T8" fmla="*/ 8 w 151"/>
                <a:gd name="T9" fmla="*/ 177 h 249"/>
                <a:gd name="T10" fmla="*/ 151 w 151"/>
                <a:gd name="T11" fmla="*/ 249 h 249"/>
                <a:gd name="T12" fmla="*/ 151 w 151"/>
                <a:gd name="T13" fmla="*/ 67 h 249"/>
                <a:gd name="T14" fmla="*/ 0 w 151"/>
                <a:gd name="T15" fmla="*/ 0 h 249"/>
                <a:gd name="T16" fmla="*/ 0 w 151"/>
                <a:gd name="T17" fmla="*/ 16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49">
                  <a:moveTo>
                    <a:pt x="0" y="164"/>
                  </a:moveTo>
                  <a:lnTo>
                    <a:pt x="1" y="167"/>
                  </a:lnTo>
                  <a:lnTo>
                    <a:pt x="2" y="171"/>
                  </a:lnTo>
                  <a:lnTo>
                    <a:pt x="5" y="175"/>
                  </a:lnTo>
                  <a:lnTo>
                    <a:pt x="8" y="177"/>
                  </a:lnTo>
                  <a:lnTo>
                    <a:pt x="151" y="249"/>
                  </a:lnTo>
                  <a:lnTo>
                    <a:pt x="151" y="67"/>
                  </a:lnTo>
                  <a:lnTo>
                    <a:pt x="0"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623">
              <a:extLst>
                <a:ext uri="{FF2B5EF4-FFF2-40B4-BE49-F238E27FC236}">
                  <a16:creationId xmlns:a16="http://schemas.microsoft.com/office/drawing/2014/main" id="{19E2AFFE-6F2F-4A41-BE44-30D95498EF5A}"/>
                </a:ext>
              </a:extLst>
            </p:cNvPr>
            <p:cNvSpPr>
              <a:spLocks/>
            </p:cNvSpPr>
            <p:nvPr/>
          </p:nvSpPr>
          <p:spPr bwMode="auto">
            <a:xfrm>
              <a:off x="5475288" y="3201988"/>
              <a:ext cx="144463" cy="47625"/>
            </a:xfrm>
            <a:custGeom>
              <a:avLst/>
              <a:gdLst>
                <a:gd name="T0" fmla="*/ 231 w 452"/>
                <a:gd name="T1" fmla="*/ 2 h 151"/>
                <a:gd name="T2" fmla="*/ 225 w 452"/>
                <a:gd name="T3" fmla="*/ 0 h 151"/>
                <a:gd name="T4" fmla="*/ 221 w 452"/>
                <a:gd name="T5" fmla="*/ 2 h 151"/>
                <a:gd name="T6" fmla="*/ 0 w 452"/>
                <a:gd name="T7" fmla="*/ 70 h 151"/>
                <a:gd name="T8" fmla="*/ 225 w 452"/>
                <a:gd name="T9" fmla="*/ 151 h 151"/>
                <a:gd name="T10" fmla="*/ 452 w 452"/>
                <a:gd name="T11" fmla="*/ 70 h 151"/>
                <a:gd name="T12" fmla="*/ 231 w 452"/>
                <a:gd name="T13" fmla="*/ 2 h 151"/>
              </a:gdLst>
              <a:ahLst/>
              <a:cxnLst>
                <a:cxn ang="0">
                  <a:pos x="T0" y="T1"/>
                </a:cxn>
                <a:cxn ang="0">
                  <a:pos x="T2" y="T3"/>
                </a:cxn>
                <a:cxn ang="0">
                  <a:pos x="T4" y="T5"/>
                </a:cxn>
                <a:cxn ang="0">
                  <a:pos x="T6" y="T7"/>
                </a:cxn>
                <a:cxn ang="0">
                  <a:pos x="T8" y="T9"/>
                </a:cxn>
                <a:cxn ang="0">
                  <a:pos x="T10" y="T11"/>
                </a:cxn>
                <a:cxn ang="0">
                  <a:pos x="T12" y="T13"/>
                </a:cxn>
              </a:cxnLst>
              <a:rect l="0" t="0" r="r" b="b"/>
              <a:pathLst>
                <a:path w="452" h="151">
                  <a:moveTo>
                    <a:pt x="231" y="2"/>
                  </a:moveTo>
                  <a:lnTo>
                    <a:pt x="225" y="0"/>
                  </a:lnTo>
                  <a:lnTo>
                    <a:pt x="221" y="2"/>
                  </a:lnTo>
                  <a:lnTo>
                    <a:pt x="0" y="70"/>
                  </a:lnTo>
                  <a:lnTo>
                    <a:pt x="225" y="151"/>
                  </a:lnTo>
                  <a:lnTo>
                    <a:pt x="452" y="70"/>
                  </a:lnTo>
                  <a:lnTo>
                    <a:pt x="23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624">
              <a:extLst>
                <a:ext uri="{FF2B5EF4-FFF2-40B4-BE49-F238E27FC236}">
                  <a16:creationId xmlns:a16="http://schemas.microsoft.com/office/drawing/2014/main" id="{5BB7C855-93D5-43D5-9ED8-FD815B08E3D7}"/>
                </a:ext>
              </a:extLst>
            </p:cNvPr>
            <p:cNvSpPr>
              <a:spLocks/>
            </p:cNvSpPr>
            <p:nvPr/>
          </p:nvSpPr>
          <p:spPr bwMode="auto">
            <a:xfrm>
              <a:off x="5465763" y="3230563"/>
              <a:ext cx="76200" cy="123825"/>
            </a:xfrm>
            <a:custGeom>
              <a:avLst/>
              <a:gdLst>
                <a:gd name="T0" fmla="*/ 0 w 240"/>
                <a:gd name="T1" fmla="*/ 285 h 386"/>
                <a:gd name="T2" fmla="*/ 1 w 240"/>
                <a:gd name="T3" fmla="*/ 289 h 386"/>
                <a:gd name="T4" fmla="*/ 2 w 240"/>
                <a:gd name="T5" fmla="*/ 294 h 386"/>
                <a:gd name="T6" fmla="*/ 5 w 240"/>
                <a:gd name="T7" fmla="*/ 297 h 386"/>
                <a:gd name="T8" fmla="*/ 10 w 240"/>
                <a:gd name="T9" fmla="*/ 299 h 386"/>
                <a:gd name="T10" fmla="*/ 240 w 240"/>
                <a:gd name="T11" fmla="*/ 386 h 386"/>
                <a:gd name="T12" fmla="*/ 240 w 240"/>
                <a:gd name="T13" fmla="*/ 84 h 386"/>
                <a:gd name="T14" fmla="*/ 0 w 240"/>
                <a:gd name="T15" fmla="*/ 0 h 386"/>
                <a:gd name="T16" fmla="*/ 0 w 240"/>
                <a:gd name="T17" fmla="*/ 28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386">
                  <a:moveTo>
                    <a:pt x="0" y="285"/>
                  </a:moveTo>
                  <a:lnTo>
                    <a:pt x="1" y="289"/>
                  </a:lnTo>
                  <a:lnTo>
                    <a:pt x="2" y="294"/>
                  </a:lnTo>
                  <a:lnTo>
                    <a:pt x="5" y="297"/>
                  </a:lnTo>
                  <a:lnTo>
                    <a:pt x="10" y="299"/>
                  </a:lnTo>
                  <a:lnTo>
                    <a:pt x="240" y="386"/>
                  </a:lnTo>
                  <a:lnTo>
                    <a:pt x="240" y="84"/>
                  </a:lnTo>
                  <a:lnTo>
                    <a:pt x="0" y="0"/>
                  </a:lnTo>
                  <a:lnTo>
                    <a:pt x="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625">
              <a:extLst>
                <a:ext uri="{FF2B5EF4-FFF2-40B4-BE49-F238E27FC236}">
                  <a16:creationId xmlns:a16="http://schemas.microsoft.com/office/drawing/2014/main" id="{AE6F08CF-736A-40B8-AEB8-D64B67F37878}"/>
                </a:ext>
              </a:extLst>
            </p:cNvPr>
            <p:cNvSpPr>
              <a:spLocks/>
            </p:cNvSpPr>
            <p:nvPr/>
          </p:nvSpPr>
          <p:spPr bwMode="auto">
            <a:xfrm>
              <a:off x="5553075" y="3230563"/>
              <a:ext cx="76200" cy="123825"/>
            </a:xfrm>
            <a:custGeom>
              <a:avLst/>
              <a:gdLst>
                <a:gd name="T0" fmla="*/ 0 w 241"/>
                <a:gd name="T1" fmla="*/ 386 h 386"/>
                <a:gd name="T2" fmla="*/ 231 w 241"/>
                <a:gd name="T3" fmla="*/ 299 h 386"/>
                <a:gd name="T4" fmla="*/ 235 w 241"/>
                <a:gd name="T5" fmla="*/ 297 h 386"/>
                <a:gd name="T6" fmla="*/ 238 w 241"/>
                <a:gd name="T7" fmla="*/ 294 h 386"/>
                <a:gd name="T8" fmla="*/ 239 w 241"/>
                <a:gd name="T9" fmla="*/ 289 h 386"/>
                <a:gd name="T10" fmla="*/ 241 w 241"/>
                <a:gd name="T11" fmla="*/ 285 h 386"/>
                <a:gd name="T12" fmla="*/ 241 w 241"/>
                <a:gd name="T13" fmla="*/ 0 h 386"/>
                <a:gd name="T14" fmla="*/ 0 w 241"/>
                <a:gd name="T15" fmla="*/ 84 h 386"/>
                <a:gd name="T16" fmla="*/ 0 w 241"/>
                <a:gd name="T17"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86">
                  <a:moveTo>
                    <a:pt x="0" y="386"/>
                  </a:moveTo>
                  <a:lnTo>
                    <a:pt x="231" y="299"/>
                  </a:lnTo>
                  <a:lnTo>
                    <a:pt x="235" y="297"/>
                  </a:lnTo>
                  <a:lnTo>
                    <a:pt x="238" y="294"/>
                  </a:lnTo>
                  <a:lnTo>
                    <a:pt x="239" y="289"/>
                  </a:lnTo>
                  <a:lnTo>
                    <a:pt x="241" y="285"/>
                  </a:lnTo>
                  <a:lnTo>
                    <a:pt x="241" y="0"/>
                  </a:lnTo>
                  <a:lnTo>
                    <a:pt x="0" y="84"/>
                  </a:lnTo>
                  <a:lnTo>
                    <a:pt x="0" y="3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127" descr="Icon of human being and speech bubble. ">
            <a:extLst>
              <a:ext uri="{FF2B5EF4-FFF2-40B4-BE49-F238E27FC236}">
                <a16:creationId xmlns:a16="http://schemas.microsoft.com/office/drawing/2014/main" id="{E7EE81F4-E278-4BA7-8923-0D6DD1FEBDFA}"/>
              </a:ext>
            </a:extLst>
          </p:cNvPr>
          <p:cNvGrpSpPr/>
          <p:nvPr/>
        </p:nvGrpSpPr>
        <p:grpSpPr>
          <a:xfrm>
            <a:off x="9918300" y="1368977"/>
            <a:ext cx="284163" cy="285751"/>
            <a:chOff x="3171788" y="779462"/>
            <a:chExt cx="284163" cy="285751"/>
          </a:xfrm>
          <a:solidFill>
            <a:schemeClr val="bg1"/>
          </a:solidFill>
        </p:grpSpPr>
        <p:sp>
          <p:nvSpPr>
            <p:cNvPr id="129" name="Freeform 2993">
              <a:extLst>
                <a:ext uri="{FF2B5EF4-FFF2-40B4-BE49-F238E27FC236}">
                  <a16:creationId xmlns:a16="http://schemas.microsoft.com/office/drawing/2014/main" id="{DA50A160-1A41-427D-BA06-CB32B8C49A81}"/>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2994">
              <a:extLst>
                <a:ext uri="{FF2B5EF4-FFF2-40B4-BE49-F238E27FC236}">
                  <a16:creationId xmlns:a16="http://schemas.microsoft.com/office/drawing/2014/main" id="{983071EF-DBDF-4331-848B-74957C821E39}"/>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 name="Rectangle 2"/>
          <p:cNvSpPr/>
          <p:nvPr/>
        </p:nvSpPr>
        <p:spPr>
          <a:xfrm>
            <a:off x="240108" y="797387"/>
            <a:ext cx="11581103" cy="1323439"/>
          </a:xfrm>
          <a:prstGeom prst="rect">
            <a:avLst/>
          </a:prstGeom>
        </p:spPr>
        <p:txBody>
          <a:bodyPr wrap="square">
            <a:spAutoFit/>
          </a:bodyPr>
          <a:lstStyle/>
          <a:p>
            <a:pPr marL="342900" indent="-342900">
              <a:buFont typeface="Wingdings" panose="05000000000000000000" pitchFamily="2" charset="2"/>
              <a:buChar char="q"/>
            </a:pPr>
            <a:r>
              <a:rPr lang="en-US" sz="2000" b="1" u="sng" dirty="0">
                <a:latin typeface="Arial" panose="020B0604020202020204" pitchFamily="34" charset="0"/>
              </a:rPr>
              <a:t>Task </a:t>
            </a:r>
            <a:r>
              <a:rPr lang="en-US" sz="2000" b="1" u="sng" dirty="0" smtClean="0">
                <a:latin typeface="Arial" panose="020B0604020202020204" pitchFamily="34" charset="0"/>
              </a:rPr>
              <a:t>2</a:t>
            </a:r>
            <a:r>
              <a:rPr lang="en-US" sz="2000" b="1" dirty="0" smtClean="0">
                <a:latin typeface="Arial" panose="020B0604020202020204" pitchFamily="34" charset="0"/>
              </a:rPr>
              <a:t>: </a:t>
            </a:r>
            <a:r>
              <a:rPr lang="en-US" sz="2000" dirty="0">
                <a:latin typeface="Arial" panose="020B0604020202020204" pitchFamily="34" charset="0"/>
                <a:cs typeface="Arial" panose="020B0604020202020204" pitchFamily="34" charset="0"/>
              </a:rPr>
              <a:t>Which car brands have the highest and lowest average MSRPs, and how does this vary by body style?</a:t>
            </a:r>
          </a:p>
          <a:p>
            <a:r>
              <a:rPr lang="en-US" sz="2000" dirty="0"/>
              <a:t/>
            </a:r>
            <a:br>
              <a:rPr lang="en-US" sz="2000" dirty="0"/>
            </a:br>
            <a:endParaRPr lang="en-IN" sz="2000" dirty="0"/>
          </a:p>
        </p:txBody>
      </p:sp>
      <p:pic>
        <p:nvPicPr>
          <p:cNvPr id="2" name="Picture 1"/>
          <p:cNvPicPr>
            <a:picLocks noChangeAspect="1"/>
          </p:cNvPicPr>
          <p:nvPr/>
        </p:nvPicPr>
        <p:blipFill>
          <a:blip r:embed="rId3"/>
          <a:stretch>
            <a:fillRect/>
          </a:stretch>
        </p:blipFill>
        <p:spPr>
          <a:xfrm>
            <a:off x="240108" y="1540219"/>
            <a:ext cx="11723291" cy="5181255"/>
          </a:xfrm>
          <a:prstGeom prst="rect">
            <a:avLst/>
          </a:prstGeom>
        </p:spPr>
      </p:pic>
    </p:spTree>
    <p:extLst>
      <p:ext uri="{BB962C8B-B14F-4D97-AF65-F5344CB8AC3E}">
        <p14:creationId xmlns:p14="http://schemas.microsoft.com/office/powerpoint/2010/main" val="16831016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4842" y="701903"/>
            <a:ext cx="12031744" cy="4727935"/>
          </a:xfrm>
          <a:prstGeom prst="rect">
            <a:avLst/>
          </a:prstGeom>
        </p:spPr>
      </p:pic>
      <p:sp>
        <p:nvSpPr>
          <p:cNvPr id="5" name="Rectangle 4"/>
          <p:cNvSpPr/>
          <p:nvPr/>
        </p:nvSpPr>
        <p:spPr>
          <a:xfrm>
            <a:off x="84841" y="5551047"/>
            <a:ext cx="11791725" cy="769441"/>
          </a:xfrm>
          <a:prstGeom prst="rect">
            <a:avLst/>
          </a:prstGeom>
        </p:spPr>
        <p:txBody>
          <a:bodyPr wrap="square">
            <a:spAutoFit/>
          </a:bodyPr>
          <a:lstStyle/>
          <a:p>
            <a:r>
              <a:rPr lang="en-US" sz="2200" dirty="0">
                <a:latin typeface="Arial" panose="020B0604020202020204" pitchFamily="34" charset="0"/>
                <a:cs typeface="Arial" panose="020B0604020202020204" pitchFamily="34" charset="0"/>
              </a:rPr>
              <a:t>The most expensive cars on average are from Bugatti, while the least expensive cars are from Alfa Romeo and Acura.</a:t>
            </a:r>
            <a:endParaRPr lang="en-IN" sz="2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8605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Key Insight</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0" name="Rectangle 5"/>
          <p:cNvSpPr>
            <a:spLocks noChangeArrowheads="1"/>
          </p:cNvSpPr>
          <p:nvPr/>
        </p:nvSpPr>
        <p:spPr bwMode="auto">
          <a:xfrm flipH="1">
            <a:off x="482008" y="1308920"/>
            <a:ext cx="11227982" cy="2523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sz="2000" dirty="0" smtClean="0">
                <a:latin typeface="Arial" panose="020B0604020202020204" pitchFamily="34" charset="0"/>
                <a:cs typeface="Arial" panose="020B0604020202020204" pitchFamily="34" charset="0"/>
              </a:rPr>
              <a:t>The </a:t>
            </a:r>
            <a:r>
              <a:rPr lang="en-US" sz="2000" dirty="0">
                <a:latin typeface="Arial" panose="020B0604020202020204" pitchFamily="34" charset="0"/>
                <a:cs typeface="Arial" panose="020B0604020202020204" pitchFamily="34" charset="0"/>
              </a:rPr>
              <a:t>analysis of car prices across various brands and body styles reveals significant variations in average MSRPs. Certain brands consistently exhibit higher average prices, indicating a premium market positioning, while others offer more budget-friendly options. Understanding these price differentials is crucial for market positioning and targeting specific consumer segments effectively. To maximize competitiveness and appeal, manufacturers should tailor their product offerings and marketing strategies to cater to diverse consumer preferences and budget considerations within each brand and body style category.</a:t>
            </a:r>
            <a:r>
              <a:rPr kumimoji="0" lang="en-US" altLang="en-US" sz="800" b="0" i="0" u="none" strike="noStrike" cap="none" normalizeH="0" baseline="0" dirty="0" smtClean="0">
                <a:ln>
                  <a:noFill/>
                </a:ln>
                <a:solidFill>
                  <a:schemeClr val="tx1"/>
                </a:solidFill>
                <a:effectLst/>
              </a:rPr>
              <a:t/>
            </a:r>
            <a:br>
              <a:rPr kumimoji="0" lang="en-US" altLang="en-US" sz="800" b="0" i="0" u="none" strike="noStrike" cap="none" normalizeH="0" baseline="0" dirty="0" smtClean="0">
                <a:ln>
                  <a:noFill/>
                </a:ln>
                <a:solidFill>
                  <a:schemeClr val="tx1"/>
                </a:solidFill>
                <a:effectLst/>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886549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sp>
        <p:nvSpPr>
          <p:cNvPr id="6" name="Slide Number Placeholder 5">
            <a:extLst>
              <a:ext uri="{FF2B5EF4-FFF2-40B4-BE49-F238E27FC236}">
                <a16:creationId xmlns:a16="http://schemas.microsoft.com/office/drawing/2014/main" id="{8C0551EA-9F3C-4E6B-8292-6C64ABE1C797}"/>
              </a:ext>
            </a:extLst>
          </p:cNvPr>
          <p:cNvSpPr>
            <a:spLocks noGrp="1"/>
          </p:cNvSpPr>
          <p:nvPr>
            <p:ph type="sldNum" sz="quarter" idx="12"/>
          </p:nvPr>
        </p:nvSpPr>
        <p:spPr/>
        <p:txBody>
          <a:bodyPr/>
          <a:lstStyle/>
          <a:p>
            <a:fld id="{06FEDF93-2BFD-41CA-ABC7-B039102F3792}" type="slidenum">
              <a:rPr lang="en-US" smtClean="0"/>
              <a:pPr/>
              <a:t>25</a:t>
            </a:fld>
            <a:endParaRPr lang="en-US" dirty="0"/>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Task </a:t>
            </a:r>
            <a:r>
              <a:rPr lang="en-US" sz="3000" b="1" i="1" u="sng" dirty="0">
                <a:effectLst>
                  <a:outerShdw blurRad="38100" dist="38100" dir="2700000" algn="tl">
                    <a:srgbClr val="000000">
                      <a:alpha val="43137"/>
                    </a:srgbClr>
                  </a:outerShdw>
                </a:effectLst>
              </a:rPr>
              <a:t>Analysis</a:t>
            </a:r>
            <a:br>
              <a:rPr lang="en-US" sz="3000" b="1" i="1" u="sng" dirty="0">
                <a:effectLst>
                  <a:outerShdw blurRad="38100" dist="38100" dir="2700000" algn="tl">
                    <a:srgbClr val="000000">
                      <a:alpha val="43137"/>
                    </a:srgbClr>
                  </a:outerShdw>
                </a:effectLst>
              </a:rPr>
            </a:b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9" name="Freeform 3886" descr="Icon of magnifying glass representing search. ">
            <a:extLst>
              <a:ext uri="{FF2B5EF4-FFF2-40B4-BE49-F238E27FC236}">
                <a16:creationId xmlns:a16="http://schemas.microsoft.com/office/drawing/2014/main" id="{9EE2839B-44FB-42AC-BF2D-037A4BE4BEC7}"/>
              </a:ext>
            </a:extLst>
          </p:cNvPr>
          <p:cNvSpPr>
            <a:spLocks noEditPoints="1"/>
          </p:cNvSpPr>
          <p:nvPr/>
        </p:nvSpPr>
        <p:spPr bwMode="auto">
          <a:xfrm>
            <a:off x="845745" y="1368977"/>
            <a:ext cx="287338" cy="285750"/>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0" name="Group 49" descr="Icon of paper and pen. ">
            <a:extLst>
              <a:ext uri="{FF2B5EF4-FFF2-40B4-BE49-F238E27FC236}">
                <a16:creationId xmlns:a16="http://schemas.microsoft.com/office/drawing/2014/main" id="{2FA1B3F0-F0C6-4C2E-ABD3-6AE2AAF66A07}"/>
              </a:ext>
            </a:extLst>
          </p:cNvPr>
          <p:cNvGrpSpPr/>
          <p:nvPr/>
        </p:nvGrpSpPr>
        <p:grpSpPr>
          <a:xfrm>
            <a:off x="1989538" y="1368977"/>
            <a:ext cx="287337" cy="285750"/>
            <a:chOff x="7018338" y="4656138"/>
            <a:chExt cx="287337" cy="285750"/>
          </a:xfrm>
          <a:solidFill>
            <a:schemeClr val="bg1"/>
          </a:solidFill>
        </p:grpSpPr>
        <p:sp>
          <p:nvSpPr>
            <p:cNvPr id="51" name="Freeform 4604">
              <a:extLst>
                <a:ext uri="{FF2B5EF4-FFF2-40B4-BE49-F238E27FC236}">
                  <a16:creationId xmlns:a16="http://schemas.microsoft.com/office/drawing/2014/main" id="{F6337A0B-842D-4F0F-B93C-DA957BFFC13E}"/>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4605">
              <a:extLst>
                <a:ext uri="{FF2B5EF4-FFF2-40B4-BE49-F238E27FC236}">
                  <a16:creationId xmlns:a16="http://schemas.microsoft.com/office/drawing/2014/main" id="{1D074A71-FBEB-4855-BA1E-068499BF4C3E}"/>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4606">
              <a:extLst>
                <a:ext uri="{FF2B5EF4-FFF2-40B4-BE49-F238E27FC236}">
                  <a16:creationId xmlns:a16="http://schemas.microsoft.com/office/drawing/2014/main" id="{BD829E04-6F8B-4CD1-B1AB-1428DE5ACE15}"/>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Rectangle 4607">
              <a:extLst>
                <a:ext uri="{FF2B5EF4-FFF2-40B4-BE49-F238E27FC236}">
                  <a16:creationId xmlns:a16="http://schemas.microsoft.com/office/drawing/2014/main" id="{99EDB192-0D59-41C6-AD02-EC166F03C927}"/>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descr="Icon of computer monitor. ">
            <a:extLst>
              <a:ext uri="{FF2B5EF4-FFF2-40B4-BE49-F238E27FC236}">
                <a16:creationId xmlns:a16="http://schemas.microsoft.com/office/drawing/2014/main" id="{9418C6B8-1E51-409C-A0E5-16AE173CE45B}"/>
              </a:ext>
            </a:extLst>
          </p:cNvPr>
          <p:cNvGrpSpPr/>
          <p:nvPr/>
        </p:nvGrpSpPr>
        <p:grpSpPr>
          <a:xfrm>
            <a:off x="3133330" y="1382471"/>
            <a:ext cx="287338" cy="258762"/>
            <a:chOff x="879475" y="817563"/>
            <a:chExt cx="287338" cy="258762"/>
          </a:xfrm>
          <a:solidFill>
            <a:schemeClr val="bg1"/>
          </a:solidFill>
        </p:grpSpPr>
        <p:sp>
          <p:nvSpPr>
            <p:cNvPr id="83" name="Freeform 1593">
              <a:extLst>
                <a:ext uri="{FF2B5EF4-FFF2-40B4-BE49-F238E27FC236}">
                  <a16:creationId xmlns:a16="http://schemas.microsoft.com/office/drawing/2014/main" id="{671BC17B-6D08-4ADE-B6A7-ECAE4A5EA576}"/>
                </a:ext>
              </a:extLst>
            </p:cNvPr>
            <p:cNvSpPr>
              <a:spLocks/>
            </p:cNvSpPr>
            <p:nvPr/>
          </p:nvSpPr>
          <p:spPr bwMode="auto">
            <a:xfrm>
              <a:off x="879475" y="817563"/>
              <a:ext cx="287338" cy="171450"/>
            </a:xfrm>
            <a:custGeom>
              <a:avLst/>
              <a:gdLst>
                <a:gd name="T0" fmla="*/ 829 w 904"/>
                <a:gd name="T1" fmla="*/ 0 h 544"/>
                <a:gd name="T2" fmla="*/ 75 w 904"/>
                <a:gd name="T3" fmla="*/ 0 h 544"/>
                <a:gd name="T4" fmla="*/ 67 w 904"/>
                <a:gd name="T5" fmla="*/ 2 h 544"/>
                <a:gd name="T6" fmla="*/ 59 w 904"/>
                <a:gd name="T7" fmla="*/ 3 h 544"/>
                <a:gd name="T8" fmla="*/ 53 w 904"/>
                <a:gd name="T9" fmla="*/ 4 h 544"/>
                <a:gd name="T10" fmla="*/ 46 w 904"/>
                <a:gd name="T11" fmla="*/ 7 h 544"/>
                <a:gd name="T12" fmla="*/ 40 w 904"/>
                <a:gd name="T13" fmla="*/ 10 h 544"/>
                <a:gd name="T14" fmla="*/ 33 w 904"/>
                <a:gd name="T15" fmla="*/ 14 h 544"/>
                <a:gd name="T16" fmla="*/ 27 w 904"/>
                <a:gd name="T17" fmla="*/ 18 h 544"/>
                <a:gd name="T18" fmla="*/ 22 w 904"/>
                <a:gd name="T19" fmla="*/ 23 h 544"/>
                <a:gd name="T20" fmla="*/ 16 w 904"/>
                <a:gd name="T21" fmla="*/ 28 h 544"/>
                <a:gd name="T22" fmla="*/ 12 w 904"/>
                <a:gd name="T23" fmla="*/ 34 h 544"/>
                <a:gd name="T24" fmla="*/ 9 w 904"/>
                <a:gd name="T25" fmla="*/ 40 h 544"/>
                <a:gd name="T26" fmla="*/ 5 w 904"/>
                <a:gd name="T27" fmla="*/ 47 h 544"/>
                <a:gd name="T28" fmla="*/ 3 w 904"/>
                <a:gd name="T29" fmla="*/ 54 h 544"/>
                <a:gd name="T30" fmla="*/ 1 w 904"/>
                <a:gd name="T31" fmla="*/ 61 h 544"/>
                <a:gd name="T32" fmla="*/ 0 w 904"/>
                <a:gd name="T33" fmla="*/ 69 h 544"/>
                <a:gd name="T34" fmla="*/ 0 w 904"/>
                <a:gd name="T35" fmla="*/ 77 h 544"/>
                <a:gd name="T36" fmla="*/ 0 w 904"/>
                <a:gd name="T37" fmla="*/ 544 h 544"/>
                <a:gd name="T38" fmla="*/ 904 w 904"/>
                <a:gd name="T39" fmla="*/ 544 h 544"/>
                <a:gd name="T40" fmla="*/ 904 w 904"/>
                <a:gd name="T41" fmla="*/ 77 h 544"/>
                <a:gd name="T42" fmla="*/ 904 w 904"/>
                <a:gd name="T43" fmla="*/ 69 h 544"/>
                <a:gd name="T44" fmla="*/ 903 w 904"/>
                <a:gd name="T45" fmla="*/ 61 h 544"/>
                <a:gd name="T46" fmla="*/ 901 w 904"/>
                <a:gd name="T47" fmla="*/ 54 h 544"/>
                <a:gd name="T48" fmla="*/ 899 w 904"/>
                <a:gd name="T49" fmla="*/ 47 h 544"/>
                <a:gd name="T50" fmla="*/ 896 w 904"/>
                <a:gd name="T51" fmla="*/ 40 h 544"/>
                <a:gd name="T52" fmla="*/ 892 w 904"/>
                <a:gd name="T53" fmla="*/ 34 h 544"/>
                <a:gd name="T54" fmla="*/ 888 w 904"/>
                <a:gd name="T55" fmla="*/ 28 h 544"/>
                <a:gd name="T56" fmla="*/ 882 w 904"/>
                <a:gd name="T57" fmla="*/ 23 h 544"/>
                <a:gd name="T58" fmla="*/ 877 w 904"/>
                <a:gd name="T59" fmla="*/ 18 h 544"/>
                <a:gd name="T60" fmla="*/ 871 w 904"/>
                <a:gd name="T61" fmla="*/ 14 h 544"/>
                <a:gd name="T62" fmla="*/ 866 w 904"/>
                <a:gd name="T63" fmla="*/ 10 h 544"/>
                <a:gd name="T64" fmla="*/ 859 w 904"/>
                <a:gd name="T65" fmla="*/ 7 h 544"/>
                <a:gd name="T66" fmla="*/ 851 w 904"/>
                <a:gd name="T67" fmla="*/ 4 h 544"/>
                <a:gd name="T68" fmla="*/ 845 w 904"/>
                <a:gd name="T69" fmla="*/ 3 h 544"/>
                <a:gd name="T70" fmla="*/ 837 w 904"/>
                <a:gd name="T71" fmla="*/ 2 h 544"/>
                <a:gd name="T72" fmla="*/ 829 w 904"/>
                <a:gd name="T7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4" h="54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594">
              <a:extLst>
                <a:ext uri="{FF2B5EF4-FFF2-40B4-BE49-F238E27FC236}">
                  <a16:creationId xmlns:a16="http://schemas.microsoft.com/office/drawing/2014/main" id="{2A229F37-7B67-4EE7-B334-2F3DE95D8A44}"/>
                </a:ext>
              </a:extLst>
            </p:cNvPr>
            <p:cNvSpPr>
              <a:spLocks noEditPoints="1"/>
            </p:cNvSpPr>
            <p:nvPr/>
          </p:nvSpPr>
          <p:spPr bwMode="auto">
            <a:xfrm>
              <a:off x="879475" y="1000125"/>
              <a:ext cx="287338" cy="76200"/>
            </a:xfrm>
            <a:custGeom>
              <a:avLst/>
              <a:gdLst>
                <a:gd name="T0" fmla="*/ 459 w 904"/>
                <a:gd name="T1" fmla="*/ 29 h 241"/>
                <a:gd name="T2" fmla="*/ 469 w 904"/>
                <a:gd name="T3" fmla="*/ 35 h 241"/>
                <a:gd name="T4" fmla="*/ 478 w 904"/>
                <a:gd name="T5" fmla="*/ 43 h 241"/>
                <a:gd name="T6" fmla="*/ 482 w 904"/>
                <a:gd name="T7" fmla="*/ 54 h 241"/>
                <a:gd name="T8" fmla="*/ 482 w 904"/>
                <a:gd name="T9" fmla="*/ 66 h 241"/>
                <a:gd name="T10" fmla="*/ 478 w 904"/>
                <a:gd name="T11" fmla="*/ 77 h 241"/>
                <a:gd name="T12" fmla="*/ 469 w 904"/>
                <a:gd name="T13" fmla="*/ 85 h 241"/>
                <a:gd name="T14" fmla="*/ 459 w 904"/>
                <a:gd name="T15" fmla="*/ 89 h 241"/>
                <a:gd name="T16" fmla="*/ 447 w 904"/>
                <a:gd name="T17" fmla="*/ 89 h 241"/>
                <a:gd name="T18" fmla="*/ 436 w 904"/>
                <a:gd name="T19" fmla="*/ 85 h 241"/>
                <a:gd name="T20" fmla="*/ 427 w 904"/>
                <a:gd name="T21" fmla="*/ 77 h 241"/>
                <a:gd name="T22" fmla="*/ 422 w 904"/>
                <a:gd name="T23" fmla="*/ 66 h 241"/>
                <a:gd name="T24" fmla="*/ 422 w 904"/>
                <a:gd name="T25" fmla="*/ 54 h 241"/>
                <a:gd name="T26" fmla="*/ 427 w 904"/>
                <a:gd name="T27" fmla="*/ 43 h 241"/>
                <a:gd name="T28" fmla="*/ 436 w 904"/>
                <a:gd name="T29" fmla="*/ 35 h 241"/>
                <a:gd name="T30" fmla="*/ 447 w 904"/>
                <a:gd name="T31" fmla="*/ 31 h 241"/>
                <a:gd name="T32" fmla="*/ 452 w 904"/>
                <a:gd name="T33" fmla="*/ 29 h 241"/>
                <a:gd name="T34" fmla="*/ 0 w 904"/>
                <a:gd name="T35" fmla="*/ 83 h 241"/>
                <a:gd name="T36" fmla="*/ 3 w 904"/>
                <a:gd name="T37" fmla="*/ 97 h 241"/>
                <a:gd name="T38" fmla="*/ 9 w 904"/>
                <a:gd name="T39" fmla="*/ 110 h 241"/>
                <a:gd name="T40" fmla="*/ 16 w 904"/>
                <a:gd name="T41" fmla="*/ 122 h 241"/>
                <a:gd name="T42" fmla="*/ 27 w 904"/>
                <a:gd name="T43" fmla="*/ 132 h 241"/>
                <a:gd name="T44" fmla="*/ 40 w 904"/>
                <a:gd name="T45" fmla="*/ 141 h 241"/>
                <a:gd name="T46" fmla="*/ 53 w 904"/>
                <a:gd name="T47" fmla="*/ 147 h 241"/>
                <a:gd name="T48" fmla="*/ 67 w 904"/>
                <a:gd name="T49" fmla="*/ 150 h 241"/>
                <a:gd name="T50" fmla="*/ 437 w 904"/>
                <a:gd name="T51" fmla="*/ 150 h 241"/>
                <a:gd name="T52" fmla="*/ 195 w 904"/>
                <a:gd name="T53" fmla="*/ 211 h 241"/>
                <a:gd name="T54" fmla="*/ 190 w 904"/>
                <a:gd name="T55" fmla="*/ 212 h 241"/>
                <a:gd name="T56" fmla="*/ 186 w 904"/>
                <a:gd name="T57" fmla="*/ 215 h 241"/>
                <a:gd name="T58" fmla="*/ 182 w 904"/>
                <a:gd name="T59" fmla="*/ 220 h 241"/>
                <a:gd name="T60" fmla="*/ 181 w 904"/>
                <a:gd name="T61" fmla="*/ 225 h 241"/>
                <a:gd name="T62" fmla="*/ 182 w 904"/>
                <a:gd name="T63" fmla="*/ 232 h 241"/>
                <a:gd name="T64" fmla="*/ 186 w 904"/>
                <a:gd name="T65" fmla="*/ 236 h 241"/>
                <a:gd name="T66" fmla="*/ 190 w 904"/>
                <a:gd name="T67" fmla="*/ 240 h 241"/>
                <a:gd name="T68" fmla="*/ 195 w 904"/>
                <a:gd name="T69" fmla="*/ 241 h 241"/>
                <a:gd name="T70" fmla="*/ 742 w 904"/>
                <a:gd name="T71" fmla="*/ 241 h 241"/>
                <a:gd name="T72" fmla="*/ 747 w 904"/>
                <a:gd name="T73" fmla="*/ 239 h 241"/>
                <a:gd name="T74" fmla="*/ 752 w 904"/>
                <a:gd name="T75" fmla="*/ 234 h 241"/>
                <a:gd name="T76" fmla="*/ 754 w 904"/>
                <a:gd name="T77" fmla="*/ 229 h 241"/>
                <a:gd name="T78" fmla="*/ 754 w 904"/>
                <a:gd name="T79" fmla="*/ 223 h 241"/>
                <a:gd name="T80" fmla="*/ 752 w 904"/>
                <a:gd name="T81" fmla="*/ 218 h 241"/>
                <a:gd name="T82" fmla="*/ 747 w 904"/>
                <a:gd name="T83" fmla="*/ 213 h 241"/>
                <a:gd name="T84" fmla="*/ 742 w 904"/>
                <a:gd name="T85" fmla="*/ 211 h 241"/>
                <a:gd name="T86" fmla="*/ 468 w 904"/>
                <a:gd name="T87" fmla="*/ 211 h 241"/>
                <a:gd name="T88" fmla="*/ 829 w 904"/>
                <a:gd name="T89" fmla="*/ 150 h 241"/>
                <a:gd name="T90" fmla="*/ 845 w 904"/>
                <a:gd name="T91" fmla="*/ 149 h 241"/>
                <a:gd name="T92" fmla="*/ 859 w 904"/>
                <a:gd name="T93" fmla="*/ 145 h 241"/>
                <a:gd name="T94" fmla="*/ 871 w 904"/>
                <a:gd name="T95" fmla="*/ 137 h 241"/>
                <a:gd name="T96" fmla="*/ 882 w 904"/>
                <a:gd name="T97" fmla="*/ 128 h 241"/>
                <a:gd name="T98" fmla="*/ 892 w 904"/>
                <a:gd name="T99" fmla="*/ 117 h 241"/>
                <a:gd name="T100" fmla="*/ 899 w 904"/>
                <a:gd name="T101" fmla="*/ 104 h 241"/>
                <a:gd name="T102" fmla="*/ 903 w 904"/>
                <a:gd name="T103" fmla="*/ 90 h 241"/>
                <a:gd name="T104" fmla="*/ 904 w 904"/>
                <a:gd name="T105" fmla="*/ 75 h 241"/>
                <a:gd name="T106" fmla="*/ 0 w 904"/>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4" h="241">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5" name="Group 84" descr="Icon of computer monitors.">
            <a:extLst>
              <a:ext uri="{FF2B5EF4-FFF2-40B4-BE49-F238E27FC236}">
                <a16:creationId xmlns:a16="http://schemas.microsoft.com/office/drawing/2014/main" id="{A97EEAA0-CE6D-46A9-9837-67DD5CDA8CE9}"/>
              </a:ext>
            </a:extLst>
          </p:cNvPr>
          <p:cNvGrpSpPr/>
          <p:nvPr/>
        </p:nvGrpSpPr>
        <p:grpSpPr>
          <a:xfrm>
            <a:off x="4277123" y="1359245"/>
            <a:ext cx="287338" cy="258762"/>
            <a:chOff x="304800" y="5129213"/>
            <a:chExt cx="287338" cy="258762"/>
          </a:xfrm>
          <a:solidFill>
            <a:schemeClr val="bg1"/>
          </a:solidFill>
        </p:grpSpPr>
        <p:sp>
          <p:nvSpPr>
            <p:cNvPr id="86" name="Freeform 1630">
              <a:extLst>
                <a:ext uri="{FF2B5EF4-FFF2-40B4-BE49-F238E27FC236}">
                  <a16:creationId xmlns:a16="http://schemas.microsoft.com/office/drawing/2014/main" id="{CD9DD3B0-9FD5-473E-A718-FEFF0355FBCA}"/>
                </a:ext>
              </a:extLst>
            </p:cNvPr>
            <p:cNvSpPr>
              <a:spLocks/>
            </p:cNvSpPr>
            <p:nvPr/>
          </p:nvSpPr>
          <p:spPr bwMode="auto">
            <a:xfrm>
              <a:off x="381000" y="5224463"/>
              <a:ext cx="134938" cy="38100"/>
            </a:xfrm>
            <a:custGeom>
              <a:avLst/>
              <a:gdLst>
                <a:gd name="T0" fmla="*/ 176 w 423"/>
                <a:gd name="T1" fmla="*/ 120 h 120"/>
                <a:gd name="T2" fmla="*/ 247 w 423"/>
                <a:gd name="T3" fmla="*/ 120 h 120"/>
                <a:gd name="T4" fmla="*/ 252 w 423"/>
                <a:gd name="T5" fmla="*/ 108 h 120"/>
                <a:gd name="T6" fmla="*/ 260 w 423"/>
                <a:gd name="T7" fmla="*/ 97 h 120"/>
                <a:gd name="T8" fmla="*/ 269 w 423"/>
                <a:gd name="T9" fmla="*/ 86 h 120"/>
                <a:gd name="T10" fmla="*/ 280 w 423"/>
                <a:gd name="T11" fmla="*/ 77 h 120"/>
                <a:gd name="T12" fmla="*/ 291 w 423"/>
                <a:gd name="T13" fmla="*/ 71 h 120"/>
                <a:gd name="T14" fmla="*/ 304 w 423"/>
                <a:gd name="T15" fmla="*/ 65 h 120"/>
                <a:gd name="T16" fmla="*/ 311 w 423"/>
                <a:gd name="T17" fmla="*/ 63 h 120"/>
                <a:gd name="T18" fmla="*/ 318 w 423"/>
                <a:gd name="T19" fmla="*/ 62 h 120"/>
                <a:gd name="T20" fmla="*/ 325 w 423"/>
                <a:gd name="T21" fmla="*/ 61 h 120"/>
                <a:gd name="T22" fmla="*/ 332 w 423"/>
                <a:gd name="T23" fmla="*/ 61 h 120"/>
                <a:gd name="T24" fmla="*/ 423 w 423"/>
                <a:gd name="T25" fmla="*/ 61 h 120"/>
                <a:gd name="T26" fmla="*/ 423 w 423"/>
                <a:gd name="T27" fmla="*/ 31 h 120"/>
                <a:gd name="T28" fmla="*/ 423 w 423"/>
                <a:gd name="T29" fmla="*/ 22 h 120"/>
                <a:gd name="T30" fmla="*/ 420 w 423"/>
                <a:gd name="T31" fmla="*/ 14 h 120"/>
                <a:gd name="T32" fmla="*/ 418 w 423"/>
                <a:gd name="T33" fmla="*/ 8 h 120"/>
                <a:gd name="T34" fmla="*/ 415 w 423"/>
                <a:gd name="T35" fmla="*/ 0 h 120"/>
                <a:gd name="T36" fmla="*/ 363 w 423"/>
                <a:gd name="T37" fmla="*/ 0 h 120"/>
                <a:gd name="T38" fmla="*/ 61 w 423"/>
                <a:gd name="T39" fmla="*/ 0 h 120"/>
                <a:gd name="T40" fmla="*/ 9 w 423"/>
                <a:gd name="T41" fmla="*/ 0 h 120"/>
                <a:gd name="T42" fmla="*/ 6 w 423"/>
                <a:gd name="T43" fmla="*/ 8 h 120"/>
                <a:gd name="T44" fmla="*/ 2 w 423"/>
                <a:gd name="T45" fmla="*/ 14 h 120"/>
                <a:gd name="T46" fmla="*/ 1 w 423"/>
                <a:gd name="T47" fmla="*/ 22 h 120"/>
                <a:gd name="T48" fmla="*/ 0 w 423"/>
                <a:gd name="T49" fmla="*/ 31 h 120"/>
                <a:gd name="T50" fmla="*/ 0 w 423"/>
                <a:gd name="T51" fmla="*/ 61 h 120"/>
                <a:gd name="T52" fmla="*/ 91 w 423"/>
                <a:gd name="T53" fmla="*/ 61 h 120"/>
                <a:gd name="T54" fmla="*/ 99 w 423"/>
                <a:gd name="T55" fmla="*/ 61 h 120"/>
                <a:gd name="T56" fmla="*/ 105 w 423"/>
                <a:gd name="T57" fmla="*/ 62 h 120"/>
                <a:gd name="T58" fmla="*/ 112 w 423"/>
                <a:gd name="T59" fmla="*/ 63 h 120"/>
                <a:gd name="T60" fmla="*/ 120 w 423"/>
                <a:gd name="T61" fmla="*/ 65 h 120"/>
                <a:gd name="T62" fmla="*/ 132 w 423"/>
                <a:gd name="T63" fmla="*/ 71 h 120"/>
                <a:gd name="T64" fmla="*/ 144 w 423"/>
                <a:gd name="T65" fmla="*/ 77 h 120"/>
                <a:gd name="T66" fmla="*/ 154 w 423"/>
                <a:gd name="T67" fmla="*/ 86 h 120"/>
                <a:gd name="T68" fmla="*/ 163 w 423"/>
                <a:gd name="T69" fmla="*/ 97 h 120"/>
                <a:gd name="T70" fmla="*/ 170 w 423"/>
                <a:gd name="T71" fmla="*/ 108 h 120"/>
                <a:gd name="T72" fmla="*/ 176 w 423"/>
                <a:gd name="T7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120">
                  <a:moveTo>
                    <a:pt x="176" y="120"/>
                  </a:moveTo>
                  <a:lnTo>
                    <a:pt x="247" y="120"/>
                  </a:lnTo>
                  <a:lnTo>
                    <a:pt x="252" y="108"/>
                  </a:lnTo>
                  <a:lnTo>
                    <a:pt x="260" y="97"/>
                  </a:lnTo>
                  <a:lnTo>
                    <a:pt x="269" y="86"/>
                  </a:lnTo>
                  <a:lnTo>
                    <a:pt x="280" y="77"/>
                  </a:lnTo>
                  <a:lnTo>
                    <a:pt x="291" y="71"/>
                  </a:lnTo>
                  <a:lnTo>
                    <a:pt x="304" y="65"/>
                  </a:lnTo>
                  <a:lnTo>
                    <a:pt x="311" y="63"/>
                  </a:lnTo>
                  <a:lnTo>
                    <a:pt x="318" y="62"/>
                  </a:lnTo>
                  <a:lnTo>
                    <a:pt x="325" y="61"/>
                  </a:lnTo>
                  <a:lnTo>
                    <a:pt x="332" y="61"/>
                  </a:lnTo>
                  <a:lnTo>
                    <a:pt x="423" y="61"/>
                  </a:lnTo>
                  <a:lnTo>
                    <a:pt x="423" y="31"/>
                  </a:lnTo>
                  <a:lnTo>
                    <a:pt x="423" y="22"/>
                  </a:lnTo>
                  <a:lnTo>
                    <a:pt x="420" y="14"/>
                  </a:lnTo>
                  <a:lnTo>
                    <a:pt x="418" y="8"/>
                  </a:lnTo>
                  <a:lnTo>
                    <a:pt x="415" y="0"/>
                  </a:lnTo>
                  <a:lnTo>
                    <a:pt x="363" y="0"/>
                  </a:lnTo>
                  <a:lnTo>
                    <a:pt x="61" y="0"/>
                  </a:lnTo>
                  <a:lnTo>
                    <a:pt x="9" y="0"/>
                  </a:lnTo>
                  <a:lnTo>
                    <a:pt x="6" y="8"/>
                  </a:lnTo>
                  <a:lnTo>
                    <a:pt x="2" y="14"/>
                  </a:lnTo>
                  <a:lnTo>
                    <a:pt x="1" y="22"/>
                  </a:lnTo>
                  <a:lnTo>
                    <a:pt x="0" y="31"/>
                  </a:lnTo>
                  <a:lnTo>
                    <a:pt x="0" y="61"/>
                  </a:lnTo>
                  <a:lnTo>
                    <a:pt x="91" y="61"/>
                  </a:lnTo>
                  <a:lnTo>
                    <a:pt x="99" y="61"/>
                  </a:lnTo>
                  <a:lnTo>
                    <a:pt x="105" y="62"/>
                  </a:lnTo>
                  <a:lnTo>
                    <a:pt x="112" y="63"/>
                  </a:lnTo>
                  <a:lnTo>
                    <a:pt x="120" y="65"/>
                  </a:lnTo>
                  <a:lnTo>
                    <a:pt x="132" y="71"/>
                  </a:lnTo>
                  <a:lnTo>
                    <a:pt x="144" y="77"/>
                  </a:lnTo>
                  <a:lnTo>
                    <a:pt x="154" y="86"/>
                  </a:lnTo>
                  <a:lnTo>
                    <a:pt x="163" y="97"/>
                  </a:lnTo>
                  <a:lnTo>
                    <a:pt x="170" y="108"/>
                  </a:lnTo>
                  <a:lnTo>
                    <a:pt x="176"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1631">
              <a:extLst>
                <a:ext uri="{FF2B5EF4-FFF2-40B4-BE49-F238E27FC236}">
                  <a16:creationId xmlns:a16="http://schemas.microsoft.com/office/drawing/2014/main" id="{99F6D614-3AD7-472A-92A9-85406C4F4B20}"/>
                </a:ext>
              </a:extLst>
            </p:cNvPr>
            <p:cNvSpPr>
              <a:spLocks noEditPoints="1"/>
            </p:cNvSpPr>
            <p:nvPr/>
          </p:nvSpPr>
          <p:spPr bwMode="auto">
            <a:xfrm>
              <a:off x="390525" y="5129213"/>
              <a:ext cx="115888" cy="85725"/>
            </a:xfrm>
            <a:custGeom>
              <a:avLst/>
              <a:gdLst>
                <a:gd name="T0" fmla="*/ 60 w 362"/>
                <a:gd name="T1" fmla="*/ 72 h 271"/>
                <a:gd name="T2" fmla="*/ 62 w 362"/>
                <a:gd name="T3" fmla="*/ 66 h 271"/>
                <a:gd name="T4" fmla="*/ 66 w 362"/>
                <a:gd name="T5" fmla="*/ 62 h 271"/>
                <a:gd name="T6" fmla="*/ 72 w 362"/>
                <a:gd name="T7" fmla="*/ 60 h 271"/>
                <a:gd name="T8" fmla="*/ 287 w 362"/>
                <a:gd name="T9" fmla="*/ 60 h 271"/>
                <a:gd name="T10" fmla="*/ 292 w 362"/>
                <a:gd name="T11" fmla="*/ 61 h 271"/>
                <a:gd name="T12" fmla="*/ 297 w 362"/>
                <a:gd name="T13" fmla="*/ 64 h 271"/>
                <a:gd name="T14" fmla="*/ 300 w 362"/>
                <a:gd name="T15" fmla="*/ 70 h 271"/>
                <a:gd name="T16" fmla="*/ 301 w 362"/>
                <a:gd name="T17" fmla="*/ 75 h 271"/>
                <a:gd name="T18" fmla="*/ 301 w 362"/>
                <a:gd name="T19" fmla="*/ 229 h 271"/>
                <a:gd name="T20" fmla="*/ 299 w 362"/>
                <a:gd name="T21" fmla="*/ 234 h 271"/>
                <a:gd name="T22" fmla="*/ 294 w 362"/>
                <a:gd name="T23" fmla="*/ 239 h 271"/>
                <a:gd name="T24" fmla="*/ 289 w 362"/>
                <a:gd name="T25" fmla="*/ 241 h 271"/>
                <a:gd name="T26" fmla="*/ 75 w 362"/>
                <a:gd name="T27" fmla="*/ 241 h 271"/>
                <a:gd name="T28" fmla="*/ 69 w 362"/>
                <a:gd name="T29" fmla="*/ 240 h 271"/>
                <a:gd name="T30" fmla="*/ 64 w 362"/>
                <a:gd name="T31" fmla="*/ 237 h 271"/>
                <a:gd name="T32" fmla="*/ 61 w 362"/>
                <a:gd name="T33" fmla="*/ 231 h 271"/>
                <a:gd name="T34" fmla="*/ 60 w 362"/>
                <a:gd name="T35" fmla="*/ 226 h 271"/>
                <a:gd name="T36" fmla="*/ 332 w 362"/>
                <a:gd name="T37" fmla="*/ 271 h 271"/>
                <a:gd name="T38" fmla="*/ 362 w 362"/>
                <a:gd name="T39" fmla="*/ 60 h 271"/>
                <a:gd name="T40" fmla="*/ 361 w 362"/>
                <a:gd name="T41" fmla="*/ 47 h 271"/>
                <a:gd name="T42" fmla="*/ 357 w 362"/>
                <a:gd name="T43" fmla="*/ 36 h 271"/>
                <a:gd name="T44" fmla="*/ 352 w 362"/>
                <a:gd name="T45" fmla="*/ 26 h 271"/>
                <a:gd name="T46" fmla="*/ 344 w 362"/>
                <a:gd name="T47" fmla="*/ 18 h 271"/>
                <a:gd name="T48" fmla="*/ 335 w 362"/>
                <a:gd name="T49" fmla="*/ 10 h 271"/>
                <a:gd name="T50" fmla="*/ 325 w 362"/>
                <a:gd name="T51" fmla="*/ 4 h 271"/>
                <a:gd name="T52" fmla="*/ 313 w 362"/>
                <a:gd name="T53" fmla="*/ 1 h 271"/>
                <a:gd name="T54" fmla="*/ 301 w 362"/>
                <a:gd name="T55" fmla="*/ 0 h 271"/>
                <a:gd name="T56" fmla="*/ 54 w 362"/>
                <a:gd name="T57" fmla="*/ 0 h 271"/>
                <a:gd name="T58" fmla="*/ 42 w 362"/>
                <a:gd name="T59" fmla="*/ 2 h 271"/>
                <a:gd name="T60" fmla="*/ 31 w 362"/>
                <a:gd name="T61" fmla="*/ 7 h 271"/>
                <a:gd name="T62" fmla="*/ 21 w 362"/>
                <a:gd name="T63" fmla="*/ 13 h 271"/>
                <a:gd name="T64" fmla="*/ 13 w 362"/>
                <a:gd name="T65" fmla="*/ 21 h 271"/>
                <a:gd name="T66" fmla="*/ 7 w 362"/>
                <a:gd name="T67" fmla="*/ 31 h 271"/>
                <a:gd name="T68" fmla="*/ 2 w 362"/>
                <a:gd name="T69" fmla="*/ 42 h 271"/>
                <a:gd name="T70" fmla="*/ 0 w 362"/>
                <a:gd name="T71" fmla="*/ 54 h 271"/>
                <a:gd name="T72" fmla="*/ 0 w 362"/>
                <a:gd name="T73" fmla="*/ 271 h 271"/>
                <a:gd name="T74" fmla="*/ 332 w 362"/>
                <a:gd name="T75"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2" h="271">
                  <a:moveTo>
                    <a:pt x="60" y="75"/>
                  </a:moveTo>
                  <a:lnTo>
                    <a:pt x="60" y="72"/>
                  </a:lnTo>
                  <a:lnTo>
                    <a:pt x="61" y="68"/>
                  </a:lnTo>
                  <a:lnTo>
                    <a:pt x="62" y="66"/>
                  </a:lnTo>
                  <a:lnTo>
                    <a:pt x="64" y="64"/>
                  </a:lnTo>
                  <a:lnTo>
                    <a:pt x="66" y="62"/>
                  </a:lnTo>
                  <a:lnTo>
                    <a:pt x="69" y="61"/>
                  </a:lnTo>
                  <a:lnTo>
                    <a:pt x="72" y="60"/>
                  </a:lnTo>
                  <a:lnTo>
                    <a:pt x="75" y="60"/>
                  </a:lnTo>
                  <a:lnTo>
                    <a:pt x="287" y="60"/>
                  </a:lnTo>
                  <a:lnTo>
                    <a:pt x="289" y="60"/>
                  </a:lnTo>
                  <a:lnTo>
                    <a:pt x="292" y="61"/>
                  </a:lnTo>
                  <a:lnTo>
                    <a:pt x="294" y="62"/>
                  </a:lnTo>
                  <a:lnTo>
                    <a:pt x="297" y="64"/>
                  </a:lnTo>
                  <a:lnTo>
                    <a:pt x="299" y="66"/>
                  </a:lnTo>
                  <a:lnTo>
                    <a:pt x="300" y="70"/>
                  </a:lnTo>
                  <a:lnTo>
                    <a:pt x="301" y="72"/>
                  </a:lnTo>
                  <a:lnTo>
                    <a:pt x="301" y="75"/>
                  </a:lnTo>
                  <a:lnTo>
                    <a:pt x="301" y="226"/>
                  </a:lnTo>
                  <a:lnTo>
                    <a:pt x="301" y="229"/>
                  </a:lnTo>
                  <a:lnTo>
                    <a:pt x="300" y="231"/>
                  </a:lnTo>
                  <a:lnTo>
                    <a:pt x="299" y="234"/>
                  </a:lnTo>
                  <a:lnTo>
                    <a:pt x="297" y="237"/>
                  </a:lnTo>
                  <a:lnTo>
                    <a:pt x="294" y="239"/>
                  </a:lnTo>
                  <a:lnTo>
                    <a:pt x="292" y="240"/>
                  </a:lnTo>
                  <a:lnTo>
                    <a:pt x="289" y="241"/>
                  </a:lnTo>
                  <a:lnTo>
                    <a:pt x="287" y="241"/>
                  </a:lnTo>
                  <a:lnTo>
                    <a:pt x="75" y="241"/>
                  </a:lnTo>
                  <a:lnTo>
                    <a:pt x="72" y="241"/>
                  </a:lnTo>
                  <a:lnTo>
                    <a:pt x="69" y="240"/>
                  </a:lnTo>
                  <a:lnTo>
                    <a:pt x="66" y="239"/>
                  </a:lnTo>
                  <a:lnTo>
                    <a:pt x="64" y="237"/>
                  </a:lnTo>
                  <a:lnTo>
                    <a:pt x="62" y="234"/>
                  </a:lnTo>
                  <a:lnTo>
                    <a:pt x="61" y="231"/>
                  </a:lnTo>
                  <a:lnTo>
                    <a:pt x="60" y="229"/>
                  </a:lnTo>
                  <a:lnTo>
                    <a:pt x="60" y="226"/>
                  </a:lnTo>
                  <a:lnTo>
                    <a:pt x="60" y="75"/>
                  </a:lnTo>
                  <a:close/>
                  <a:moveTo>
                    <a:pt x="332" y="271"/>
                  </a:moveTo>
                  <a:lnTo>
                    <a:pt x="362" y="271"/>
                  </a:lnTo>
                  <a:lnTo>
                    <a:pt x="362" y="60"/>
                  </a:lnTo>
                  <a:lnTo>
                    <a:pt x="362" y="54"/>
                  </a:lnTo>
                  <a:lnTo>
                    <a:pt x="361" y="47"/>
                  </a:lnTo>
                  <a:lnTo>
                    <a:pt x="358" y="42"/>
                  </a:lnTo>
                  <a:lnTo>
                    <a:pt x="357" y="36"/>
                  </a:lnTo>
                  <a:lnTo>
                    <a:pt x="354" y="31"/>
                  </a:lnTo>
                  <a:lnTo>
                    <a:pt x="352" y="26"/>
                  </a:lnTo>
                  <a:lnTo>
                    <a:pt x="347" y="21"/>
                  </a:lnTo>
                  <a:lnTo>
                    <a:pt x="344" y="18"/>
                  </a:lnTo>
                  <a:lnTo>
                    <a:pt x="340" y="13"/>
                  </a:lnTo>
                  <a:lnTo>
                    <a:pt x="335" y="10"/>
                  </a:lnTo>
                  <a:lnTo>
                    <a:pt x="330" y="7"/>
                  </a:lnTo>
                  <a:lnTo>
                    <a:pt x="325" y="4"/>
                  </a:lnTo>
                  <a:lnTo>
                    <a:pt x="320" y="2"/>
                  </a:lnTo>
                  <a:lnTo>
                    <a:pt x="313" y="1"/>
                  </a:lnTo>
                  <a:lnTo>
                    <a:pt x="308" y="0"/>
                  </a:lnTo>
                  <a:lnTo>
                    <a:pt x="301" y="0"/>
                  </a:lnTo>
                  <a:lnTo>
                    <a:pt x="60" y="0"/>
                  </a:lnTo>
                  <a:lnTo>
                    <a:pt x="54" y="0"/>
                  </a:lnTo>
                  <a:lnTo>
                    <a:pt x="48" y="1"/>
                  </a:lnTo>
                  <a:lnTo>
                    <a:pt x="42" y="2"/>
                  </a:lnTo>
                  <a:lnTo>
                    <a:pt x="37" y="4"/>
                  </a:lnTo>
                  <a:lnTo>
                    <a:pt x="31" y="7"/>
                  </a:lnTo>
                  <a:lnTo>
                    <a:pt x="27" y="10"/>
                  </a:lnTo>
                  <a:lnTo>
                    <a:pt x="21" y="13"/>
                  </a:lnTo>
                  <a:lnTo>
                    <a:pt x="18" y="18"/>
                  </a:lnTo>
                  <a:lnTo>
                    <a:pt x="13" y="21"/>
                  </a:lnTo>
                  <a:lnTo>
                    <a:pt x="10" y="26"/>
                  </a:lnTo>
                  <a:lnTo>
                    <a:pt x="7" y="31"/>
                  </a:lnTo>
                  <a:lnTo>
                    <a:pt x="5" y="36"/>
                  </a:lnTo>
                  <a:lnTo>
                    <a:pt x="2" y="42"/>
                  </a:lnTo>
                  <a:lnTo>
                    <a:pt x="1" y="47"/>
                  </a:lnTo>
                  <a:lnTo>
                    <a:pt x="0" y="54"/>
                  </a:lnTo>
                  <a:lnTo>
                    <a:pt x="0" y="60"/>
                  </a:lnTo>
                  <a:lnTo>
                    <a:pt x="0" y="271"/>
                  </a:lnTo>
                  <a:lnTo>
                    <a:pt x="30" y="271"/>
                  </a:lnTo>
                  <a:lnTo>
                    <a:pt x="332" y="2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1632">
              <a:extLst>
                <a:ext uri="{FF2B5EF4-FFF2-40B4-BE49-F238E27FC236}">
                  <a16:creationId xmlns:a16="http://schemas.microsoft.com/office/drawing/2014/main" id="{32C10E2D-7492-462D-9F53-98946445AD6D}"/>
                </a:ext>
              </a:extLst>
            </p:cNvPr>
            <p:cNvSpPr>
              <a:spLocks/>
            </p:cNvSpPr>
            <p:nvPr/>
          </p:nvSpPr>
          <p:spPr bwMode="auto">
            <a:xfrm>
              <a:off x="457200" y="5349875"/>
              <a:ext cx="134938" cy="38100"/>
            </a:xfrm>
            <a:custGeom>
              <a:avLst/>
              <a:gdLst>
                <a:gd name="T0" fmla="*/ 422 w 423"/>
                <a:gd name="T1" fmla="*/ 18 h 121"/>
                <a:gd name="T2" fmla="*/ 422 w 423"/>
                <a:gd name="T3" fmla="*/ 17 h 121"/>
                <a:gd name="T4" fmla="*/ 422 w 423"/>
                <a:gd name="T5" fmla="*/ 17 h 121"/>
                <a:gd name="T6" fmla="*/ 419 w 423"/>
                <a:gd name="T7" fmla="*/ 10 h 121"/>
                <a:gd name="T8" fmla="*/ 417 w 423"/>
                <a:gd name="T9" fmla="*/ 5 h 121"/>
                <a:gd name="T10" fmla="*/ 417 w 423"/>
                <a:gd name="T11" fmla="*/ 4 h 121"/>
                <a:gd name="T12" fmla="*/ 416 w 423"/>
                <a:gd name="T13" fmla="*/ 4 h 121"/>
                <a:gd name="T14" fmla="*/ 415 w 423"/>
                <a:gd name="T15" fmla="*/ 2 h 121"/>
                <a:gd name="T16" fmla="*/ 415 w 423"/>
                <a:gd name="T17" fmla="*/ 0 h 121"/>
                <a:gd name="T18" fmla="*/ 9 w 423"/>
                <a:gd name="T19" fmla="*/ 0 h 121"/>
                <a:gd name="T20" fmla="*/ 8 w 423"/>
                <a:gd name="T21" fmla="*/ 2 h 121"/>
                <a:gd name="T22" fmla="*/ 7 w 423"/>
                <a:gd name="T23" fmla="*/ 4 h 121"/>
                <a:gd name="T24" fmla="*/ 7 w 423"/>
                <a:gd name="T25" fmla="*/ 4 h 121"/>
                <a:gd name="T26" fmla="*/ 7 w 423"/>
                <a:gd name="T27" fmla="*/ 5 h 121"/>
                <a:gd name="T28" fmla="*/ 5 w 423"/>
                <a:gd name="T29" fmla="*/ 10 h 121"/>
                <a:gd name="T30" fmla="*/ 2 w 423"/>
                <a:gd name="T31" fmla="*/ 17 h 121"/>
                <a:gd name="T32" fmla="*/ 2 w 423"/>
                <a:gd name="T33" fmla="*/ 17 h 121"/>
                <a:gd name="T34" fmla="*/ 2 w 423"/>
                <a:gd name="T35" fmla="*/ 18 h 121"/>
                <a:gd name="T36" fmla="*/ 1 w 423"/>
                <a:gd name="T37" fmla="*/ 24 h 121"/>
                <a:gd name="T38" fmla="*/ 0 w 423"/>
                <a:gd name="T39" fmla="*/ 30 h 121"/>
                <a:gd name="T40" fmla="*/ 0 w 423"/>
                <a:gd name="T41" fmla="*/ 107 h 121"/>
                <a:gd name="T42" fmla="*/ 1 w 423"/>
                <a:gd name="T43" fmla="*/ 109 h 121"/>
                <a:gd name="T44" fmla="*/ 2 w 423"/>
                <a:gd name="T45" fmla="*/ 112 h 121"/>
                <a:gd name="T46" fmla="*/ 4 w 423"/>
                <a:gd name="T47" fmla="*/ 114 h 121"/>
                <a:gd name="T48" fmla="*/ 6 w 423"/>
                <a:gd name="T49" fmla="*/ 117 h 121"/>
                <a:gd name="T50" fmla="*/ 8 w 423"/>
                <a:gd name="T51" fmla="*/ 119 h 121"/>
                <a:gd name="T52" fmla="*/ 10 w 423"/>
                <a:gd name="T53" fmla="*/ 120 h 121"/>
                <a:gd name="T54" fmla="*/ 12 w 423"/>
                <a:gd name="T55" fmla="*/ 121 h 121"/>
                <a:gd name="T56" fmla="*/ 16 w 423"/>
                <a:gd name="T57" fmla="*/ 121 h 121"/>
                <a:gd name="T58" fmla="*/ 408 w 423"/>
                <a:gd name="T59" fmla="*/ 121 h 121"/>
                <a:gd name="T60" fmla="*/ 412 w 423"/>
                <a:gd name="T61" fmla="*/ 121 h 121"/>
                <a:gd name="T62" fmla="*/ 414 w 423"/>
                <a:gd name="T63" fmla="*/ 120 h 121"/>
                <a:gd name="T64" fmla="*/ 416 w 423"/>
                <a:gd name="T65" fmla="*/ 119 h 121"/>
                <a:gd name="T66" fmla="*/ 418 w 423"/>
                <a:gd name="T67" fmla="*/ 117 h 121"/>
                <a:gd name="T68" fmla="*/ 421 w 423"/>
                <a:gd name="T69" fmla="*/ 114 h 121"/>
                <a:gd name="T70" fmla="*/ 422 w 423"/>
                <a:gd name="T71" fmla="*/ 112 h 121"/>
                <a:gd name="T72" fmla="*/ 423 w 423"/>
                <a:gd name="T73" fmla="*/ 109 h 121"/>
                <a:gd name="T74" fmla="*/ 423 w 423"/>
                <a:gd name="T75" fmla="*/ 107 h 121"/>
                <a:gd name="T76" fmla="*/ 423 w 423"/>
                <a:gd name="T77" fmla="*/ 30 h 121"/>
                <a:gd name="T78" fmla="*/ 423 w 423"/>
                <a:gd name="T79" fmla="*/ 24 h 121"/>
                <a:gd name="T80" fmla="*/ 422 w 423"/>
                <a:gd name="T81"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2" y="18"/>
                  </a:moveTo>
                  <a:lnTo>
                    <a:pt x="422" y="17"/>
                  </a:lnTo>
                  <a:lnTo>
                    <a:pt x="422" y="17"/>
                  </a:lnTo>
                  <a:lnTo>
                    <a:pt x="419" y="10"/>
                  </a:lnTo>
                  <a:lnTo>
                    <a:pt x="417" y="5"/>
                  </a:lnTo>
                  <a:lnTo>
                    <a:pt x="417" y="4"/>
                  </a:lnTo>
                  <a:lnTo>
                    <a:pt x="416" y="4"/>
                  </a:lnTo>
                  <a:lnTo>
                    <a:pt x="415" y="2"/>
                  </a:lnTo>
                  <a:lnTo>
                    <a:pt x="415" y="0"/>
                  </a:lnTo>
                  <a:lnTo>
                    <a:pt x="9" y="0"/>
                  </a:lnTo>
                  <a:lnTo>
                    <a:pt x="8" y="2"/>
                  </a:lnTo>
                  <a:lnTo>
                    <a:pt x="7" y="4"/>
                  </a:lnTo>
                  <a:lnTo>
                    <a:pt x="7" y="4"/>
                  </a:lnTo>
                  <a:lnTo>
                    <a:pt x="7" y="5"/>
                  </a:lnTo>
                  <a:lnTo>
                    <a:pt x="5" y="10"/>
                  </a:lnTo>
                  <a:lnTo>
                    <a:pt x="2" y="17"/>
                  </a:lnTo>
                  <a:lnTo>
                    <a:pt x="2" y="17"/>
                  </a:lnTo>
                  <a:lnTo>
                    <a:pt x="2" y="18"/>
                  </a:lnTo>
                  <a:lnTo>
                    <a:pt x="1" y="24"/>
                  </a:lnTo>
                  <a:lnTo>
                    <a:pt x="0" y="30"/>
                  </a:lnTo>
                  <a:lnTo>
                    <a:pt x="0" y="107"/>
                  </a:lnTo>
                  <a:lnTo>
                    <a:pt x="1" y="109"/>
                  </a:lnTo>
                  <a:lnTo>
                    <a:pt x="2" y="112"/>
                  </a:lnTo>
                  <a:lnTo>
                    <a:pt x="4" y="114"/>
                  </a:lnTo>
                  <a:lnTo>
                    <a:pt x="6" y="117"/>
                  </a:lnTo>
                  <a:lnTo>
                    <a:pt x="8" y="119"/>
                  </a:lnTo>
                  <a:lnTo>
                    <a:pt x="10" y="120"/>
                  </a:lnTo>
                  <a:lnTo>
                    <a:pt x="12" y="121"/>
                  </a:lnTo>
                  <a:lnTo>
                    <a:pt x="16" y="121"/>
                  </a:lnTo>
                  <a:lnTo>
                    <a:pt x="408" y="121"/>
                  </a:lnTo>
                  <a:lnTo>
                    <a:pt x="412" y="121"/>
                  </a:lnTo>
                  <a:lnTo>
                    <a:pt x="414" y="120"/>
                  </a:lnTo>
                  <a:lnTo>
                    <a:pt x="416" y="119"/>
                  </a:lnTo>
                  <a:lnTo>
                    <a:pt x="418" y="117"/>
                  </a:lnTo>
                  <a:lnTo>
                    <a:pt x="421" y="114"/>
                  </a:lnTo>
                  <a:lnTo>
                    <a:pt x="422" y="112"/>
                  </a:lnTo>
                  <a:lnTo>
                    <a:pt x="423" y="109"/>
                  </a:lnTo>
                  <a:lnTo>
                    <a:pt x="423" y="107"/>
                  </a:lnTo>
                  <a:lnTo>
                    <a:pt x="423" y="30"/>
                  </a:lnTo>
                  <a:lnTo>
                    <a:pt x="423" y="24"/>
                  </a:lnTo>
                  <a:lnTo>
                    <a:pt x="42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1633">
              <a:extLst>
                <a:ext uri="{FF2B5EF4-FFF2-40B4-BE49-F238E27FC236}">
                  <a16:creationId xmlns:a16="http://schemas.microsoft.com/office/drawing/2014/main" id="{4FA8B819-0160-4EA0-86E9-6D9D4C17F168}"/>
                </a:ext>
              </a:extLst>
            </p:cNvPr>
            <p:cNvSpPr>
              <a:spLocks noEditPoints="1"/>
            </p:cNvSpPr>
            <p:nvPr/>
          </p:nvSpPr>
          <p:spPr bwMode="auto">
            <a:xfrm>
              <a:off x="468313" y="5253038"/>
              <a:ext cx="114300" cy="87313"/>
            </a:xfrm>
            <a:custGeom>
              <a:avLst/>
              <a:gdLst>
                <a:gd name="T0" fmla="*/ 302 w 362"/>
                <a:gd name="T1" fmla="*/ 227 h 273"/>
                <a:gd name="T2" fmla="*/ 301 w 362"/>
                <a:gd name="T3" fmla="*/ 233 h 273"/>
                <a:gd name="T4" fmla="*/ 298 w 362"/>
                <a:gd name="T5" fmla="*/ 237 h 273"/>
                <a:gd name="T6" fmla="*/ 292 w 362"/>
                <a:gd name="T7" fmla="*/ 241 h 273"/>
                <a:gd name="T8" fmla="*/ 287 w 362"/>
                <a:gd name="T9" fmla="*/ 242 h 273"/>
                <a:gd name="T10" fmla="*/ 72 w 362"/>
                <a:gd name="T11" fmla="*/ 242 h 273"/>
                <a:gd name="T12" fmla="*/ 67 w 362"/>
                <a:gd name="T13" fmla="*/ 239 h 273"/>
                <a:gd name="T14" fmla="*/ 63 w 362"/>
                <a:gd name="T15" fmla="*/ 235 h 273"/>
                <a:gd name="T16" fmla="*/ 61 w 362"/>
                <a:gd name="T17" fmla="*/ 231 h 273"/>
                <a:gd name="T18" fmla="*/ 60 w 362"/>
                <a:gd name="T19" fmla="*/ 76 h 273"/>
                <a:gd name="T20" fmla="*/ 61 w 362"/>
                <a:gd name="T21" fmla="*/ 70 h 273"/>
                <a:gd name="T22" fmla="*/ 64 w 362"/>
                <a:gd name="T23" fmla="*/ 66 h 273"/>
                <a:gd name="T24" fmla="*/ 70 w 362"/>
                <a:gd name="T25" fmla="*/ 62 h 273"/>
                <a:gd name="T26" fmla="*/ 75 w 362"/>
                <a:gd name="T27" fmla="*/ 61 h 273"/>
                <a:gd name="T28" fmla="*/ 290 w 362"/>
                <a:gd name="T29" fmla="*/ 61 h 273"/>
                <a:gd name="T30" fmla="*/ 296 w 362"/>
                <a:gd name="T31" fmla="*/ 64 h 273"/>
                <a:gd name="T32" fmla="*/ 299 w 362"/>
                <a:gd name="T33" fmla="*/ 68 h 273"/>
                <a:gd name="T34" fmla="*/ 301 w 362"/>
                <a:gd name="T35" fmla="*/ 73 h 273"/>
                <a:gd name="T36" fmla="*/ 60 w 362"/>
                <a:gd name="T37" fmla="*/ 0 h 273"/>
                <a:gd name="T38" fmla="*/ 42 w 362"/>
                <a:gd name="T39" fmla="*/ 4 h 273"/>
                <a:gd name="T40" fmla="*/ 27 w 362"/>
                <a:gd name="T41" fmla="*/ 12 h 273"/>
                <a:gd name="T42" fmla="*/ 18 w 362"/>
                <a:gd name="T43" fmla="*/ 18 h 273"/>
                <a:gd name="T44" fmla="*/ 5 w 362"/>
                <a:gd name="T45" fmla="*/ 38 h 273"/>
                <a:gd name="T46" fmla="*/ 1 w 362"/>
                <a:gd name="T47" fmla="*/ 49 h 273"/>
                <a:gd name="T48" fmla="*/ 0 w 362"/>
                <a:gd name="T49" fmla="*/ 61 h 273"/>
                <a:gd name="T50" fmla="*/ 362 w 362"/>
                <a:gd name="T51" fmla="*/ 273 h 273"/>
                <a:gd name="T52" fmla="*/ 362 w 362"/>
                <a:gd name="T53" fmla="*/ 55 h 273"/>
                <a:gd name="T54" fmla="*/ 360 w 362"/>
                <a:gd name="T55" fmla="*/ 44 h 273"/>
                <a:gd name="T56" fmla="*/ 352 w 362"/>
                <a:gd name="T57" fmla="*/ 27 h 273"/>
                <a:gd name="T58" fmla="*/ 340 w 362"/>
                <a:gd name="T59" fmla="*/ 15 h 273"/>
                <a:gd name="T60" fmla="*/ 328 w 362"/>
                <a:gd name="T61" fmla="*/ 7 h 273"/>
                <a:gd name="T62" fmla="*/ 311 w 362"/>
                <a:gd name="T63" fmla="*/ 2 h 273"/>
                <a:gd name="T64" fmla="*/ 121 w 362"/>
                <a:gd name="T6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2" h="273">
                  <a:moveTo>
                    <a:pt x="302" y="76"/>
                  </a:moveTo>
                  <a:lnTo>
                    <a:pt x="302" y="227"/>
                  </a:lnTo>
                  <a:lnTo>
                    <a:pt x="301" y="231"/>
                  </a:lnTo>
                  <a:lnTo>
                    <a:pt x="301" y="233"/>
                  </a:lnTo>
                  <a:lnTo>
                    <a:pt x="299" y="235"/>
                  </a:lnTo>
                  <a:lnTo>
                    <a:pt x="298" y="237"/>
                  </a:lnTo>
                  <a:lnTo>
                    <a:pt x="296" y="239"/>
                  </a:lnTo>
                  <a:lnTo>
                    <a:pt x="292" y="241"/>
                  </a:lnTo>
                  <a:lnTo>
                    <a:pt x="290" y="242"/>
                  </a:lnTo>
                  <a:lnTo>
                    <a:pt x="287" y="242"/>
                  </a:lnTo>
                  <a:lnTo>
                    <a:pt x="75" y="242"/>
                  </a:lnTo>
                  <a:lnTo>
                    <a:pt x="72" y="242"/>
                  </a:lnTo>
                  <a:lnTo>
                    <a:pt x="70" y="241"/>
                  </a:lnTo>
                  <a:lnTo>
                    <a:pt x="67" y="239"/>
                  </a:lnTo>
                  <a:lnTo>
                    <a:pt x="64" y="237"/>
                  </a:lnTo>
                  <a:lnTo>
                    <a:pt x="63" y="235"/>
                  </a:lnTo>
                  <a:lnTo>
                    <a:pt x="61" y="233"/>
                  </a:lnTo>
                  <a:lnTo>
                    <a:pt x="61" y="231"/>
                  </a:lnTo>
                  <a:lnTo>
                    <a:pt x="60" y="227"/>
                  </a:lnTo>
                  <a:lnTo>
                    <a:pt x="60" y="76"/>
                  </a:lnTo>
                  <a:lnTo>
                    <a:pt x="61" y="73"/>
                  </a:lnTo>
                  <a:lnTo>
                    <a:pt x="61" y="70"/>
                  </a:lnTo>
                  <a:lnTo>
                    <a:pt x="63" y="68"/>
                  </a:lnTo>
                  <a:lnTo>
                    <a:pt x="64" y="66"/>
                  </a:lnTo>
                  <a:lnTo>
                    <a:pt x="67" y="64"/>
                  </a:lnTo>
                  <a:lnTo>
                    <a:pt x="70" y="62"/>
                  </a:lnTo>
                  <a:lnTo>
                    <a:pt x="72" y="61"/>
                  </a:lnTo>
                  <a:lnTo>
                    <a:pt x="75" y="61"/>
                  </a:lnTo>
                  <a:lnTo>
                    <a:pt x="287" y="61"/>
                  </a:lnTo>
                  <a:lnTo>
                    <a:pt x="290" y="61"/>
                  </a:lnTo>
                  <a:lnTo>
                    <a:pt x="292" y="62"/>
                  </a:lnTo>
                  <a:lnTo>
                    <a:pt x="296" y="64"/>
                  </a:lnTo>
                  <a:lnTo>
                    <a:pt x="298" y="66"/>
                  </a:lnTo>
                  <a:lnTo>
                    <a:pt x="299" y="68"/>
                  </a:lnTo>
                  <a:lnTo>
                    <a:pt x="301" y="70"/>
                  </a:lnTo>
                  <a:lnTo>
                    <a:pt x="301" y="73"/>
                  </a:lnTo>
                  <a:lnTo>
                    <a:pt x="302" y="76"/>
                  </a:lnTo>
                  <a:close/>
                  <a:moveTo>
                    <a:pt x="60" y="0"/>
                  </a:moveTo>
                  <a:lnTo>
                    <a:pt x="51" y="2"/>
                  </a:lnTo>
                  <a:lnTo>
                    <a:pt x="42" y="4"/>
                  </a:lnTo>
                  <a:lnTo>
                    <a:pt x="35" y="7"/>
                  </a:lnTo>
                  <a:lnTo>
                    <a:pt x="27" y="12"/>
                  </a:lnTo>
                  <a:lnTo>
                    <a:pt x="22" y="15"/>
                  </a:lnTo>
                  <a:lnTo>
                    <a:pt x="18" y="18"/>
                  </a:lnTo>
                  <a:lnTo>
                    <a:pt x="10" y="27"/>
                  </a:lnTo>
                  <a:lnTo>
                    <a:pt x="5" y="38"/>
                  </a:lnTo>
                  <a:lnTo>
                    <a:pt x="2" y="44"/>
                  </a:lnTo>
                  <a:lnTo>
                    <a:pt x="1" y="49"/>
                  </a:lnTo>
                  <a:lnTo>
                    <a:pt x="0" y="55"/>
                  </a:lnTo>
                  <a:lnTo>
                    <a:pt x="0" y="61"/>
                  </a:lnTo>
                  <a:lnTo>
                    <a:pt x="0" y="273"/>
                  </a:lnTo>
                  <a:lnTo>
                    <a:pt x="362" y="273"/>
                  </a:lnTo>
                  <a:lnTo>
                    <a:pt x="362" y="61"/>
                  </a:lnTo>
                  <a:lnTo>
                    <a:pt x="362" y="55"/>
                  </a:lnTo>
                  <a:lnTo>
                    <a:pt x="361" y="49"/>
                  </a:lnTo>
                  <a:lnTo>
                    <a:pt x="360" y="44"/>
                  </a:lnTo>
                  <a:lnTo>
                    <a:pt x="358" y="38"/>
                  </a:lnTo>
                  <a:lnTo>
                    <a:pt x="352" y="27"/>
                  </a:lnTo>
                  <a:lnTo>
                    <a:pt x="344" y="18"/>
                  </a:lnTo>
                  <a:lnTo>
                    <a:pt x="340" y="15"/>
                  </a:lnTo>
                  <a:lnTo>
                    <a:pt x="335" y="12"/>
                  </a:lnTo>
                  <a:lnTo>
                    <a:pt x="328" y="7"/>
                  </a:lnTo>
                  <a:lnTo>
                    <a:pt x="320" y="4"/>
                  </a:lnTo>
                  <a:lnTo>
                    <a:pt x="311" y="2"/>
                  </a:lnTo>
                  <a:lnTo>
                    <a:pt x="302" y="0"/>
                  </a:lnTo>
                  <a:lnTo>
                    <a:pt x="121" y="0"/>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1634">
              <a:extLst>
                <a:ext uri="{FF2B5EF4-FFF2-40B4-BE49-F238E27FC236}">
                  <a16:creationId xmlns:a16="http://schemas.microsoft.com/office/drawing/2014/main" id="{2C93C243-2B14-4681-B84A-CD4AAEC1D316}"/>
                </a:ext>
              </a:extLst>
            </p:cNvPr>
            <p:cNvSpPr>
              <a:spLocks noEditPoints="1"/>
            </p:cNvSpPr>
            <p:nvPr/>
          </p:nvSpPr>
          <p:spPr bwMode="auto">
            <a:xfrm>
              <a:off x="314325" y="5253038"/>
              <a:ext cx="115888" cy="87313"/>
            </a:xfrm>
            <a:custGeom>
              <a:avLst/>
              <a:gdLst>
                <a:gd name="T0" fmla="*/ 302 w 363"/>
                <a:gd name="T1" fmla="*/ 231 h 273"/>
                <a:gd name="T2" fmla="*/ 300 w 363"/>
                <a:gd name="T3" fmla="*/ 235 h 273"/>
                <a:gd name="T4" fmla="*/ 295 w 363"/>
                <a:gd name="T5" fmla="*/ 239 h 273"/>
                <a:gd name="T6" fmla="*/ 290 w 363"/>
                <a:gd name="T7" fmla="*/ 242 h 273"/>
                <a:gd name="T8" fmla="*/ 75 w 363"/>
                <a:gd name="T9" fmla="*/ 242 h 273"/>
                <a:gd name="T10" fmla="*/ 70 w 363"/>
                <a:gd name="T11" fmla="*/ 241 h 273"/>
                <a:gd name="T12" fmla="*/ 65 w 363"/>
                <a:gd name="T13" fmla="*/ 237 h 273"/>
                <a:gd name="T14" fmla="*/ 62 w 363"/>
                <a:gd name="T15" fmla="*/ 233 h 273"/>
                <a:gd name="T16" fmla="*/ 61 w 363"/>
                <a:gd name="T17" fmla="*/ 227 h 273"/>
                <a:gd name="T18" fmla="*/ 61 w 363"/>
                <a:gd name="T19" fmla="*/ 73 h 273"/>
                <a:gd name="T20" fmla="*/ 63 w 363"/>
                <a:gd name="T21" fmla="*/ 68 h 273"/>
                <a:gd name="T22" fmla="*/ 67 w 363"/>
                <a:gd name="T23" fmla="*/ 64 h 273"/>
                <a:gd name="T24" fmla="*/ 73 w 363"/>
                <a:gd name="T25" fmla="*/ 61 h 273"/>
                <a:gd name="T26" fmla="*/ 286 w 363"/>
                <a:gd name="T27" fmla="*/ 61 h 273"/>
                <a:gd name="T28" fmla="*/ 293 w 363"/>
                <a:gd name="T29" fmla="*/ 62 h 273"/>
                <a:gd name="T30" fmla="*/ 297 w 363"/>
                <a:gd name="T31" fmla="*/ 66 h 273"/>
                <a:gd name="T32" fmla="*/ 301 w 363"/>
                <a:gd name="T33" fmla="*/ 70 h 273"/>
                <a:gd name="T34" fmla="*/ 302 w 363"/>
                <a:gd name="T35" fmla="*/ 76 h 273"/>
                <a:gd name="T36" fmla="*/ 363 w 363"/>
                <a:gd name="T37" fmla="*/ 61 h 273"/>
                <a:gd name="T38" fmla="*/ 362 w 363"/>
                <a:gd name="T39" fmla="*/ 49 h 273"/>
                <a:gd name="T40" fmla="*/ 357 w 363"/>
                <a:gd name="T41" fmla="*/ 38 h 273"/>
                <a:gd name="T42" fmla="*/ 345 w 363"/>
                <a:gd name="T43" fmla="*/ 18 h 273"/>
                <a:gd name="T44" fmla="*/ 336 w 363"/>
                <a:gd name="T45" fmla="*/ 12 h 273"/>
                <a:gd name="T46" fmla="*/ 320 w 363"/>
                <a:gd name="T47" fmla="*/ 4 h 273"/>
                <a:gd name="T48" fmla="*/ 302 w 363"/>
                <a:gd name="T49" fmla="*/ 0 h 273"/>
                <a:gd name="T50" fmla="*/ 61 w 363"/>
                <a:gd name="T51" fmla="*/ 0 h 273"/>
                <a:gd name="T52" fmla="*/ 43 w 363"/>
                <a:gd name="T53" fmla="*/ 4 h 273"/>
                <a:gd name="T54" fmla="*/ 26 w 363"/>
                <a:gd name="T55" fmla="*/ 12 h 273"/>
                <a:gd name="T56" fmla="*/ 18 w 363"/>
                <a:gd name="T57" fmla="*/ 18 h 273"/>
                <a:gd name="T58" fmla="*/ 5 w 363"/>
                <a:gd name="T59" fmla="*/ 38 h 273"/>
                <a:gd name="T60" fmla="*/ 1 w 363"/>
                <a:gd name="T61" fmla="*/ 49 h 273"/>
                <a:gd name="T62" fmla="*/ 0 w 363"/>
                <a:gd name="T63" fmla="*/ 61 h 273"/>
                <a:gd name="T64" fmla="*/ 363 w 363"/>
                <a:gd name="T65"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3" h="273">
                  <a:moveTo>
                    <a:pt x="302" y="227"/>
                  </a:moveTo>
                  <a:lnTo>
                    <a:pt x="302" y="231"/>
                  </a:lnTo>
                  <a:lnTo>
                    <a:pt x="301" y="233"/>
                  </a:lnTo>
                  <a:lnTo>
                    <a:pt x="300" y="235"/>
                  </a:lnTo>
                  <a:lnTo>
                    <a:pt x="297" y="237"/>
                  </a:lnTo>
                  <a:lnTo>
                    <a:pt x="295" y="239"/>
                  </a:lnTo>
                  <a:lnTo>
                    <a:pt x="293" y="241"/>
                  </a:lnTo>
                  <a:lnTo>
                    <a:pt x="290" y="242"/>
                  </a:lnTo>
                  <a:lnTo>
                    <a:pt x="286" y="242"/>
                  </a:lnTo>
                  <a:lnTo>
                    <a:pt x="75" y="242"/>
                  </a:lnTo>
                  <a:lnTo>
                    <a:pt x="73" y="242"/>
                  </a:lnTo>
                  <a:lnTo>
                    <a:pt x="70" y="241"/>
                  </a:lnTo>
                  <a:lnTo>
                    <a:pt x="67" y="239"/>
                  </a:lnTo>
                  <a:lnTo>
                    <a:pt x="65" y="237"/>
                  </a:lnTo>
                  <a:lnTo>
                    <a:pt x="63" y="235"/>
                  </a:lnTo>
                  <a:lnTo>
                    <a:pt x="62" y="233"/>
                  </a:lnTo>
                  <a:lnTo>
                    <a:pt x="61" y="231"/>
                  </a:lnTo>
                  <a:lnTo>
                    <a:pt x="61" y="227"/>
                  </a:lnTo>
                  <a:lnTo>
                    <a:pt x="61" y="76"/>
                  </a:lnTo>
                  <a:lnTo>
                    <a:pt x="61" y="73"/>
                  </a:lnTo>
                  <a:lnTo>
                    <a:pt x="62" y="70"/>
                  </a:lnTo>
                  <a:lnTo>
                    <a:pt x="63" y="68"/>
                  </a:lnTo>
                  <a:lnTo>
                    <a:pt x="65" y="66"/>
                  </a:lnTo>
                  <a:lnTo>
                    <a:pt x="67" y="64"/>
                  </a:lnTo>
                  <a:lnTo>
                    <a:pt x="70" y="62"/>
                  </a:lnTo>
                  <a:lnTo>
                    <a:pt x="73" y="61"/>
                  </a:lnTo>
                  <a:lnTo>
                    <a:pt x="75" y="61"/>
                  </a:lnTo>
                  <a:lnTo>
                    <a:pt x="286" y="61"/>
                  </a:lnTo>
                  <a:lnTo>
                    <a:pt x="290" y="61"/>
                  </a:lnTo>
                  <a:lnTo>
                    <a:pt x="293" y="62"/>
                  </a:lnTo>
                  <a:lnTo>
                    <a:pt x="295" y="64"/>
                  </a:lnTo>
                  <a:lnTo>
                    <a:pt x="297" y="66"/>
                  </a:lnTo>
                  <a:lnTo>
                    <a:pt x="300" y="68"/>
                  </a:lnTo>
                  <a:lnTo>
                    <a:pt x="301" y="70"/>
                  </a:lnTo>
                  <a:lnTo>
                    <a:pt x="302" y="73"/>
                  </a:lnTo>
                  <a:lnTo>
                    <a:pt x="302" y="76"/>
                  </a:lnTo>
                  <a:lnTo>
                    <a:pt x="302" y="227"/>
                  </a:lnTo>
                  <a:close/>
                  <a:moveTo>
                    <a:pt x="363" y="61"/>
                  </a:moveTo>
                  <a:lnTo>
                    <a:pt x="362" y="55"/>
                  </a:lnTo>
                  <a:lnTo>
                    <a:pt x="362" y="49"/>
                  </a:lnTo>
                  <a:lnTo>
                    <a:pt x="359" y="44"/>
                  </a:lnTo>
                  <a:lnTo>
                    <a:pt x="357" y="38"/>
                  </a:lnTo>
                  <a:lnTo>
                    <a:pt x="352" y="27"/>
                  </a:lnTo>
                  <a:lnTo>
                    <a:pt x="345" y="18"/>
                  </a:lnTo>
                  <a:lnTo>
                    <a:pt x="341" y="15"/>
                  </a:lnTo>
                  <a:lnTo>
                    <a:pt x="336" y="12"/>
                  </a:lnTo>
                  <a:lnTo>
                    <a:pt x="328" y="7"/>
                  </a:lnTo>
                  <a:lnTo>
                    <a:pt x="320" y="4"/>
                  </a:lnTo>
                  <a:lnTo>
                    <a:pt x="311" y="2"/>
                  </a:lnTo>
                  <a:lnTo>
                    <a:pt x="302" y="0"/>
                  </a:lnTo>
                  <a:lnTo>
                    <a:pt x="242" y="0"/>
                  </a:lnTo>
                  <a:lnTo>
                    <a:pt x="61" y="0"/>
                  </a:lnTo>
                  <a:lnTo>
                    <a:pt x="52" y="2"/>
                  </a:lnTo>
                  <a:lnTo>
                    <a:pt x="43" y="4"/>
                  </a:lnTo>
                  <a:lnTo>
                    <a:pt x="34" y="7"/>
                  </a:lnTo>
                  <a:lnTo>
                    <a:pt x="26" y="12"/>
                  </a:lnTo>
                  <a:lnTo>
                    <a:pt x="22" y="15"/>
                  </a:lnTo>
                  <a:lnTo>
                    <a:pt x="18" y="18"/>
                  </a:lnTo>
                  <a:lnTo>
                    <a:pt x="11" y="27"/>
                  </a:lnTo>
                  <a:lnTo>
                    <a:pt x="5" y="38"/>
                  </a:lnTo>
                  <a:lnTo>
                    <a:pt x="3" y="44"/>
                  </a:lnTo>
                  <a:lnTo>
                    <a:pt x="1" y="49"/>
                  </a:lnTo>
                  <a:lnTo>
                    <a:pt x="1" y="55"/>
                  </a:lnTo>
                  <a:lnTo>
                    <a:pt x="0" y="61"/>
                  </a:lnTo>
                  <a:lnTo>
                    <a:pt x="0" y="273"/>
                  </a:lnTo>
                  <a:lnTo>
                    <a:pt x="363" y="273"/>
                  </a:lnTo>
                  <a:lnTo>
                    <a:pt x="36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1635">
              <a:extLst>
                <a:ext uri="{FF2B5EF4-FFF2-40B4-BE49-F238E27FC236}">
                  <a16:creationId xmlns:a16="http://schemas.microsoft.com/office/drawing/2014/main" id="{220CF904-6E1F-487B-91DB-61DBBB3EE278}"/>
                </a:ext>
              </a:extLst>
            </p:cNvPr>
            <p:cNvSpPr>
              <a:spLocks/>
            </p:cNvSpPr>
            <p:nvPr/>
          </p:nvSpPr>
          <p:spPr bwMode="auto">
            <a:xfrm>
              <a:off x="304800" y="5349875"/>
              <a:ext cx="134938" cy="38100"/>
            </a:xfrm>
            <a:custGeom>
              <a:avLst/>
              <a:gdLst>
                <a:gd name="T0" fmla="*/ 420 w 423"/>
                <a:gd name="T1" fmla="*/ 16 h 121"/>
                <a:gd name="T2" fmla="*/ 419 w 423"/>
                <a:gd name="T3" fmla="*/ 10 h 121"/>
                <a:gd name="T4" fmla="*/ 416 w 423"/>
                <a:gd name="T5" fmla="*/ 5 h 121"/>
                <a:gd name="T6" fmla="*/ 416 w 423"/>
                <a:gd name="T7" fmla="*/ 4 h 121"/>
                <a:gd name="T8" fmla="*/ 416 w 423"/>
                <a:gd name="T9" fmla="*/ 4 h 121"/>
                <a:gd name="T10" fmla="*/ 415 w 423"/>
                <a:gd name="T11" fmla="*/ 2 h 121"/>
                <a:gd name="T12" fmla="*/ 414 w 423"/>
                <a:gd name="T13" fmla="*/ 0 h 121"/>
                <a:gd name="T14" fmla="*/ 9 w 423"/>
                <a:gd name="T15" fmla="*/ 0 h 121"/>
                <a:gd name="T16" fmla="*/ 8 w 423"/>
                <a:gd name="T17" fmla="*/ 2 h 121"/>
                <a:gd name="T18" fmla="*/ 7 w 423"/>
                <a:gd name="T19" fmla="*/ 4 h 121"/>
                <a:gd name="T20" fmla="*/ 7 w 423"/>
                <a:gd name="T21" fmla="*/ 4 h 121"/>
                <a:gd name="T22" fmla="*/ 7 w 423"/>
                <a:gd name="T23" fmla="*/ 5 h 121"/>
                <a:gd name="T24" fmla="*/ 3 w 423"/>
                <a:gd name="T25" fmla="*/ 10 h 121"/>
                <a:gd name="T26" fmla="*/ 2 w 423"/>
                <a:gd name="T27" fmla="*/ 17 h 121"/>
                <a:gd name="T28" fmla="*/ 2 w 423"/>
                <a:gd name="T29" fmla="*/ 17 h 121"/>
                <a:gd name="T30" fmla="*/ 1 w 423"/>
                <a:gd name="T31" fmla="*/ 18 h 121"/>
                <a:gd name="T32" fmla="*/ 0 w 423"/>
                <a:gd name="T33" fmla="*/ 24 h 121"/>
                <a:gd name="T34" fmla="*/ 0 w 423"/>
                <a:gd name="T35" fmla="*/ 30 h 121"/>
                <a:gd name="T36" fmla="*/ 0 w 423"/>
                <a:gd name="T37" fmla="*/ 107 h 121"/>
                <a:gd name="T38" fmla="*/ 0 w 423"/>
                <a:gd name="T39" fmla="*/ 109 h 121"/>
                <a:gd name="T40" fmla="*/ 1 w 423"/>
                <a:gd name="T41" fmla="*/ 112 h 121"/>
                <a:gd name="T42" fmla="*/ 2 w 423"/>
                <a:gd name="T43" fmla="*/ 114 h 121"/>
                <a:gd name="T44" fmla="*/ 4 w 423"/>
                <a:gd name="T45" fmla="*/ 117 h 121"/>
                <a:gd name="T46" fmla="*/ 7 w 423"/>
                <a:gd name="T47" fmla="*/ 119 h 121"/>
                <a:gd name="T48" fmla="*/ 9 w 423"/>
                <a:gd name="T49" fmla="*/ 120 h 121"/>
                <a:gd name="T50" fmla="*/ 12 w 423"/>
                <a:gd name="T51" fmla="*/ 121 h 121"/>
                <a:gd name="T52" fmla="*/ 15 w 423"/>
                <a:gd name="T53" fmla="*/ 121 h 121"/>
                <a:gd name="T54" fmla="*/ 407 w 423"/>
                <a:gd name="T55" fmla="*/ 121 h 121"/>
                <a:gd name="T56" fmla="*/ 410 w 423"/>
                <a:gd name="T57" fmla="*/ 121 h 121"/>
                <a:gd name="T58" fmla="*/ 414 w 423"/>
                <a:gd name="T59" fmla="*/ 120 h 121"/>
                <a:gd name="T60" fmla="*/ 416 w 423"/>
                <a:gd name="T61" fmla="*/ 119 h 121"/>
                <a:gd name="T62" fmla="*/ 418 w 423"/>
                <a:gd name="T63" fmla="*/ 117 h 121"/>
                <a:gd name="T64" fmla="*/ 420 w 423"/>
                <a:gd name="T65" fmla="*/ 114 h 121"/>
                <a:gd name="T66" fmla="*/ 421 w 423"/>
                <a:gd name="T67" fmla="*/ 112 h 121"/>
                <a:gd name="T68" fmla="*/ 423 w 423"/>
                <a:gd name="T69" fmla="*/ 109 h 121"/>
                <a:gd name="T70" fmla="*/ 423 w 423"/>
                <a:gd name="T71" fmla="*/ 107 h 121"/>
                <a:gd name="T72" fmla="*/ 423 w 423"/>
                <a:gd name="T73" fmla="*/ 30 h 121"/>
                <a:gd name="T74" fmla="*/ 423 w 423"/>
                <a:gd name="T75" fmla="*/ 24 h 121"/>
                <a:gd name="T76" fmla="*/ 421 w 423"/>
                <a:gd name="T77" fmla="*/ 18 h 121"/>
                <a:gd name="T78" fmla="*/ 420 w 423"/>
                <a:gd name="T79" fmla="*/ 17 h 121"/>
                <a:gd name="T80" fmla="*/ 420 w 423"/>
                <a:gd name="T81" fmla="*/ 1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0" y="16"/>
                  </a:moveTo>
                  <a:lnTo>
                    <a:pt x="419" y="10"/>
                  </a:lnTo>
                  <a:lnTo>
                    <a:pt x="416" y="5"/>
                  </a:lnTo>
                  <a:lnTo>
                    <a:pt x="416" y="4"/>
                  </a:lnTo>
                  <a:lnTo>
                    <a:pt x="416" y="4"/>
                  </a:lnTo>
                  <a:lnTo>
                    <a:pt x="415" y="2"/>
                  </a:lnTo>
                  <a:lnTo>
                    <a:pt x="414" y="0"/>
                  </a:lnTo>
                  <a:lnTo>
                    <a:pt x="9" y="0"/>
                  </a:lnTo>
                  <a:lnTo>
                    <a:pt x="8" y="2"/>
                  </a:lnTo>
                  <a:lnTo>
                    <a:pt x="7" y="4"/>
                  </a:lnTo>
                  <a:lnTo>
                    <a:pt x="7" y="4"/>
                  </a:lnTo>
                  <a:lnTo>
                    <a:pt x="7" y="5"/>
                  </a:lnTo>
                  <a:lnTo>
                    <a:pt x="3" y="10"/>
                  </a:lnTo>
                  <a:lnTo>
                    <a:pt x="2" y="17"/>
                  </a:lnTo>
                  <a:lnTo>
                    <a:pt x="2" y="17"/>
                  </a:lnTo>
                  <a:lnTo>
                    <a:pt x="1" y="18"/>
                  </a:lnTo>
                  <a:lnTo>
                    <a:pt x="0" y="24"/>
                  </a:lnTo>
                  <a:lnTo>
                    <a:pt x="0" y="30"/>
                  </a:lnTo>
                  <a:lnTo>
                    <a:pt x="0" y="107"/>
                  </a:lnTo>
                  <a:lnTo>
                    <a:pt x="0" y="109"/>
                  </a:lnTo>
                  <a:lnTo>
                    <a:pt x="1" y="112"/>
                  </a:lnTo>
                  <a:lnTo>
                    <a:pt x="2" y="114"/>
                  </a:lnTo>
                  <a:lnTo>
                    <a:pt x="4" y="117"/>
                  </a:lnTo>
                  <a:lnTo>
                    <a:pt x="7" y="119"/>
                  </a:lnTo>
                  <a:lnTo>
                    <a:pt x="9" y="120"/>
                  </a:lnTo>
                  <a:lnTo>
                    <a:pt x="12" y="121"/>
                  </a:lnTo>
                  <a:lnTo>
                    <a:pt x="15" y="121"/>
                  </a:lnTo>
                  <a:lnTo>
                    <a:pt x="407" y="121"/>
                  </a:lnTo>
                  <a:lnTo>
                    <a:pt x="410" y="121"/>
                  </a:lnTo>
                  <a:lnTo>
                    <a:pt x="414" y="120"/>
                  </a:lnTo>
                  <a:lnTo>
                    <a:pt x="416" y="119"/>
                  </a:lnTo>
                  <a:lnTo>
                    <a:pt x="418" y="117"/>
                  </a:lnTo>
                  <a:lnTo>
                    <a:pt x="420" y="114"/>
                  </a:lnTo>
                  <a:lnTo>
                    <a:pt x="421" y="112"/>
                  </a:lnTo>
                  <a:lnTo>
                    <a:pt x="423" y="109"/>
                  </a:lnTo>
                  <a:lnTo>
                    <a:pt x="423" y="107"/>
                  </a:lnTo>
                  <a:lnTo>
                    <a:pt x="423" y="30"/>
                  </a:lnTo>
                  <a:lnTo>
                    <a:pt x="423" y="24"/>
                  </a:lnTo>
                  <a:lnTo>
                    <a:pt x="421" y="18"/>
                  </a:lnTo>
                  <a:lnTo>
                    <a:pt x="420" y="17"/>
                  </a:lnTo>
                  <a:lnTo>
                    <a:pt x="42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2" name="Group 91" descr="Icon of four squares.">
            <a:extLst>
              <a:ext uri="{FF2B5EF4-FFF2-40B4-BE49-F238E27FC236}">
                <a16:creationId xmlns:a16="http://schemas.microsoft.com/office/drawing/2014/main" id="{268D639A-62F0-4F2B-B632-5A45CD6DD132}"/>
              </a:ext>
              <a:ext uri="{C183D7F6-B498-43B3-948B-1728B52AA6E4}">
                <adec:decorative xmlns="" xmlns:adec="http://schemas.microsoft.com/office/drawing/2017/decorative" val="0"/>
              </a:ext>
            </a:extLst>
          </p:cNvPr>
          <p:cNvGrpSpPr/>
          <p:nvPr/>
        </p:nvGrpSpPr>
        <p:grpSpPr>
          <a:xfrm>
            <a:off x="5420916" y="1368977"/>
            <a:ext cx="287338" cy="285750"/>
            <a:chOff x="4900613" y="3937000"/>
            <a:chExt cx="287338" cy="285750"/>
          </a:xfrm>
          <a:solidFill>
            <a:schemeClr val="bg1"/>
          </a:solidFill>
        </p:grpSpPr>
        <p:sp>
          <p:nvSpPr>
            <p:cNvPr id="93" name="Freeform 4743">
              <a:extLst>
                <a:ext uri="{FF2B5EF4-FFF2-40B4-BE49-F238E27FC236}">
                  <a16:creationId xmlns:a16="http://schemas.microsoft.com/office/drawing/2014/main" id="{A654CD2F-871A-4BFA-805D-636E7B50540D}"/>
                </a:ext>
              </a:extLst>
            </p:cNvPr>
            <p:cNvSpPr>
              <a:spLocks/>
            </p:cNvSpPr>
            <p:nvPr/>
          </p:nvSpPr>
          <p:spPr bwMode="auto">
            <a:xfrm>
              <a:off x="4900613" y="3937000"/>
              <a:ext cx="133350" cy="38100"/>
            </a:xfrm>
            <a:custGeom>
              <a:avLst/>
              <a:gdLst>
                <a:gd name="T0" fmla="*/ 346 w 421"/>
                <a:gd name="T1" fmla="*/ 0 h 120"/>
                <a:gd name="T2" fmla="*/ 76 w 421"/>
                <a:gd name="T3" fmla="*/ 0 h 120"/>
                <a:gd name="T4" fmla="*/ 68 w 421"/>
                <a:gd name="T5" fmla="*/ 1 h 120"/>
                <a:gd name="T6" fmla="*/ 61 w 421"/>
                <a:gd name="T7" fmla="*/ 2 h 120"/>
                <a:gd name="T8" fmla="*/ 53 w 421"/>
                <a:gd name="T9" fmla="*/ 3 h 120"/>
                <a:gd name="T10" fmla="*/ 46 w 421"/>
                <a:gd name="T11" fmla="*/ 5 h 120"/>
                <a:gd name="T12" fmla="*/ 40 w 421"/>
                <a:gd name="T13" fmla="*/ 9 h 120"/>
                <a:gd name="T14" fmla="*/ 33 w 421"/>
                <a:gd name="T15" fmla="*/ 12 h 120"/>
                <a:gd name="T16" fmla="*/ 27 w 421"/>
                <a:gd name="T17" fmla="*/ 17 h 120"/>
                <a:gd name="T18" fmla="*/ 22 w 421"/>
                <a:gd name="T19" fmla="*/ 22 h 120"/>
                <a:gd name="T20" fmla="*/ 18 w 421"/>
                <a:gd name="T21" fmla="*/ 27 h 120"/>
                <a:gd name="T22" fmla="*/ 13 w 421"/>
                <a:gd name="T23" fmla="*/ 33 h 120"/>
                <a:gd name="T24" fmla="*/ 10 w 421"/>
                <a:gd name="T25" fmla="*/ 39 h 120"/>
                <a:gd name="T26" fmla="*/ 6 w 421"/>
                <a:gd name="T27" fmla="*/ 46 h 120"/>
                <a:gd name="T28" fmla="*/ 4 w 421"/>
                <a:gd name="T29" fmla="*/ 53 h 120"/>
                <a:gd name="T30" fmla="*/ 2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20 w 421"/>
                <a:gd name="T45" fmla="*/ 60 h 120"/>
                <a:gd name="T46" fmla="*/ 417 w 421"/>
                <a:gd name="T47" fmla="*/ 53 h 120"/>
                <a:gd name="T48" fmla="*/ 415 w 421"/>
                <a:gd name="T49" fmla="*/ 46 h 120"/>
                <a:gd name="T50" fmla="*/ 412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5 w 421"/>
                <a:gd name="T65" fmla="*/ 5 h 120"/>
                <a:gd name="T66" fmla="*/ 368 w 421"/>
                <a:gd name="T67" fmla="*/ 3 h 120"/>
                <a:gd name="T68" fmla="*/ 361 w 421"/>
                <a:gd name="T69" fmla="*/ 2 h 120"/>
                <a:gd name="T70" fmla="*/ 354 w 421"/>
                <a:gd name="T71" fmla="*/ 1 h 120"/>
                <a:gd name="T72" fmla="*/ 346 w 421"/>
                <a:gd name="T73" fmla="*/ 0 h 120"/>
                <a:gd name="T74" fmla="*/ 346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744">
              <a:extLst>
                <a:ext uri="{FF2B5EF4-FFF2-40B4-BE49-F238E27FC236}">
                  <a16:creationId xmlns:a16="http://schemas.microsoft.com/office/drawing/2014/main" id="{5A76ECC7-C209-476D-BB16-D2195C8DD95B}"/>
                </a:ext>
              </a:extLst>
            </p:cNvPr>
            <p:cNvSpPr>
              <a:spLocks/>
            </p:cNvSpPr>
            <p:nvPr/>
          </p:nvSpPr>
          <p:spPr bwMode="auto">
            <a:xfrm>
              <a:off x="4900613" y="3984625"/>
              <a:ext cx="133350" cy="85725"/>
            </a:xfrm>
            <a:custGeom>
              <a:avLst/>
              <a:gdLst>
                <a:gd name="T0" fmla="*/ 0 w 421"/>
                <a:gd name="T1" fmla="*/ 196 h 270"/>
                <a:gd name="T2" fmla="*/ 0 w 421"/>
                <a:gd name="T3" fmla="*/ 203 h 270"/>
                <a:gd name="T4" fmla="*/ 2 w 421"/>
                <a:gd name="T5" fmla="*/ 211 h 270"/>
                <a:gd name="T6" fmla="*/ 4 w 421"/>
                <a:gd name="T7" fmla="*/ 218 h 270"/>
                <a:gd name="T8" fmla="*/ 6 w 421"/>
                <a:gd name="T9" fmla="*/ 225 h 270"/>
                <a:gd name="T10" fmla="*/ 10 w 421"/>
                <a:gd name="T11" fmla="*/ 231 h 270"/>
                <a:gd name="T12" fmla="*/ 13 w 421"/>
                <a:gd name="T13" fmla="*/ 238 h 270"/>
                <a:gd name="T14" fmla="*/ 18 w 421"/>
                <a:gd name="T15" fmla="*/ 243 h 270"/>
                <a:gd name="T16" fmla="*/ 22 w 421"/>
                <a:gd name="T17" fmla="*/ 248 h 270"/>
                <a:gd name="T18" fmla="*/ 27 w 421"/>
                <a:gd name="T19" fmla="*/ 254 h 270"/>
                <a:gd name="T20" fmla="*/ 33 w 421"/>
                <a:gd name="T21" fmla="*/ 257 h 270"/>
                <a:gd name="T22" fmla="*/ 40 w 421"/>
                <a:gd name="T23" fmla="*/ 262 h 270"/>
                <a:gd name="T24" fmla="*/ 46 w 421"/>
                <a:gd name="T25" fmla="*/ 264 h 270"/>
                <a:gd name="T26" fmla="*/ 53 w 421"/>
                <a:gd name="T27" fmla="*/ 267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7 h 270"/>
                <a:gd name="T42" fmla="*/ 375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2 w 421"/>
                <a:gd name="T57" fmla="*/ 231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745">
              <a:extLst>
                <a:ext uri="{FF2B5EF4-FFF2-40B4-BE49-F238E27FC236}">
                  <a16:creationId xmlns:a16="http://schemas.microsoft.com/office/drawing/2014/main" id="{842A256B-87AA-4D95-A759-ECE316A17FF2}"/>
                </a:ext>
              </a:extLst>
            </p:cNvPr>
            <p:cNvSpPr>
              <a:spLocks/>
            </p:cNvSpPr>
            <p:nvPr/>
          </p:nvSpPr>
          <p:spPr bwMode="auto">
            <a:xfrm>
              <a:off x="5053013" y="3937000"/>
              <a:ext cx="134938" cy="38100"/>
            </a:xfrm>
            <a:custGeom>
              <a:avLst/>
              <a:gdLst>
                <a:gd name="T0" fmla="*/ 345 w 421"/>
                <a:gd name="T1" fmla="*/ 0 h 120"/>
                <a:gd name="T2" fmla="*/ 75 w 421"/>
                <a:gd name="T3" fmla="*/ 0 h 120"/>
                <a:gd name="T4" fmla="*/ 67 w 421"/>
                <a:gd name="T5" fmla="*/ 1 h 120"/>
                <a:gd name="T6" fmla="*/ 60 w 421"/>
                <a:gd name="T7" fmla="*/ 2 h 120"/>
                <a:gd name="T8" fmla="*/ 52 w 421"/>
                <a:gd name="T9" fmla="*/ 3 h 120"/>
                <a:gd name="T10" fmla="*/ 45 w 421"/>
                <a:gd name="T11" fmla="*/ 5 h 120"/>
                <a:gd name="T12" fmla="*/ 39 w 421"/>
                <a:gd name="T13" fmla="*/ 9 h 120"/>
                <a:gd name="T14" fmla="*/ 33 w 421"/>
                <a:gd name="T15" fmla="*/ 12 h 120"/>
                <a:gd name="T16" fmla="*/ 27 w 421"/>
                <a:gd name="T17" fmla="*/ 17 h 120"/>
                <a:gd name="T18" fmla="*/ 22 w 421"/>
                <a:gd name="T19" fmla="*/ 22 h 120"/>
                <a:gd name="T20" fmla="*/ 17 w 421"/>
                <a:gd name="T21" fmla="*/ 27 h 120"/>
                <a:gd name="T22" fmla="*/ 13 w 421"/>
                <a:gd name="T23" fmla="*/ 33 h 120"/>
                <a:gd name="T24" fmla="*/ 9 w 421"/>
                <a:gd name="T25" fmla="*/ 39 h 120"/>
                <a:gd name="T26" fmla="*/ 6 w 421"/>
                <a:gd name="T27" fmla="*/ 46 h 120"/>
                <a:gd name="T28" fmla="*/ 4 w 421"/>
                <a:gd name="T29" fmla="*/ 53 h 120"/>
                <a:gd name="T30" fmla="*/ 1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19 w 421"/>
                <a:gd name="T45" fmla="*/ 60 h 120"/>
                <a:gd name="T46" fmla="*/ 417 w 421"/>
                <a:gd name="T47" fmla="*/ 53 h 120"/>
                <a:gd name="T48" fmla="*/ 415 w 421"/>
                <a:gd name="T49" fmla="*/ 46 h 120"/>
                <a:gd name="T50" fmla="*/ 411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4 w 421"/>
                <a:gd name="T65" fmla="*/ 5 h 120"/>
                <a:gd name="T66" fmla="*/ 367 w 421"/>
                <a:gd name="T67" fmla="*/ 3 h 120"/>
                <a:gd name="T68" fmla="*/ 360 w 421"/>
                <a:gd name="T69" fmla="*/ 2 h 120"/>
                <a:gd name="T70" fmla="*/ 353 w 421"/>
                <a:gd name="T71" fmla="*/ 1 h 120"/>
                <a:gd name="T72" fmla="*/ 345 w 421"/>
                <a:gd name="T73" fmla="*/ 0 h 120"/>
                <a:gd name="T74" fmla="*/ 345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746">
              <a:extLst>
                <a:ext uri="{FF2B5EF4-FFF2-40B4-BE49-F238E27FC236}">
                  <a16:creationId xmlns:a16="http://schemas.microsoft.com/office/drawing/2014/main" id="{3D60C298-D43E-4861-BEA9-D00241730C7D}"/>
                </a:ext>
              </a:extLst>
            </p:cNvPr>
            <p:cNvSpPr>
              <a:spLocks/>
            </p:cNvSpPr>
            <p:nvPr/>
          </p:nvSpPr>
          <p:spPr bwMode="auto">
            <a:xfrm>
              <a:off x="5053013" y="3984625"/>
              <a:ext cx="134938" cy="85725"/>
            </a:xfrm>
            <a:custGeom>
              <a:avLst/>
              <a:gdLst>
                <a:gd name="T0" fmla="*/ 0 w 421"/>
                <a:gd name="T1" fmla="*/ 196 h 270"/>
                <a:gd name="T2" fmla="*/ 0 w 421"/>
                <a:gd name="T3" fmla="*/ 203 h 270"/>
                <a:gd name="T4" fmla="*/ 1 w 421"/>
                <a:gd name="T5" fmla="*/ 211 h 270"/>
                <a:gd name="T6" fmla="*/ 4 w 421"/>
                <a:gd name="T7" fmla="*/ 218 h 270"/>
                <a:gd name="T8" fmla="*/ 6 w 421"/>
                <a:gd name="T9" fmla="*/ 225 h 270"/>
                <a:gd name="T10" fmla="*/ 9 w 421"/>
                <a:gd name="T11" fmla="*/ 231 h 270"/>
                <a:gd name="T12" fmla="*/ 13 w 421"/>
                <a:gd name="T13" fmla="*/ 238 h 270"/>
                <a:gd name="T14" fmla="*/ 17 w 421"/>
                <a:gd name="T15" fmla="*/ 243 h 270"/>
                <a:gd name="T16" fmla="*/ 22 w 421"/>
                <a:gd name="T17" fmla="*/ 248 h 270"/>
                <a:gd name="T18" fmla="*/ 27 w 421"/>
                <a:gd name="T19" fmla="*/ 254 h 270"/>
                <a:gd name="T20" fmla="*/ 33 w 421"/>
                <a:gd name="T21" fmla="*/ 257 h 270"/>
                <a:gd name="T22" fmla="*/ 39 w 421"/>
                <a:gd name="T23" fmla="*/ 262 h 270"/>
                <a:gd name="T24" fmla="*/ 45 w 421"/>
                <a:gd name="T25" fmla="*/ 264 h 270"/>
                <a:gd name="T26" fmla="*/ 52 w 421"/>
                <a:gd name="T27" fmla="*/ 267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7 h 270"/>
                <a:gd name="T42" fmla="*/ 374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1 w 421"/>
                <a:gd name="T57" fmla="*/ 231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747">
              <a:extLst>
                <a:ext uri="{FF2B5EF4-FFF2-40B4-BE49-F238E27FC236}">
                  <a16:creationId xmlns:a16="http://schemas.microsoft.com/office/drawing/2014/main" id="{29B54F52-E2CA-455A-9AA3-2B20BE885EED}"/>
                </a:ext>
              </a:extLst>
            </p:cNvPr>
            <p:cNvSpPr>
              <a:spLocks/>
            </p:cNvSpPr>
            <p:nvPr/>
          </p:nvSpPr>
          <p:spPr bwMode="auto">
            <a:xfrm>
              <a:off x="4900613" y="4137025"/>
              <a:ext cx="133350" cy="85725"/>
            </a:xfrm>
            <a:custGeom>
              <a:avLst/>
              <a:gdLst>
                <a:gd name="T0" fmla="*/ 0 w 421"/>
                <a:gd name="T1" fmla="*/ 194 h 270"/>
                <a:gd name="T2" fmla="*/ 0 w 421"/>
                <a:gd name="T3" fmla="*/ 203 h 270"/>
                <a:gd name="T4" fmla="*/ 2 w 421"/>
                <a:gd name="T5" fmla="*/ 209 h 270"/>
                <a:gd name="T6" fmla="*/ 4 w 421"/>
                <a:gd name="T7" fmla="*/ 218 h 270"/>
                <a:gd name="T8" fmla="*/ 6 w 421"/>
                <a:gd name="T9" fmla="*/ 225 h 270"/>
                <a:gd name="T10" fmla="*/ 10 w 421"/>
                <a:gd name="T11" fmla="*/ 230 h 270"/>
                <a:gd name="T12" fmla="*/ 13 w 421"/>
                <a:gd name="T13" fmla="*/ 237 h 270"/>
                <a:gd name="T14" fmla="*/ 18 w 421"/>
                <a:gd name="T15" fmla="*/ 243 h 270"/>
                <a:gd name="T16" fmla="*/ 22 w 421"/>
                <a:gd name="T17" fmla="*/ 248 h 270"/>
                <a:gd name="T18" fmla="*/ 27 w 421"/>
                <a:gd name="T19" fmla="*/ 252 h 270"/>
                <a:gd name="T20" fmla="*/ 33 w 421"/>
                <a:gd name="T21" fmla="*/ 257 h 270"/>
                <a:gd name="T22" fmla="*/ 40 w 421"/>
                <a:gd name="T23" fmla="*/ 262 h 270"/>
                <a:gd name="T24" fmla="*/ 46 w 421"/>
                <a:gd name="T25" fmla="*/ 264 h 270"/>
                <a:gd name="T26" fmla="*/ 53 w 421"/>
                <a:gd name="T27" fmla="*/ 266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6 h 270"/>
                <a:gd name="T42" fmla="*/ 375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2 w 421"/>
                <a:gd name="T57" fmla="*/ 230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4748">
              <a:extLst>
                <a:ext uri="{FF2B5EF4-FFF2-40B4-BE49-F238E27FC236}">
                  <a16:creationId xmlns:a16="http://schemas.microsoft.com/office/drawing/2014/main" id="{46C54F87-D686-45B0-AC4F-BD4AD01BD05A}"/>
                </a:ext>
              </a:extLst>
            </p:cNvPr>
            <p:cNvSpPr>
              <a:spLocks/>
            </p:cNvSpPr>
            <p:nvPr/>
          </p:nvSpPr>
          <p:spPr bwMode="auto">
            <a:xfrm>
              <a:off x="4900613" y="4089400"/>
              <a:ext cx="133350" cy="38100"/>
            </a:xfrm>
            <a:custGeom>
              <a:avLst/>
              <a:gdLst>
                <a:gd name="T0" fmla="*/ 346 w 421"/>
                <a:gd name="T1" fmla="*/ 0 h 121"/>
                <a:gd name="T2" fmla="*/ 76 w 421"/>
                <a:gd name="T3" fmla="*/ 0 h 121"/>
                <a:gd name="T4" fmla="*/ 68 w 421"/>
                <a:gd name="T5" fmla="*/ 1 h 121"/>
                <a:gd name="T6" fmla="*/ 61 w 421"/>
                <a:gd name="T7" fmla="*/ 3 h 121"/>
                <a:gd name="T8" fmla="*/ 53 w 421"/>
                <a:gd name="T9" fmla="*/ 4 h 121"/>
                <a:gd name="T10" fmla="*/ 46 w 421"/>
                <a:gd name="T11" fmla="*/ 6 h 121"/>
                <a:gd name="T12" fmla="*/ 40 w 421"/>
                <a:gd name="T13" fmla="*/ 10 h 121"/>
                <a:gd name="T14" fmla="*/ 33 w 421"/>
                <a:gd name="T15" fmla="*/ 13 h 121"/>
                <a:gd name="T16" fmla="*/ 27 w 421"/>
                <a:gd name="T17" fmla="*/ 18 h 121"/>
                <a:gd name="T18" fmla="*/ 22 w 421"/>
                <a:gd name="T19" fmla="*/ 22 h 121"/>
                <a:gd name="T20" fmla="*/ 18 w 421"/>
                <a:gd name="T21" fmla="*/ 28 h 121"/>
                <a:gd name="T22" fmla="*/ 13 w 421"/>
                <a:gd name="T23" fmla="*/ 34 h 121"/>
                <a:gd name="T24" fmla="*/ 10 w 421"/>
                <a:gd name="T25" fmla="*/ 40 h 121"/>
                <a:gd name="T26" fmla="*/ 6 w 421"/>
                <a:gd name="T27" fmla="*/ 47 h 121"/>
                <a:gd name="T28" fmla="*/ 4 w 421"/>
                <a:gd name="T29" fmla="*/ 54 h 121"/>
                <a:gd name="T30" fmla="*/ 2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20 w 421"/>
                <a:gd name="T45" fmla="*/ 61 h 121"/>
                <a:gd name="T46" fmla="*/ 417 w 421"/>
                <a:gd name="T47" fmla="*/ 54 h 121"/>
                <a:gd name="T48" fmla="*/ 415 w 421"/>
                <a:gd name="T49" fmla="*/ 47 h 121"/>
                <a:gd name="T50" fmla="*/ 412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5 w 421"/>
                <a:gd name="T65" fmla="*/ 6 h 121"/>
                <a:gd name="T66" fmla="*/ 368 w 421"/>
                <a:gd name="T67" fmla="*/ 4 h 121"/>
                <a:gd name="T68" fmla="*/ 361 w 421"/>
                <a:gd name="T69" fmla="*/ 3 h 121"/>
                <a:gd name="T70" fmla="*/ 354 w 421"/>
                <a:gd name="T71" fmla="*/ 1 h 121"/>
                <a:gd name="T72" fmla="*/ 346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749">
              <a:extLst>
                <a:ext uri="{FF2B5EF4-FFF2-40B4-BE49-F238E27FC236}">
                  <a16:creationId xmlns:a16="http://schemas.microsoft.com/office/drawing/2014/main" id="{2AD4B2ED-3FF5-413A-9E75-6FD5885D478D}"/>
                </a:ext>
              </a:extLst>
            </p:cNvPr>
            <p:cNvSpPr>
              <a:spLocks/>
            </p:cNvSpPr>
            <p:nvPr/>
          </p:nvSpPr>
          <p:spPr bwMode="auto">
            <a:xfrm>
              <a:off x="5053013" y="4137025"/>
              <a:ext cx="134938" cy="85725"/>
            </a:xfrm>
            <a:custGeom>
              <a:avLst/>
              <a:gdLst>
                <a:gd name="T0" fmla="*/ 0 w 421"/>
                <a:gd name="T1" fmla="*/ 194 h 270"/>
                <a:gd name="T2" fmla="*/ 0 w 421"/>
                <a:gd name="T3" fmla="*/ 203 h 270"/>
                <a:gd name="T4" fmla="*/ 1 w 421"/>
                <a:gd name="T5" fmla="*/ 209 h 270"/>
                <a:gd name="T6" fmla="*/ 4 w 421"/>
                <a:gd name="T7" fmla="*/ 218 h 270"/>
                <a:gd name="T8" fmla="*/ 6 w 421"/>
                <a:gd name="T9" fmla="*/ 225 h 270"/>
                <a:gd name="T10" fmla="*/ 9 w 421"/>
                <a:gd name="T11" fmla="*/ 230 h 270"/>
                <a:gd name="T12" fmla="*/ 13 w 421"/>
                <a:gd name="T13" fmla="*/ 237 h 270"/>
                <a:gd name="T14" fmla="*/ 17 w 421"/>
                <a:gd name="T15" fmla="*/ 243 h 270"/>
                <a:gd name="T16" fmla="*/ 22 w 421"/>
                <a:gd name="T17" fmla="*/ 248 h 270"/>
                <a:gd name="T18" fmla="*/ 27 w 421"/>
                <a:gd name="T19" fmla="*/ 252 h 270"/>
                <a:gd name="T20" fmla="*/ 33 w 421"/>
                <a:gd name="T21" fmla="*/ 257 h 270"/>
                <a:gd name="T22" fmla="*/ 39 w 421"/>
                <a:gd name="T23" fmla="*/ 262 h 270"/>
                <a:gd name="T24" fmla="*/ 45 w 421"/>
                <a:gd name="T25" fmla="*/ 264 h 270"/>
                <a:gd name="T26" fmla="*/ 52 w 421"/>
                <a:gd name="T27" fmla="*/ 266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6 h 270"/>
                <a:gd name="T42" fmla="*/ 374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1 w 421"/>
                <a:gd name="T57" fmla="*/ 230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750">
              <a:extLst>
                <a:ext uri="{FF2B5EF4-FFF2-40B4-BE49-F238E27FC236}">
                  <a16:creationId xmlns:a16="http://schemas.microsoft.com/office/drawing/2014/main" id="{C94F299B-31F2-4CA4-A270-5E5DDD6CEDAA}"/>
                </a:ext>
              </a:extLst>
            </p:cNvPr>
            <p:cNvSpPr>
              <a:spLocks/>
            </p:cNvSpPr>
            <p:nvPr/>
          </p:nvSpPr>
          <p:spPr bwMode="auto">
            <a:xfrm>
              <a:off x="5053013" y="4089400"/>
              <a:ext cx="134938" cy="38100"/>
            </a:xfrm>
            <a:custGeom>
              <a:avLst/>
              <a:gdLst>
                <a:gd name="T0" fmla="*/ 345 w 421"/>
                <a:gd name="T1" fmla="*/ 0 h 121"/>
                <a:gd name="T2" fmla="*/ 75 w 421"/>
                <a:gd name="T3" fmla="*/ 0 h 121"/>
                <a:gd name="T4" fmla="*/ 67 w 421"/>
                <a:gd name="T5" fmla="*/ 1 h 121"/>
                <a:gd name="T6" fmla="*/ 60 w 421"/>
                <a:gd name="T7" fmla="*/ 3 h 121"/>
                <a:gd name="T8" fmla="*/ 52 w 421"/>
                <a:gd name="T9" fmla="*/ 4 h 121"/>
                <a:gd name="T10" fmla="*/ 45 w 421"/>
                <a:gd name="T11" fmla="*/ 6 h 121"/>
                <a:gd name="T12" fmla="*/ 39 w 421"/>
                <a:gd name="T13" fmla="*/ 10 h 121"/>
                <a:gd name="T14" fmla="*/ 33 w 421"/>
                <a:gd name="T15" fmla="*/ 13 h 121"/>
                <a:gd name="T16" fmla="*/ 27 w 421"/>
                <a:gd name="T17" fmla="*/ 18 h 121"/>
                <a:gd name="T18" fmla="*/ 22 w 421"/>
                <a:gd name="T19" fmla="*/ 22 h 121"/>
                <a:gd name="T20" fmla="*/ 17 w 421"/>
                <a:gd name="T21" fmla="*/ 28 h 121"/>
                <a:gd name="T22" fmla="*/ 13 w 421"/>
                <a:gd name="T23" fmla="*/ 34 h 121"/>
                <a:gd name="T24" fmla="*/ 9 w 421"/>
                <a:gd name="T25" fmla="*/ 40 h 121"/>
                <a:gd name="T26" fmla="*/ 6 w 421"/>
                <a:gd name="T27" fmla="*/ 47 h 121"/>
                <a:gd name="T28" fmla="*/ 4 w 421"/>
                <a:gd name="T29" fmla="*/ 54 h 121"/>
                <a:gd name="T30" fmla="*/ 1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19 w 421"/>
                <a:gd name="T45" fmla="*/ 61 h 121"/>
                <a:gd name="T46" fmla="*/ 417 w 421"/>
                <a:gd name="T47" fmla="*/ 54 h 121"/>
                <a:gd name="T48" fmla="*/ 415 w 421"/>
                <a:gd name="T49" fmla="*/ 47 h 121"/>
                <a:gd name="T50" fmla="*/ 411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4 w 421"/>
                <a:gd name="T65" fmla="*/ 6 h 121"/>
                <a:gd name="T66" fmla="*/ 367 w 421"/>
                <a:gd name="T67" fmla="*/ 4 h 121"/>
                <a:gd name="T68" fmla="*/ 360 w 421"/>
                <a:gd name="T69" fmla="*/ 3 h 121"/>
                <a:gd name="T70" fmla="*/ 353 w 421"/>
                <a:gd name="T71" fmla="*/ 1 h 121"/>
                <a:gd name="T72" fmla="*/ 345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descr="Icon of mobile phone and speech bubble.">
            <a:extLst>
              <a:ext uri="{FF2B5EF4-FFF2-40B4-BE49-F238E27FC236}">
                <a16:creationId xmlns:a16="http://schemas.microsoft.com/office/drawing/2014/main" id="{67EBF40E-2836-4B56-82CA-B0AE5592616F}"/>
              </a:ext>
            </a:extLst>
          </p:cNvPr>
          <p:cNvGrpSpPr/>
          <p:nvPr/>
        </p:nvGrpSpPr>
        <p:grpSpPr>
          <a:xfrm>
            <a:off x="6564709" y="1373740"/>
            <a:ext cx="277813" cy="276225"/>
            <a:chOff x="6105525" y="1922463"/>
            <a:chExt cx="277813" cy="276225"/>
          </a:xfrm>
          <a:solidFill>
            <a:schemeClr val="bg1"/>
          </a:solidFill>
        </p:grpSpPr>
        <p:sp>
          <p:nvSpPr>
            <p:cNvPr id="102" name="Freeform 2023">
              <a:extLst>
                <a:ext uri="{FF2B5EF4-FFF2-40B4-BE49-F238E27FC236}">
                  <a16:creationId xmlns:a16="http://schemas.microsoft.com/office/drawing/2014/main" id="{8A677BB9-7FF5-46F1-AA35-A8280C80A687}"/>
                </a:ext>
              </a:extLst>
            </p:cNvPr>
            <p:cNvSpPr>
              <a:spLocks noEditPoints="1"/>
            </p:cNvSpPr>
            <p:nvPr/>
          </p:nvSpPr>
          <p:spPr bwMode="auto">
            <a:xfrm>
              <a:off x="6105525" y="1960563"/>
              <a:ext cx="96838" cy="47625"/>
            </a:xfrm>
            <a:custGeom>
              <a:avLst/>
              <a:gdLst>
                <a:gd name="T0" fmla="*/ 195 w 303"/>
                <a:gd name="T1" fmla="*/ 105 h 150"/>
                <a:gd name="T2" fmla="*/ 165 w 303"/>
                <a:gd name="T3" fmla="*/ 105 h 150"/>
                <a:gd name="T4" fmla="*/ 162 w 303"/>
                <a:gd name="T5" fmla="*/ 105 h 150"/>
                <a:gd name="T6" fmla="*/ 160 w 303"/>
                <a:gd name="T7" fmla="*/ 104 h 150"/>
                <a:gd name="T8" fmla="*/ 157 w 303"/>
                <a:gd name="T9" fmla="*/ 103 h 150"/>
                <a:gd name="T10" fmla="*/ 155 w 303"/>
                <a:gd name="T11" fmla="*/ 101 h 150"/>
                <a:gd name="T12" fmla="*/ 153 w 303"/>
                <a:gd name="T13" fmla="*/ 98 h 150"/>
                <a:gd name="T14" fmla="*/ 151 w 303"/>
                <a:gd name="T15" fmla="*/ 96 h 150"/>
                <a:gd name="T16" fmla="*/ 151 w 303"/>
                <a:gd name="T17" fmla="*/ 93 h 150"/>
                <a:gd name="T18" fmla="*/ 150 w 303"/>
                <a:gd name="T19" fmla="*/ 90 h 150"/>
                <a:gd name="T20" fmla="*/ 151 w 303"/>
                <a:gd name="T21" fmla="*/ 88 h 150"/>
                <a:gd name="T22" fmla="*/ 151 w 303"/>
                <a:gd name="T23" fmla="*/ 85 h 150"/>
                <a:gd name="T24" fmla="*/ 153 w 303"/>
                <a:gd name="T25" fmla="*/ 82 h 150"/>
                <a:gd name="T26" fmla="*/ 155 w 303"/>
                <a:gd name="T27" fmla="*/ 80 h 150"/>
                <a:gd name="T28" fmla="*/ 157 w 303"/>
                <a:gd name="T29" fmla="*/ 78 h 150"/>
                <a:gd name="T30" fmla="*/ 160 w 303"/>
                <a:gd name="T31" fmla="*/ 77 h 150"/>
                <a:gd name="T32" fmla="*/ 162 w 303"/>
                <a:gd name="T33" fmla="*/ 76 h 150"/>
                <a:gd name="T34" fmla="*/ 165 w 303"/>
                <a:gd name="T35" fmla="*/ 75 h 150"/>
                <a:gd name="T36" fmla="*/ 195 w 303"/>
                <a:gd name="T37" fmla="*/ 75 h 150"/>
                <a:gd name="T38" fmla="*/ 199 w 303"/>
                <a:gd name="T39" fmla="*/ 76 h 150"/>
                <a:gd name="T40" fmla="*/ 202 w 303"/>
                <a:gd name="T41" fmla="*/ 77 h 150"/>
                <a:gd name="T42" fmla="*/ 204 w 303"/>
                <a:gd name="T43" fmla="*/ 78 h 150"/>
                <a:gd name="T44" fmla="*/ 206 w 303"/>
                <a:gd name="T45" fmla="*/ 80 h 150"/>
                <a:gd name="T46" fmla="*/ 208 w 303"/>
                <a:gd name="T47" fmla="*/ 82 h 150"/>
                <a:gd name="T48" fmla="*/ 209 w 303"/>
                <a:gd name="T49" fmla="*/ 85 h 150"/>
                <a:gd name="T50" fmla="*/ 210 w 303"/>
                <a:gd name="T51" fmla="*/ 88 h 150"/>
                <a:gd name="T52" fmla="*/ 210 w 303"/>
                <a:gd name="T53" fmla="*/ 90 h 150"/>
                <a:gd name="T54" fmla="*/ 210 w 303"/>
                <a:gd name="T55" fmla="*/ 93 h 150"/>
                <a:gd name="T56" fmla="*/ 209 w 303"/>
                <a:gd name="T57" fmla="*/ 96 h 150"/>
                <a:gd name="T58" fmla="*/ 208 w 303"/>
                <a:gd name="T59" fmla="*/ 98 h 150"/>
                <a:gd name="T60" fmla="*/ 206 w 303"/>
                <a:gd name="T61" fmla="*/ 101 h 150"/>
                <a:gd name="T62" fmla="*/ 204 w 303"/>
                <a:gd name="T63" fmla="*/ 103 h 150"/>
                <a:gd name="T64" fmla="*/ 202 w 303"/>
                <a:gd name="T65" fmla="*/ 104 h 150"/>
                <a:gd name="T66" fmla="*/ 199 w 303"/>
                <a:gd name="T67" fmla="*/ 105 h 150"/>
                <a:gd name="T68" fmla="*/ 195 w 303"/>
                <a:gd name="T69" fmla="*/ 105 h 150"/>
                <a:gd name="T70" fmla="*/ 195 w 303"/>
                <a:gd name="T71" fmla="*/ 105 h 150"/>
                <a:gd name="T72" fmla="*/ 300 w 303"/>
                <a:gd name="T73" fmla="*/ 135 h 150"/>
                <a:gd name="T74" fmla="*/ 300 w 303"/>
                <a:gd name="T75" fmla="*/ 0 h 150"/>
                <a:gd name="T76" fmla="*/ 90 w 303"/>
                <a:gd name="T77" fmla="*/ 0 h 150"/>
                <a:gd name="T78" fmla="*/ 82 w 303"/>
                <a:gd name="T79" fmla="*/ 1 h 150"/>
                <a:gd name="T80" fmla="*/ 72 w 303"/>
                <a:gd name="T81" fmla="*/ 2 h 150"/>
                <a:gd name="T82" fmla="*/ 63 w 303"/>
                <a:gd name="T83" fmla="*/ 4 h 150"/>
                <a:gd name="T84" fmla="*/ 55 w 303"/>
                <a:gd name="T85" fmla="*/ 7 h 150"/>
                <a:gd name="T86" fmla="*/ 47 w 303"/>
                <a:gd name="T87" fmla="*/ 10 h 150"/>
                <a:gd name="T88" fmla="*/ 40 w 303"/>
                <a:gd name="T89" fmla="*/ 15 h 150"/>
                <a:gd name="T90" fmla="*/ 32 w 303"/>
                <a:gd name="T91" fmla="*/ 20 h 150"/>
                <a:gd name="T92" fmla="*/ 27 w 303"/>
                <a:gd name="T93" fmla="*/ 27 h 150"/>
                <a:gd name="T94" fmla="*/ 20 w 303"/>
                <a:gd name="T95" fmla="*/ 33 h 150"/>
                <a:gd name="T96" fmla="*/ 15 w 303"/>
                <a:gd name="T97" fmla="*/ 39 h 150"/>
                <a:gd name="T98" fmla="*/ 11 w 303"/>
                <a:gd name="T99" fmla="*/ 47 h 150"/>
                <a:gd name="T100" fmla="*/ 8 w 303"/>
                <a:gd name="T101" fmla="*/ 54 h 150"/>
                <a:gd name="T102" fmla="*/ 4 w 303"/>
                <a:gd name="T103" fmla="*/ 63 h 150"/>
                <a:gd name="T104" fmla="*/ 2 w 303"/>
                <a:gd name="T105" fmla="*/ 72 h 150"/>
                <a:gd name="T106" fmla="*/ 1 w 303"/>
                <a:gd name="T107" fmla="*/ 81 h 150"/>
                <a:gd name="T108" fmla="*/ 0 w 303"/>
                <a:gd name="T109" fmla="*/ 90 h 150"/>
                <a:gd name="T110" fmla="*/ 0 w 303"/>
                <a:gd name="T111" fmla="*/ 150 h 150"/>
                <a:gd name="T112" fmla="*/ 303 w 303"/>
                <a:gd name="T113" fmla="*/ 150 h 150"/>
                <a:gd name="T114" fmla="*/ 301 w 303"/>
                <a:gd name="T115" fmla="*/ 144 h 150"/>
                <a:gd name="T116" fmla="*/ 300 w 303"/>
                <a:gd name="T117" fmla="*/ 135 h 150"/>
                <a:gd name="T118" fmla="*/ 300 w 303"/>
                <a:gd name="T119" fmla="*/ 13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3" h="150">
                  <a:moveTo>
                    <a:pt x="195" y="105"/>
                  </a:moveTo>
                  <a:lnTo>
                    <a:pt x="165" y="105"/>
                  </a:lnTo>
                  <a:lnTo>
                    <a:pt x="162" y="105"/>
                  </a:lnTo>
                  <a:lnTo>
                    <a:pt x="160" y="104"/>
                  </a:lnTo>
                  <a:lnTo>
                    <a:pt x="157" y="103"/>
                  </a:lnTo>
                  <a:lnTo>
                    <a:pt x="155" y="101"/>
                  </a:lnTo>
                  <a:lnTo>
                    <a:pt x="153" y="98"/>
                  </a:lnTo>
                  <a:lnTo>
                    <a:pt x="151" y="96"/>
                  </a:lnTo>
                  <a:lnTo>
                    <a:pt x="151" y="93"/>
                  </a:lnTo>
                  <a:lnTo>
                    <a:pt x="150" y="90"/>
                  </a:lnTo>
                  <a:lnTo>
                    <a:pt x="151" y="88"/>
                  </a:lnTo>
                  <a:lnTo>
                    <a:pt x="151" y="85"/>
                  </a:lnTo>
                  <a:lnTo>
                    <a:pt x="153" y="82"/>
                  </a:lnTo>
                  <a:lnTo>
                    <a:pt x="155" y="80"/>
                  </a:lnTo>
                  <a:lnTo>
                    <a:pt x="157" y="78"/>
                  </a:lnTo>
                  <a:lnTo>
                    <a:pt x="160" y="77"/>
                  </a:lnTo>
                  <a:lnTo>
                    <a:pt x="162" y="76"/>
                  </a:lnTo>
                  <a:lnTo>
                    <a:pt x="165" y="75"/>
                  </a:lnTo>
                  <a:lnTo>
                    <a:pt x="195" y="75"/>
                  </a:lnTo>
                  <a:lnTo>
                    <a:pt x="199" y="76"/>
                  </a:lnTo>
                  <a:lnTo>
                    <a:pt x="202" y="77"/>
                  </a:lnTo>
                  <a:lnTo>
                    <a:pt x="204" y="78"/>
                  </a:lnTo>
                  <a:lnTo>
                    <a:pt x="206" y="80"/>
                  </a:lnTo>
                  <a:lnTo>
                    <a:pt x="208" y="82"/>
                  </a:lnTo>
                  <a:lnTo>
                    <a:pt x="209" y="85"/>
                  </a:lnTo>
                  <a:lnTo>
                    <a:pt x="210" y="88"/>
                  </a:lnTo>
                  <a:lnTo>
                    <a:pt x="210" y="90"/>
                  </a:lnTo>
                  <a:lnTo>
                    <a:pt x="210" y="93"/>
                  </a:lnTo>
                  <a:lnTo>
                    <a:pt x="209" y="96"/>
                  </a:lnTo>
                  <a:lnTo>
                    <a:pt x="208" y="98"/>
                  </a:lnTo>
                  <a:lnTo>
                    <a:pt x="206" y="101"/>
                  </a:lnTo>
                  <a:lnTo>
                    <a:pt x="204" y="103"/>
                  </a:lnTo>
                  <a:lnTo>
                    <a:pt x="202" y="104"/>
                  </a:lnTo>
                  <a:lnTo>
                    <a:pt x="199" y="105"/>
                  </a:lnTo>
                  <a:lnTo>
                    <a:pt x="195" y="105"/>
                  </a:lnTo>
                  <a:lnTo>
                    <a:pt x="195" y="105"/>
                  </a:lnTo>
                  <a:close/>
                  <a:moveTo>
                    <a:pt x="300" y="135"/>
                  </a:moveTo>
                  <a:lnTo>
                    <a:pt x="300" y="0"/>
                  </a:lnTo>
                  <a:lnTo>
                    <a:pt x="90" y="0"/>
                  </a:lnTo>
                  <a:lnTo>
                    <a:pt x="82" y="1"/>
                  </a:lnTo>
                  <a:lnTo>
                    <a:pt x="72" y="2"/>
                  </a:lnTo>
                  <a:lnTo>
                    <a:pt x="63" y="4"/>
                  </a:lnTo>
                  <a:lnTo>
                    <a:pt x="55" y="7"/>
                  </a:lnTo>
                  <a:lnTo>
                    <a:pt x="47" y="10"/>
                  </a:lnTo>
                  <a:lnTo>
                    <a:pt x="40" y="15"/>
                  </a:lnTo>
                  <a:lnTo>
                    <a:pt x="32" y="20"/>
                  </a:lnTo>
                  <a:lnTo>
                    <a:pt x="27" y="27"/>
                  </a:lnTo>
                  <a:lnTo>
                    <a:pt x="20" y="33"/>
                  </a:lnTo>
                  <a:lnTo>
                    <a:pt x="15" y="39"/>
                  </a:lnTo>
                  <a:lnTo>
                    <a:pt x="11" y="47"/>
                  </a:lnTo>
                  <a:lnTo>
                    <a:pt x="8" y="54"/>
                  </a:lnTo>
                  <a:lnTo>
                    <a:pt x="4" y="63"/>
                  </a:lnTo>
                  <a:lnTo>
                    <a:pt x="2" y="72"/>
                  </a:lnTo>
                  <a:lnTo>
                    <a:pt x="1" y="81"/>
                  </a:lnTo>
                  <a:lnTo>
                    <a:pt x="0" y="90"/>
                  </a:lnTo>
                  <a:lnTo>
                    <a:pt x="0" y="150"/>
                  </a:lnTo>
                  <a:lnTo>
                    <a:pt x="303" y="150"/>
                  </a:lnTo>
                  <a:lnTo>
                    <a:pt x="301" y="144"/>
                  </a:lnTo>
                  <a:lnTo>
                    <a:pt x="300" y="135"/>
                  </a:lnTo>
                  <a:lnTo>
                    <a:pt x="30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2024">
              <a:extLst>
                <a:ext uri="{FF2B5EF4-FFF2-40B4-BE49-F238E27FC236}">
                  <a16:creationId xmlns:a16="http://schemas.microsoft.com/office/drawing/2014/main" id="{A089C24C-3669-4556-BCE2-1150BE6C011A}"/>
                </a:ext>
              </a:extLst>
            </p:cNvPr>
            <p:cNvSpPr>
              <a:spLocks noEditPoints="1"/>
            </p:cNvSpPr>
            <p:nvPr/>
          </p:nvSpPr>
          <p:spPr bwMode="auto">
            <a:xfrm>
              <a:off x="6105525" y="2151063"/>
              <a:ext cx="142875" cy="47625"/>
            </a:xfrm>
            <a:custGeom>
              <a:avLst/>
              <a:gdLst>
                <a:gd name="T0" fmla="*/ 231 w 451"/>
                <a:gd name="T1" fmla="*/ 25 h 150"/>
                <a:gd name="T2" fmla="*/ 242 w 451"/>
                <a:gd name="T3" fmla="*/ 31 h 150"/>
                <a:gd name="T4" fmla="*/ 252 w 451"/>
                <a:gd name="T5" fmla="*/ 39 h 150"/>
                <a:gd name="T6" fmla="*/ 258 w 451"/>
                <a:gd name="T7" fmla="*/ 52 h 150"/>
                <a:gd name="T8" fmla="*/ 258 w 451"/>
                <a:gd name="T9" fmla="*/ 65 h 150"/>
                <a:gd name="T10" fmla="*/ 252 w 451"/>
                <a:gd name="T11" fmla="*/ 78 h 150"/>
                <a:gd name="T12" fmla="*/ 242 w 451"/>
                <a:gd name="T13" fmla="*/ 86 h 150"/>
                <a:gd name="T14" fmla="*/ 231 w 451"/>
                <a:gd name="T15" fmla="*/ 92 h 150"/>
                <a:gd name="T16" fmla="*/ 217 w 451"/>
                <a:gd name="T17" fmla="*/ 92 h 150"/>
                <a:gd name="T18" fmla="*/ 205 w 451"/>
                <a:gd name="T19" fmla="*/ 86 h 150"/>
                <a:gd name="T20" fmla="*/ 195 w 451"/>
                <a:gd name="T21" fmla="*/ 78 h 150"/>
                <a:gd name="T22" fmla="*/ 190 w 451"/>
                <a:gd name="T23" fmla="*/ 66 h 150"/>
                <a:gd name="T24" fmla="*/ 190 w 451"/>
                <a:gd name="T25" fmla="*/ 52 h 150"/>
                <a:gd name="T26" fmla="*/ 195 w 451"/>
                <a:gd name="T27" fmla="*/ 39 h 150"/>
                <a:gd name="T28" fmla="*/ 205 w 451"/>
                <a:gd name="T29" fmla="*/ 31 h 150"/>
                <a:gd name="T30" fmla="*/ 217 w 451"/>
                <a:gd name="T31" fmla="*/ 25 h 150"/>
                <a:gd name="T32" fmla="*/ 224 w 451"/>
                <a:gd name="T33" fmla="*/ 24 h 150"/>
                <a:gd name="T34" fmla="*/ 1 w 451"/>
                <a:gd name="T35" fmla="*/ 68 h 150"/>
                <a:gd name="T36" fmla="*/ 4 w 451"/>
                <a:gd name="T37" fmla="*/ 85 h 150"/>
                <a:gd name="T38" fmla="*/ 11 w 451"/>
                <a:gd name="T39" fmla="*/ 102 h 150"/>
                <a:gd name="T40" fmla="*/ 20 w 451"/>
                <a:gd name="T41" fmla="*/ 116 h 150"/>
                <a:gd name="T42" fmla="*/ 33 w 451"/>
                <a:gd name="T43" fmla="*/ 129 h 150"/>
                <a:gd name="T44" fmla="*/ 47 w 451"/>
                <a:gd name="T45" fmla="*/ 139 h 150"/>
                <a:gd name="T46" fmla="*/ 63 w 451"/>
                <a:gd name="T47" fmla="*/ 145 h 150"/>
                <a:gd name="T48" fmla="*/ 82 w 451"/>
                <a:gd name="T49" fmla="*/ 149 h 150"/>
                <a:gd name="T50" fmla="*/ 360 w 451"/>
                <a:gd name="T51" fmla="*/ 150 h 150"/>
                <a:gd name="T52" fmla="*/ 379 w 451"/>
                <a:gd name="T53" fmla="*/ 148 h 150"/>
                <a:gd name="T54" fmla="*/ 395 w 451"/>
                <a:gd name="T55" fmla="*/ 143 h 150"/>
                <a:gd name="T56" fmla="*/ 409 w 451"/>
                <a:gd name="T57" fmla="*/ 135 h 150"/>
                <a:gd name="T58" fmla="*/ 422 w 451"/>
                <a:gd name="T59" fmla="*/ 124 h 150"/>
                <a:gd name="T60" fmla="*/ 433 w 451"/>
                <a:gd name="T61" fmla="*/ 111 h 150"/>
                <a:gd name="T62" fmla="*/ 442 w 451"/>
                <a:gd name="T63" fmla="*/ 96 h 150"/>
                <a:gd name="T64" fmla="*/ 447 w 451"/>
                <a:gd name="T65" fmla="*/ 79 h 150"/>
                <a:gd name="T66" fmla="*/ 451 w 451"/>
                <a:gd name="T67" fmla="*/ 60 h 150"/>
                <a:gd name="T68" fmla="*/ 0 w 451"/>
                <a:gd name="T6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1" h="150">
                  <a:moveTo>
                    <a:pt x="224" y="24"/>
                  </a:moveTo>
                  <a:lnTo>
                    <a:pt x="231" y="25"/>
                  </a:lnTo>
                  <a:lnTo>
                    <a:pt x="237" y="27"/>
                  </a:lnTo>
                  <a:lnTo>
                    <a:pt x="242" y="31"/>
                  </a:lnTo>
                  <a:lnTo>
                    <a:pt x="248" y="35"/>
                  </a:lnTo>
                  <a:lnTo>
                    <a:pt x="252" y="39"/>
                  </a:lnTo>
                  <a:lnTo>
                    <a:pt x="255" y="46"/>
                  </a:lnTo>
                  <a:lnTo>
                    <a:pt x="258" y="52"/>
                  </a:lnTo>
                  <a:lnTo>
                    <a:pt x="258" y="59"/>
                  </a:lnTo>
                  <a:lnTo>
                    <a:pt x="258" y="65"/>
                  </a:lnTo>
                  <a:lnTo>
                    <a:pt x="255" y="71"/>
                  </a:lnTo>
                  <a:lnTo>
                    <a:pt x="252" y="78"/>
                  </a:lnTo>
                  <a:lnTo>
                    <a:pt x="248" y="83"/>
                  </a:lnTo>
                  <a:lnTo>
                    <a:pt x="242" y="86"/>
                  </a:lnTo>
                  <a:lnTo>
                    <a:pt x="237" y="90"/>
                  </a:lnTo>
                  <a:lnTo>
                    <a:pt x="231" y="92"/>
                  </a:lnTo>
                  <a:lnTo>
                    <a:pt x="224" y="93"/>
                  </a:lnTo>
                  <a:lnTo>
                    <a:pt x="217" y="92"/>
                  </a:lnTo>
                  <a:lnTo>
                    <a:pt x="210" y="90"/>
                  </a:lnTo>
                  <a:lnTo>
                    <a:pt x="205" y="86"/>
                  </a:lnTo>
                  <a:lnTo>
                    <a:pt x="200" y="83"/>
                  </a:lnTo>
                  <a:lnTo>
                    <a:pt x="195" y="78"/>
                  </a:lnTo>
                  <a:lnTo>
                    <a:pt x="192" y="71"/>
                  </a:lnTo>
                  <a:lnTo>
                    <a:pt x="190" y="66"/>
                  </a:lnTo>
                  <a:lnTo>
                    <a:pt x="190" y="59"/>
                  </a:lnTo>
                  <a:lnTo>
                    <a:pt x="190" y="52"/>
                  </a:lnTo>
                  <a:lnTo>
                    <a:pt x="192" y="46"/>
                  </a:lnTo>
                  <a:lnTo>
                    <a:pt x="195" y="39"/>
                  </a:lnTo>
                  <a:lnTo>
                    <a:pt x="200" y="35"/>
                  </a:lnTo>
                  <a:lnTo>
                    <a:pt x="205" y="31"/>
                  </a:lnTo>
                  <a:lnTo>
                    <a:pt x="210" y="27"/>
                  </a:lnTo>
                  <a:lnTo>
                    <a:pt x="217" y="25"/>
                  </a:lnTo>
                  <a:lnTo>
                    <a:pt x="224" y="24"/>
                  </a:lnTo>
                  <a:lnTo>
                    <a:pt x="224" y="24"/>
                  </a:lnTo>
                  <a:close/>
                  <a:moveTo>
                    <a:pt x="0" y="59"/>
                  </a:moveTo>
                  <a:lnTo>
                    <a:pt x="1" y="68"/>
                  </a:lnTo>
                  <a:lnTo>
                    <a:pt x="2" y="77"/>
                  </a:lnTo>
                  <a:lnTo>
                    <a:pt x="4" y="85"/>
                  </a:lnTo>
                  <a:lnTo>
                    <a:pt x="8" y="94"/>
                  </a:lnTo>
                  <a:lnTo>
                    <a:pt x="11" y="102"/>
                  </a:lnTo>
                  <a:lnTo>
                    <a:pt x="16" y="109"/>
                  </a:lnTo>
                  <a:lnTo>
                    <a:pt x="20" y="116"/>
                  </a:lnTo>
                  <a:lnTo>
                    <a:pt x="27" y="123"/>
                  </a:lnTo>
                  <a:lnTo>
                    <a:pt x="33" y="129"/>
                  </a:lnTo>
                  <a:lnTo>
                    <a:pt x="40" y="134"/>
                  </a:lnTo>
                  <a:lnTo>
                    <a:pt x="47" y="139"/>
                  </a:lnTo>
                  <a:lnTo>
                    <a:pt x="56" y="142"/>
                  </a:lnTo>
                  <a:lnTo>
                    <a:pt x="63" y="145"/>
                  </a:lnTo>
                  <a:lnTo>
                    <a:pt x="72" y="148"/>
                  </a:lnTo>
                  <a:lnTo>
                    <a:pt x="82" y="149"/>
                  </a:lnTo>
                  <a:lnTo>
                    <a:pt x="90" y="150"/>
                  </a:lnTo>
                  <a:lnTo>
                    <a:pt x="360" y="150"/>
                  </a:lnTo>
                  <a:lnTo>
                    <a:pt x="370" y="149"/>
                  </a:lnTo>
                  <a:lnTo>
                    <a:pt x="379" y="148"/>
                  </a:lnTo>
                  <a:lnTo>
                    <a:pt x="386" y="145"/>
                  </a:lnTo>
                  <a:lnTo>
                    <a:pt x="395" y="143"/>
                  </a:lnTo>
                  <a:lnTo>
                    <a:pt x="402" y="139"/>
                  </a:lnTo>
                  <a:lnTo>
                    <a:pt x="409" y="135"/>
                  </a:lnTo>
                  <a:lnTo>
                    <a:pt x="415" y="130"/>
                  </a:lnTo>
                  <a:lnTo>
                    <a:pt x="422" y="124"/>
                  </a:lnTo>
                  <a:lnTo>
                    <a:pt x="428" y="117"/>
                  </a:lnTo>
                  <a:lnTo>
                    <a:pt x="433" y="111"/>
                  </a:lnTo>
                  <a:lnTo>
                    <a:pt x="438" y="104"/>
                  </a:lnTo>
                  <a:lnTo>
                    <a:pt x="442" y="96"/>
                  </a:lnTo>
                  <a:lnTo>
                    <a:pt x="445" y="87"/>
                  </a:lnTo>
                  <a:lnTo>
                    <a:pt x="447" y="79"/>
                  </a:lnTo>
                  <a:lnTo>
                    <a:pt x="449" y="69"/>
                  </a:lnTo>
                  <a:lnTo>
                    <a:pt x="451" y="60"/>
                  </a:lnTo>
                  <a:lnTo>
                    <a:pt x="451" y="0"/>
                  </a:lnTo>
                  <a:lnTo>
                    <a:pt x="0" y="0"/>
                  </a:lnTo>
                  <a:lnTo>
                    <a:pt x="0"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2025">
              <a:extLst>
                <a:ext uri="{FF2B5EF4-FFF2-40B4-BE49-F238E27FC236}">
                  <a16:creationId xmlns:a16="http://schemas.microsoft.com/office/drawing/2014/main" id="{AD44BCFE-381C-4084-BB3E-AC4E2D2DE4A0}"/>
                </a:ext>
              </a:extLst>
            </p:cNvPr>
            <p:cNvSpPr>
              <a:spLocks/>
            </p:cNvSpPr>
            <p:nvPr/>
          </p:nvSpPr>
          <p:spPr bwMode="auto">
            <a:xfrm>
              <a:off x="6105525" y="2017713"/>
              <a:ext cx="142875" cy="123825"/>
            </a:xfrm>
            <a:custGeom>
              <a:avLst/>
              <a:gdLst>
                <a:gd name="T0" fmla="*/ 318 w 451"/>
                <a:gd name="T1" fmla="*/ 0 h 390"/>
                <a:gd name="T2" fmla="*/ 30 w 451"/>
                <a:gd name="T3" fmla="*/ 0 h 390"/>
                <a:gd name="T4" fmla="*/ 0 w 451"/>
                <a:gd name="T5" fmla="*/ 0 h 390"/>
                <a:gd name="T6" fmla="*/ 0 w 451"/>
                <a:gd name="T7" fmla="*/ 390 h 390"/>
                <a:gd name="T8" fmla="*/ 451 w 451"/>
                <a:gd name="T9" fmla="*/ 390 h 390"/>
                <a:gd name="T10" fmla="*/ 451 w 451"/>
                <a:gd name="T11" fmla="*/ 30 h 390"/>
                <a:gd name="T12" fmla="*/ 375 w 451"/>
                <a:gd name="T13" fmla="*/ 30 h 390"/>
                <a:gd name="T14" fmla="*/ 367 w 451"/>
                <a:gd name="T15" fmla="*/ 29 h 390"/>
                <a:gd name="T16" fmla="*/ 359 w 451"/>
                <a:gd name="T17" fmla="*/ 27 h 390"/>
                <a:gd name="T18" fmla="*/ 351 w 451"/>
                <a:gd name="T19" fmla="*/ 25 h 390"/>
                <a:gd name="T20" fmla="*/ 343 w 451"/>
                <a:gd name="T21" fmla="*/ 21 h 390"/>
                <a:gd name="T22" fmla="*/ 336 w 451"/>
                <a:gd name="T23" fmla="*/ 17 h 390"/>
                <a:gd name="T24" fmla="*/ 329 w 451"/>
                <a:gd name="T25" fmla="*/ 12 h 390"/>
                <a:gd name="T26" fmla="*/ 323 w 451"/>
                <a:gd name="T27" fmla="*/ 6 h 390"/>
                <a:gd name="T28" fmla="*/ 318 w 451"/>
                <a:gd name="T2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390">
                  <a:moveTo>
                    <a:pt x="318" y="0"/>
                  </a:moveTo>
                  <a:lnTo>
                    <a:pt x="30" y="0"/>
                  </a:lnTo>
                  <a:lnTo>
                    <a:pt x="0" y="0"/>
                  </a:lnTo>
                  <a:lnTo>
                    <a:pt x="0" y="390"/>
                  </a:lnTo>
                  <a:lnTo>
                    <a:pt x="451" y="390"/>
                  </a:lnTo>
                  <a:lnTo>
                    <a:pt x="451" y="30"/>
                  </a:lnTo>
                  <a:lnTo>
                    <a:pt x="375" y="30"/>
                  </a:lnTo>
                  <a:lnTo>
                    <a:pt x="367" y="29"/>
                  </a:lnTo>
                  <a:lnTo>
                    <a:pt x="359" y="27"/>
                  </a:lnTo>
                  <a:lnTo>
                    <a:pt x="351" y="25"/>
                  </a:lnTo>
                  <a:lnTo>
                    <a:pt x="343" y="21"/>
                  </a:lnTo>
                  <a:lnTo>
                    <a:pt x="336" y="17"/>
                  </a:lnTo>
                  <a:lnTo>
                    <a:pt x="329" y="12"/>
                  </a:lnTo>
                  <a:lnTo>
                    <a:pt x="323" y="6"/>
                  </a:lnTo>
                  <a:lnTo>
                    <a:pt x="3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2026">
              <a:extLst>
                <a:ext uri="{FF2B5EF4-FFF2-40B4-BE49-F238E27FC236}">
                  <a16:creationId xmlns:a16="http://schemas.microsoft.com/office/drawing/2014/main" id="{53FDEEB6-B7E5-4317-BF5C-105279C6C66B}"/>
                </a:ext>
              </a:extLst>
            </p:cNvPr>
            <p:cNvSpPr>
              <a:spLocks noEditPoints="1"/>
            </p:cNvSpPr>
            <p:nvPr/>
          </p:nvSpPr>
          <p:spPr bwMode="auto">
            <a:xfrm>
              <a:off x="6210300" y="1922463"/>
              <a:ext cx="173038" cy="127000"/>
            </a:xfrm>
            <a:custGeom>
              <a:avLst/>
              <a:gdLst>
                <a:gd name="T0" fmla="*/ 360 w 542"/>
                <a:gd name="T1" fmla="*/ 172 h 400"/>
                <a:gd name="T2" fmla="*/ 351 w 542"/>
                <a:gd name="T3" fmla="*/ 166 h 400"/>
                <a:gd name="T4" fmla="*/ 348 w 542"/>
                <a:gd name="T5" fmla="*/ 155 h 400"/>
                <a:gd name="T6" fmla="*/ 351 w 542"/>
                <a:gd name="T7" fmla="*/ 144 h 400"/>
                <a:gd name="T8" fmla="*/ 360 w 542"/>
                <a:gd name="T9" fmla="*/ 138 h 400"/>
                <a:gd name="T10" fmla="*/ 372 w 542"/>
                <a:gd name="T11" fmla="*/ 137 h 400"/>
                <a:gd name="T12" fmla="*/ 381 w 542"/>
                <a:gd name="T13" fmla="*/ 142 h 400"/>
                <a:gd name="T14" fmla="*/ 385 w 542"/>
                <a:gd name="T15" fmla="*/ 152 h 400"/>
                <a:gd name="T16" fmla="*/ 384 w 542"/>
                <a:gd name="T17" fmla="*/ 163 h 400"/>
                <a:gd name="T18" fmla="*/ 378 w 542"/>
                <a:gd name="T19" fmla="*/ 171 h 400"/>
                <a:gd name="T20" fmla="*/ 367 w 542"/>
                <a:gd name="T21" fmla="*/ 174 h 400"/>
                <a:gd name="T22" fmla="*/ 269 w 542"/>
                <a:gd name="T23" fmla="*/ 174 h 400"/>
                <a:gd name="T24" fmla="*/ 259 w 542"/>
                <a:gd name="T25" fmla="*/ 169 h 400"/>
                <a:gd name="T26" fmla="*/ 254 w 542"/>
                <a:gd name="T27" fmla="*/ 159 h 400"/>
                <a:gd name="T28" fmla="*/ 256 w 542"/>
                <a:gd name="T29" fmla="*/ 148 h 400"/>
                <a:gd name="T30" fmla="*/ 262 w 542"/>
                <a:gd name="T31" fmla="*/ 140 h 400"/>
                <a:gd name="T32" fmla="*/ 273 w 542"/>
                <a:gd name="T33" fmla="*/ 137 h 400"/>
                <a:gd name="T34" fmla="*/ 284 w 542"/>
                <a:gd name="T35" fmla="*/ 140 h 400"/>
                <a:gd name="T36" fmla="*/ 290 w 542"/>
                <a:gd name="T37" fmla="*/ 148 h 400"/>
                <a:gd name="T38" fmla="*/ 291 w 542"/>
                <a:gd name="T39" fmla="*/ 159 h 400"/>
                <a:gd name="T40" fmla="*/ 286 w 542"/>
                <a:gd name="T41" fmla="*/ 169 h 400"/>
                <a:gd name="T42" fmla="*/ 276 w 542"/>
                <a:gd name="T43" fmla="*/ 174 h 400"/>
                <a:gd name="T44" fmla="*/ 177 w 542"/>
                <a:gd name="T45" fmla="*/ 174 h 400"/>
                <a:gd name="T46" fmla="*/ 168 w 542"/>
                <a:gd name="T47" fmla="*/ 171 h 400"/>
                <a:gd name="T48" fmla="*/ 160 w 542"/>
                <a:gd name="T49" fmla="*/ 163 h 400"/>
                <a:gd name="T50" fmla="*/ 159 w 542"/>
                <a:gd name="T51" fmla="*/ 152 h 400"/>
                <a:gd name="T52" fmla="*/ 165 w 542"/>
                <a:gd name="T53" fmla="*/ 142 h 400"/>
                <a:gd name="T54" fmla="*/ 174 w 542"/>
                <a:gd name="T55" fmla="*/ 137 h 400"/>
                <a:gd name="T56" fmla="*/ 185 w 542"/>
                <a:gd name="T57" fmla="*/ 138 h 400"/>
                <a:gd name="T58" fmla="*/ 193 w 542"/>
                <a:gd name="T59" fmla="*/ 144 h 400"/>
                <a:gd name="T60" fmla="*/ 197 w 542"/>
                <a:gd name="T61" fmla="*/ 155 h 400"/>
                <a:gd name="T62" fmla="*/ 193 w 542"/>
                <a:gd name="T63" fmla="*/ 166 h 400"/>
                <a:gd name="T64" fmla="*/ 185 w 542"/>
                <a:gd name="T65" fmla="*/ 173 h 400"/>
                <a:gd name="T66" fmla="*/ 177 w 542"/>
                <a:gd name="T67" fmla="*/ 174 h 400"/>
                <a:gd name="T68" fmla="*/ 37 w 542"/>
                <a:gd name="T69" fmla="*/ 1 h 400"/>
                <a:gd name="T70" fmla="*/ 14 w 542"/>
                <a:gd name="T71" fmla="*/ 14 h 400"/>
                <a:gd name="T72" fmla="*/ 2 w 542"/>
                <a:gd name="T73" fmla="*/ 36 h 400"/>
                <a:gd name="T74" fmla="*/ 2 w 542"/>
                <a:gd name="T75" fmla="*/ 264 h 400"/>
                <a:gd name="T76" fmla="*/ 14 w 542"/>
                <a:gd name="T77" fmla="*/ 287 h 400"/>
                <a:gd name="T78" fmla="*/ 37 w 542"/>
                <a:gd name="T79" fmla="*/ 300 h 400"/>
                <a:gd name="T80" fmla="*/ 91 w 542"/>
                <a:gd name="T81" fmla="*/ 301 h 400"/>
                <a:gd name="T82" fmla="*/ 172 w 542"/>
                <a:gd name="T83" fmla="*/ 302 h 400"/>
                <a:gd name="T84" fmla="*/ 178 w 542"/>
                <a:gd name="T85" fmla="*/ 307 h 400"/>
                <a:gd name="T86" fmla="*/ 182 w 542"/>
                <a:gd name="T87" fmla="*/ 316 h 400"/>
                <a:gd name="T88" fmla="*/ 280 w 542"/>
                <a:gd name="T89" fmla="*/ 303 h 400"/>
                <a:gd name="T90" fmla="*/ 288 w 542"/>
                <a:gd name="T91" fmla="*/ 301 h 400"/>
                <a:gd name="T92" fmla="*/ 513 w 542"/>
                <a:gd name="T93" fmla="*/ 297 h 400"/>
                <a:gd name="T94" fmla="*/ 533 w 542"/>
                <a:gd name="T95" fmla="*/ 280 h 400"/>
                <a:gd name="T96" fmla="*/ 542 w 542"/>
                <a:gd name="T97" fmla="*/ 255 h 400"/>
                <a:gd name="T98" fmla="*/ 538 w 542"/>
                <a:gd name="T99" fmla="*/ 29 h 400"/>
                <a:gd name="T100" fmla="*/ 522 w 542"/>
                <a:gd name="T101" fmla="*/ 8 h 400"/>
                <a:gd name="T102" fmla="*/ 497 w 542"/>
                <a:gd name="T10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2" h="400">
                  <a:moveTo>
                    <a:pt x="367" y="174"/>
                  </a:moveTo>
                  <a:lnTo>
                    <a:pt x="364" y="174"/>
                  </a:lnTo>
                  <a:lnTo>
                    <a:pt x="360" y="172"/>
                  </a:lnTo>
                  <a:lnTo>
                    <a:pt x="357" y="171"/>
                  </a:lnTo>
                  <a:lnTo>
                    <a:pt x="354" y="169"/>
                  </a:lnTo>
                  <a:lnTo>
                    <a:pt x="351" y="166"/>
                  </a:lnTo>
                  <a:lnTo>
                    <a:pt x="350" y="163"/>
                  </a:lnTo>
                  <a:lnTo>
                    <a:pt x="349" y="159"/>
                  </a:lnTo>
                  <a:lnTo>
                    <a:pt x="348" y="155"/>
                  </a:lnTo>
                  <a:lnTo>
                    <a:pt x="349" y="152"/>
                  </a:lnTo>
                  <a:lnTo>
                    <a:pt x="350" y="148"/>
                  </a:lnTo>
                  <a:lnTo>
                    <a:pt x="351" y="144"/>
                  </a:lnTo>
                  <a:lnTo>
                    <a:pt x="354" y="142"/>
                  </a:lnTo>
                  <a:lnTo>
                    <a:pt x="357" y="140"/>
                  </a:lnTo>
                  <a:lnTo>
                    <a:pt x="360" y="138"/>
                  </a:lnTo>
                  <a:lnTo>
                    <a:pt x="364" y="137"/>
                  </a:lnTo>
                  <a:lnTo>
                    <a:pt x="367" y="137"/>
                  </a:lnTo>
                  <a:lnTo>
                    <a:pt x="372" y="137"/>
                  </a:lnTo>
                  <a:lnTo>
                    <a:pt x="375" y="138"/>
                  </a:lnTo>
                  <a:lnTo>
                    <a:pt x="378" y="140"/>
                  </a:lnTo>
                  <a:lnTo>
                    <a:pt x="381" y="142"/>
                  </a:lnTo>
                  <a:lnTo>
                    <a:pt x="383" y="144"/>
                  </a:lnTo>
                  <a:lnTo>
                    <a:pt x="384" y="148"/>
                  </a:lnTo>
                  <a:lnTo>
                    <a:pt x="385" y="152"/>
                  </a:lnTo>
                  <a:lnTo>
                    <a:pt x="387" y="155"/>
                  </a:lnTo>
                  <a:lnTo>
                    <a:pt x="385" y="159"/>
                  </a:lnTo>
                  <a:lnTo>
                    <a:pt x="384" y="163"/>
                  </a:lnTo>
                  <a:lnTo>
                    <a:pt x="383" y="166"/>
                  </a:lnTo>
                  <a:lnTo>
                    <a:pt x="381" y="169"/>
                  </a:lnTo>
                  <a:lnTo>
                    <a:pt x="378" y="171"/>
                  </a:lnTo>
                  <a:lnTo>
                    <a:pt x="375" y="173"/>
                  </a:lnTo>
                  <a:lnTo>
                    <a:pt x="372" y="174"/>
                  </a:lnTo>
                  <a:lnTo>
                    <a:pt x="367" y="174"/>
                  </a:lnTo>
                  <a:lnTo>
                    <a:pt x="367" y="174"/>
                  </a:lnTo>
                  <a:close/>
                  <a:moveTo>
                    <a:pt x="273" y="174"/>
                  </a:moveTo>
                  <a:lnTo>
                    <a:pt x="269" y="174"/>
                  </a:lnTo>
                  <a:lnTo>
                    <a:pt x="265" y="172"/>
                  </a:lnTo>
                  <a:lnTo>
                    <a:pt x="262" y="171"/>
                  </a:lnTo>
                  <a:lnTo>
                    <a:pt x="259" y="169"/>
                  </a:lnTo>
                  <a:lnTo>
                    <a:pt x="257" y="166"/>
                  </a:lnTo>
                  <a:lnTo>
                    <a:pt x="256" y="163"/>
                  </a:lnTo>
                  <a:lnTo>
                    <a:pt x="254" y="159"/>
                  </a:lnTo>
                  <a:lnTo>
                    <a:pt x="254" y="155"/>
                  </a:lnTo>
                  <a:lnTo>
                    <a:pt x="254" y="152"/>
                  </a:lnTo>
                  <a:lnTo>
                    <a:pt x="256" y="148"/>
                  </a:lnTo>
                  <a:lnTo>
                    <a:pt x="257" y="144"/>
                  </a:lnTo>
                  <a:lnTo>
                    <a:pt x="259" y="142"/>
                  </a:lnTo>
                  <a:lnTo>
                    <a:pt x="262" y="140"/>
                  </a:lnTo>
                  <a:lnTo>
                    <a:pt x="265" y="138"/>
                  </a:lnTo>
                  <a:lnTo>
                    <a:pt x="269" y="137"/>
                  </a:lnTo>
                  <a:lnTo>
                    <a:pt x="273" y="137"/>
                  </a:lnTo>
                  <a:lnTo>
                    <a:pt x="276" y="137"/>
                  </a:lnTo>
                  <a:lnTo>
                    <a:pt x="280" y="138"/>
                  </a:lnTo>
                  <a:lnTo>
                    <a:pt x="284" y="140"/>
                  </a:lnTo>
                  <a:lnTo>
                    <a:pt x="286" y="142"/>
                  </a:lnTo>
                  <a:lnTo>
                    <a:pt x="288" y="144"/>
                  </a:lnTo>
                  <a:lnTo>
                    <a:pt x="290" y="148"/>
                  </a:lnTo>
                  <a:lnTo>
                    <a:pt x="291" y="152"/>
                  </a:lnTo>
                  <a:lnTo>
                    <a:pt x="291" y="155"/>
                  </a:lnTo>
                  <a:lnTo>
                    <a:pt x="291" y="159"/>
                  </a:lnTo>
                  <a:lnTo>
                    <a:pt x="290" y="163"/>
                  </a:lnTo>
                  <a:lnTo>
                    <a:pt x="288" y="166"/>
                  </a:lnTo>
                  <a:lnTo>
                    <a:pt x="286" y="169"/>
                  </a:lnTo>
                  <a:lnTo>
                    <a:pt x="284" y="171"/>
                  </a:lnTo>
                  <a:lnTo>
                    <a:pt x="280" y="173"/>
                  </a:lnTo>
                  <a:lnTo>
                    <a:pt x="276" y="174"/>
                  </a:lnTo>
                  <a:lnTo>
                    <a:pt x="273" y="174"/>
                  </a:lnTo>
                  <a:lnTo>
                    <a:pt x="273" y="174"/>
                  </a:lnTo>
                  <a:close/>
                  <a:moveTo>
                    <a:pt x="177" y="174"/>
                  </a:moveTo>
                  <a:lnTo>
                    <a:pt x="174" y="174"/>
                  </a:lnTo>
                  <a:lnTo>
                    <a:pt x="171" y="172"/>
                  </a:lnTo>
                  <a:lnTo>
                    <a:pt x="168" y="171"/>
                  </a:lnTo>
                  <a:lnTo>
                    <a:pt x="165" y="169"/>
                  </a:lnTo>
                  <a:lnTo>
                    <a:pt x="162" y="166"/>
                  </a:lnTo>
                  <a:lnTo>
                    <a:pt x="160" y="163"/>
                  </a:lnTo>
                  <a:lnTo>
                    <a:pt x="159" y="159"/>
                  </a:lnTo>
                  <a:lnTo>
                    <a:pt x="159" y="155"/>
                  </a:lnTo>
                  <a:lnTo>
                    <a:pt x="159" y="152"/>
                  </a:lnTo>
                  <a:lnTo>
                    <a:pt x="160" y="148"/>
                  </a:lnTo>
                  <a:lnTo>
                    <a:pt x="162" y="144"/>
                  </a:lnTo>
                  <a:lnTo>
                    <a:pt x="165" y="142"/>
                  </a:lnTo>
                  <a:lnTo>
                    <a:pt x="168" y="140"/>
                  </a:lnTo>
                  <a:lnTo>
                    <a:pt x="171" y="138"/>
                  </a:lnTo>
                  <a:lnTo>
                    <a:pt x="174" y="137"/>
                  </a:lnTo>
                  <a:lnTo>
                    <a:pt x="177" y="137"/>
                  </a:lnTo>
                  <a:lnTo>
                    <a:pt x="182" y="137"/>
                  </a:lnTo>
                  <a:lnTo>
                    <a:pt x="185" y="138"/>
                  </a:lnTo>
                  <a:lnTo>
                    <a:pt x="188" y="140"/>
                  </a:lnTo>
                  <a:lnTo>
                    <a:pt x="191" y="142"/>
                  </a:lnTo>
                  <a:lnTo>
                    <a:pt x="193" y="144"/>
                  </a:lnTo>
                  <a:lnTo>
                    <a:pt x="196" y="148"/>
                  </a:lnTo>
                  <a:lnTo>
                    <a:pt x="197" y="152"/>
                  </a:lnTo>
                  <a:lnTo>
                    <a:pt x="197" y="155"/>
                  </a:lnTo>
                  <a:lnTo>
                    <a:pt x="197" y="159"/>
                  </a:lnTo>
                  <a:lnTo>
                    <a:pt x="196" y="163"/>
                  </a:lnTo>
                  <a:lnTo>
                    <a:pt x="193" y="166"/>
                  </a:lnTo>
                  <a:lnTo>
                    <a:pt x="191" y="169"/>
                  </a:lnTo>
                  <a:lnTo>
                    <a:pt x="188" y="171"/>
                  </a:lnTo>
                  <a:lnTo>
                    <a:pt x="185" y="173"/>
                  </a:lnTo>
                  <a:lnTo>
                    <a:pt x="182" y="174"/>
                  </a:lnTo>
                  <a:lnTo>
                    <a:pt x="177" y="174"/>
                  </a:lnTo>
                  <a:lnTo>
                    <a:pt x="177" y="174"/>
                  </a:lnTo>
                  <a:close/>
                  <a:moveTo>
                    <a:pt x="497" y="0"/>
                  </a:moveTo>
                  <a:lnTo>
                    <a:pt x="45" y="0"/>
                  </a:lnTo>
                  <a:lnTo>
                    <a:pt x="37" y="1"/>
                  </a:lnTo>
                  <a:lnTo>
                    <a:pt x="29" y="4"/>
                  </a:lnTo>
                  <a:lnTo>
                    <a:pt x="22" y="8"/>
                  </a:lnTo>
                  <a:lnTo>
                    <a:pt x="14" y="14"/>
                  </a:lnTo>
                  <a:lnTo>
                    <a:pt x="9" y="21"/>
                  </a:lnTo>
                  <a:lnTo>
                    <a:pt x="5" y="29"/>
                  </a:lnTo>
                  <a:lnTo>
                    <a:pt x="2" y="36"/>
                  </a:lnTo>
                  <a:lnTo>
                    <a:pt x="0" y="45"/>
                  </a:lnTo>
                  <a:lnTo>
                    <a:pt x="0" y="255"/>
                  </a:lnTo>
                  <a:lnTo>
                    <a:pt x="2" y="264"/>
                  </a:lnTo>
                  <a:lnTo>
                    <a:pt x="5" y="272"/>
                  </a:lnTo>
                  <a:lnTo>
                    <a:pt x="9" y="280"/>
                  </a:lnTo>
                  <a:lnTo>
                    <a:pt x="14" y="287"/>
                  </a:lnTo>
                  <a:lnTo>
                    <a:pt x="22" y="292"/>
                  </a:lnTo>
                  <a:lnTo>
                    <a:pt x="29" y="297"/>
                  </a:lnTo>
                  <a:lnTo>
                    <a:pt x="37" y="300"/>
                  </a:lnTo>
                  <a:lnTo>
                    <a:pt x="45" y="301"/>
                  </a:lnTo>
                  <a:lnTo>
                    <a:pt x="76" y="301"/>
                  </a:lnTo>
                  <a:lnTo>
                    <a:pt x="91" y="301"/>
                  </a:lnTo>
                  <a:lnTo>
                    <a:pt x="167" y="301"/>
                  </a:lnTo>
                  <a:lnTo>
                    <a:pt x="169" y="301"/>
                  </a:lnTo>
                  <a:lnTo>
                    <a:pt x="172" y="302"/>
                  </a:lnTo>
                  <a:lnTo>
                    <a:pt x="174" y="303"/>
                  </a:lnTo>
                  <a:lnTo>
                    <a:pt x="176" y="305"/>
                  </a:lnTo>
                  <a:lnTo>
                    <a:pt x="178" y="307"/>
                  </a:lnTo>
                  <a:lnTo>
                    <a:pt x="180" y="310"/>
                  </a:lnTo>
                  <a:lnTo>
                    <a:pt x="181" y="313"/>
                  </a:lnTo>
                  <a:lnTo>
                    <a:pt x="182" y="316"/>
                  </a:lnTo>
                  <a:lnTo>
                    <a:pt x="182" y="400"/>
                  </a:lnTo>
                  <a:lnTo>
                    <a:pt x="278" y="305"/>
                  </a:lnTo>
                  <a:lnTo>
                    <a:pt x="280" y="303"/>
                  </a:lnTo>
                  <a:lnTo>
                    <a:pt x="283" y="302"/>
                  </a:lnTo>
                  <a:lnTo>
                    <a:pt x="286" y="301"/>
                  </a:lnTo>
                  <a:lnTo>
                    <a:pt x="288" y="301"/>
                  </a:lnTo>
                  <a:lnTo>
                    <a:pt x="497" y="301"/>
                  </a:lnTo>
                  <a:lnTo>
                    <a:pt x="506" y="300"/>
                  </a:lnTo>
                  <a:lnTo>
                    <a:pt x="513" y="297"/>
                  </a:lnTo>
                  <a:lnTo>
                    <a:pt x="522" y="292"/>
                  </a:lnTo>
                  <a:lnTo>
                    <a:pt x="528" y="287"/>
                  </a:lnTo>
                  <a:lnTo>
                    <a:pt x="533" y="280"/>
                  </a:lnTo>
                  <a:lnTo>
                    <a:pt x="538" y="272"/>
                  </a:lnTo>
                  <a:lnTo>
                    <a:pt x="541" y="264"/>
                  </a:lnTo>
                  <a:lnTo>
                    <a:pt x="542" y="255"/>
                  </a:lnTo>
                  <a:lnTo>
                    <a:pt x="542" y="45"/>
                  </a:lnTo>
                  <a:lnTo>
                    <a:pt x="541" y="36"/>
                  </a:lnTo>
                  <a:lnTo>
                    <a:pt x="538" y="29"/>
                  </a:lnTo>
                  <a:lnTo>
                    <a:pt x="533" y="21"/>
                  </a:lnTo>
                  <a:lnTo>
                    <a:pt x="528" y="14"/>
                  </a:lnTo>
                  <a:lnTo>
                    <a:pt x="522" y="8"/>
                  </a:lnTo>
                  <a:lnTo>
                    <a:pt x="513" y="4"/>
                  </a:lnTo>
                  <a:lnTo>
                    <a:pt x="506" y="1"/>
                  </a:lnTo>
                  <a:lnTo>
                    <a:pt x="497" y="0"/>
                  </a:lnTo>
                  <a:lnTo>
                    <a:pt x="4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descr="Icon of symbol representing email.">
            <a:extLst>
              <a:ext uri="{FF2B5EF4-FFF2-40B4-BE49-F238E27FC236}">
                <a16:creationId xmlns:a16="http://schemas.microsoft.com/office/drawing/2014/main" id="{20CE09B7-A9E8-4791-ABE4-6FEC5916661D}"/>
              </a:ext>
            </a:extLst>
          </p:cNvPr>
          <p:cNvGrpSpPr/>
          <p:nvPr/>
        </p:nvGrpSpPr>
        <p:grpSpPr>
          <a:xfrm>
            <a:off x="7698977" y="1368977"/>
            <a:ext cx="285750" cy="285750"/>
            <a:chOff x="11028363" y="771525"/>
            <a:chExt cx="285750" cy="285750"/>
          </a:xfrm>
          <a:solidFill>
            <a:schemeClr val="bg1"/>
          </a:solidFill>
        </p:grpSpPr>
        <p:sp>
          <p:nvSpPr>
            <p:cNvPr id="112" name="Freeform 3620">
              <a:extLst>
                <a:ext uri="{FF2B5EF4-FFF2-40B4-BE49-F238E27FC236}">
                  <a16:creationId xmlns:a16="http://schemas.microsoft.com/office/drawing/2014/main" id="{849DA0EF-7528-4EE0-8C56-4F1997586CED}"/>
                </a:ext>
              </a:extLst>
            </p:cNvPr>
            <p:cNvSpPr>
              <a:spLocks noEditPoints="1"/>
            </p:cNvSpPr>
            <p:nvPr/>
          </p:nvSpPr>
          <p:spPr bwMode="auto">
            <a:xfrm>
              <a:off x="11033125" y="776288"/>
              <a:ext cx="277812" cy="276225"/>
            </a:xfrm>
            <a:custGeom>
              <a:avLst/>
              <a:gdLst>
                <a:gd name="T0" fmla="*/ 158 w 697"/>
                <a:gd name="T1" fmla="*/ 510 h 698"/>
                <a:gd name="T2" fmla="*/ 133 w 697"/>
                <a:gd name="T3" fmla="*/ 481 h 698"/>
                <a:gd name="T4" fmla="*/ 136 w 697"/>
                <a:gd name="T5" fmla="*/ 237 h 698"/>
                <a:gd name="T6" fmla="*/ 167 w 697"/>
                <a:gd name="T7" fmla="*/ 208 h 698"/>
                <a:gd name="T8" fmla="*/ 517 w 697"/>
                <a:gd name="T9" fmla="*/ 206 h 698"/>
                <a:gd name="T10" fmla="*/ 555 w 697"/>
                <a:gd name="T11" fmla="*/ 225 h 698"/>
                <a:gd name="T12" fmla="*/ 565 w 697"/>
                <a:gd name="T13" fmla="*/ 469 h 698"/>
                <a:gd name="T14" fmla="*/ 548 w 697"/>
                <a:gd name="T15" fmla="*/ 504 h 698"/>
                <a:gd name="T16" fmla="*/ 505 w 697"/>
                <a:gd name="T17" fmla="*/ 518 h 698"/>
                <a:gd name="T18" fmla="*/ 550 w 697"/>
                <a:gd name="T19" fmla="*/ 533 h 698"/>
                <a:gd name="T20" fmla="*/ 571 w 697"/>
                <a:gd name="T21" fmla="*/ 533 h 698"/>
                <a:gd name="T22" fmla="*/ 633 w 697"/>
                <a:gd name="T23" fmla="*/ 550 h 698"/>
                <a:gd name="T24" fmla="*/ 669 w 697"/>
                <a:gd name="T25" fmla="*/ 484 h 698"/>
                <a:gd name="T26" fmla="*/ 688 w 697"/>
                <a:gd name="T27" fmla="*/ 427 h 698"/>
                <a:gd name="T28" fmla="*/ 696 w 697"/>
                <a:gd name="T29" fmla="*/ 365 h 698"/>
                <a:gd name="T30" fmla="*/ 693 w 697"/>
                <a:gd name="T31" fmla="*/ 302 h 698"/>
                <a:gd name="T32" fmla="*/ 681 w 697"/>
                <a:gd name="T33" fmla="*/ 242 h 698"/>
                <a:gd name="T34" fmla="*/ 656 w 697"/>
                <a:gd name="T35" fmla="*/ 187 h 698"/>
                <a:gd name="T36" fmla="*/ 582 w 697"/>
                <a:gd name="T37" fmla="*/ 158 h 698"/>
                <a:gd name="T38" fmla="*/ 560 w 697"/>
                <a:gd name="T39" fmla="*/ 167 h 698"/>
                <a:gd name="T40" fmla="*/ 539 w 697"/>
                <a:gd name="T41" fmla="*/ 158 h 698"/>
                <a:gd name="T42" fmla="*/ 530 w 697"/>
                <a:gd name="T43" fmla="*/ 136 h 698"/>
                <a:gd name="T44" fmla="*/ 539 w 697"/>
                <a:gd name="T45" fmla="*/ 116 h 698"/>
                <a:gd name="T46" fmla="*/ 511 w 697"/>
                <a:gd name="T47" fmla="*/ 41 h 698"/>
                <a:gd name="T48" fmla="*/ 456 w 697"/>
                <a:gd name="T49" fmla="*/ 17 h 698"/>
                <a:gd name="T50" fmla="*/ 395 w 697"/>
                <a:gd name="T51" fmla="*/ 4 h 698"/>
                <a:gd name="T52" fmla="*/ 333 w 697"/>
                <a:gd name="T53" fmla="*/ 2 h 698"/>
                <a:gd name="T54" fmla="*/ 271 w 697"/>
                <a:gd name="T55" fmla="*/ 9 h 698"/>
                <a:gd name="T56" fmla="*/ 213 w 697"/>
                <a:gd name="T57" fmla="*/ 29 h 698"/>
                <a:gd name="T58" fmla="*/ 148 w 697"/>
                <a:gd name="T59" fmla="*/ 65 h 698"/>
                <a:gd name="T60" fmla="*/ 164 w 697"/>
                <a:gd name="T61" fmla="*/ 126 h 698"/>
                <a:gd name="T62" fmla="*/ 164 w 697"/>
                <a:gd name="T63" fmla="*/ 148 h 698"/>
                <a:gd name="T64" fmla="*/ 148 w 697"/>
                <a:gd name="T65" fmla="*/ 165 h 698"/>
                <a:gd name="T66" fmla="*/ 124 w 697"/>
                <a:gd name="T67" fmla="*/ 165 h 698"/>
                <a:gd name="T68" fmla="*/ 63 w 697"/>
                <a:gd name="T69" fmla="*/ 148 h 698"/>
                <a:gd name="T70" fmla="*/ 27 w 697"/>
                <a:gd name="T71" fmla="*/ 214 h 698"/>
                <a:gd name="T72" fmla="*/ 9 w 697"/>
                <a:gd name="T73" fmla="*/ 271 h 698"/>
                <a:gd name="T74" fmla="*/ 0 w 697"/>
                <a:gd name="T75" fmla="*/ 333 h 698"/>
                <a:gd name="T76" fmla="*/ 2 w 697"/>
                <a:gd name="T77" fmla="*/ 396 h 698"/>
                <a:gd name="T78" fmla="*/ 17 w 697"/>
                <a:gd name="T79" fmla="*/ 456 h 698"/>
                <a:gd name="T80" fmla="*/ 40 w 697"/>
                <a:gd name="T81" fmla="*/ 511 h 698"/>
                <a:gd name="T82" fmla="*/ 115 w 697"/>
                <a:gd name="T83" fmla="*/ 540 h 698"/>
                <a:gd name="T84" fmla="*/ 136 w 697"/>
                <a:gd name="T85" fmla="*/ 532 h 698"/>
                <a:gd name="T86" fmla="*/ 158 w 697"/>
                <a:gd name="T87" fmla="*/ 540 h 698"/>
                <a:gd name="T88" fmla="*/ 167 w 697"/>
                <a:gd name="T89" fmla="*/ 562 h 698"/>
                <a:gd name="T90" fmla="*/ 158 w 697"/>
                <a:gd name="T91" fmla="*/ 582 h 698"/>
                <a:gd name="T92" fmla="*/ 186 w 697"/>
                <a:gd name="T93" fmla="*/ 658 h 698"/>
                <a:gd name="T94" fmla="*/ 241 w 697"/>
                <a:gd name="T95" fmla="*/ 681 h 698"/>
                <a:gd name="T96" fmla="*/ 302 w 697"/>
                <a:gd name="T97" fmla="*/ 695 h 698"/>
                <a:gd name="T98" fmla="*/ 365 w 697"/>
                <a:gd name="T99" fmla="*/ 698 h 698"/>
                <a:gd name="T100" fmla="*/ 426 w 697"/>
                <a:gd name="T101" fmla="*/ 689 h 698"/>
                <a:gd name="T102" fmla="*/ 484 w 697"/>
                <a:gd name="T103" fmla="*/ 671 h 698"/>
                <a:gd name="T104" fmla="*/ 550 w 697"/>
                <a:gd name="T105" fmla="*/ 635 h 698"/>
                <a:gd name="T106" fmla="*/ 533 w 697"/>
                <a:gd name="T107" fmla="*/ 573 h 698"/>
                <a:gd name="T108" fmla="*/ 533 w 697"/>
                <a:gd name="T109" fmla="*/ 55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7" h="698">
                  <a:moveTo>
                    <a:pt x="193" y="518"/>
                  </a:moveTo>
                  <a:lnTo>
                    <a:pt x="180" y="517"/>
                  </a:lnTo>
                  <a:lnTo>
                    <a:pt x="168" y="514"/>
                  </a:lnTo>
                  <a:lnTo>
                    <a:pt x="158" y="510"/>
                  </a:lnTo>
                  <a:lnTo>
                    <a:pt x="149" y="504"/>
                  </a:lnTo>
                  <a:lnTo>
                    <a:pt x="141" y="497"/>
                  </a:lnTo>
                  <a:lnTo>
                    <a:pt x="136" y="490"/>
                  </a:lnTo>
                  <a:lnTo>
                    <a:pt x="133" y="481"/>
                  </a:lnTo>
                  <a:lnTo>
                    <a:pt x="132" y="470"/>
                  </a:lnTo>
                  <a:lnTo>
                    <a:pt x="132" y="258"/>
                  </a:lnTo>
                  <a:lnTo>
                    <a:pt x="133" y="247"/>
                  </a:lnTo>
                  <a:lnTo>
                    <a:pt x="136" y="237"/>
                  </a:lnTo>
                  <a:lnTo>
                    <a:pt x="141" y="228"/>
                  </a:lnTo>
                  <a:lnTo>
                    <a:pt x="149" y="220"/>
                  </a:lnTo>
                  <a:lnTo>
                    <a:pt x="157" y="214"/>
                  </a:lnTo>
                  <a:lnTo>
                    <a:pt x="167" y="208"/>
                  </a:lnTo>
                  <a:lnTo>
                    <a:pt x="178" y="206"/>
                  </a:lnTo>
                  <a:lnTo>
                    <a:pt x="193" y="205"/>
                  </a:lnTo>
                  <a:lnTo>
                    <a:pt x="505" y="205"/>
                  </a:lnTo>
                  <a:lnTo>
                    <a:pt x="517" y="206"/>
                  </a:lnTo>
                  <a:lnTo>
                    <a:pt x="529" y="208"/>
                  </a:lnTo>
                  <a:lnTo>
                    <a:pt x="539" y="212"/>
                  </a:lnTo>
                  <a:lnTo>
                    <a:pt x="548" y="219"/>
                  </a:lnTo>
                  <a:lnTo>
                    <a:pt x="555" y="225"/>
                  </a:lnTo>
                  <a:lnTo>
                    <a:pt x="560" y="234"/>
                  </a:lnTo>
                  <a:lnTo>
                    <a:pt x="564" y="243"/>
                  </a:lnTo>
                  <a:lnTo>
                    <a:pt x="565" y="253"/>
                  </a:lnTo>
                  <a:lnTo>
                    <a:pt x="565" y="469"/>
                  </a:lnTo>
                  <a:lnTo>
                    <a:pt x="564" y="479"/>
                  </a:lnTo>
                  <a:lnTo>
                    <a:pt x="560" y="490"/>
                  </a:lnTo>
                  <a:lnTo>
                    <a:pt x="555" y="497"/>
                  </a:lnTo>
                  <a:lnTo>
                    <a:pt x="548" y="504"/>
                  </a:lnTo>
                  <a:lnTo>
                    <a:pt x="539" y="510"/>
                  </a:lnTo>
                  <a:lnTo>
                    <a:pt x="529" y="514"/>
                  </a:lnTo>
                  <a:lnTo>
                    <a:pt x="517" y="517"/>
                  </a:lnTo>
                  <a:lnTo>
                    <a:pt x="505" y="518"/>
                  </a:lnTo>
                  <a:lnTo>
                    <a:pt x="193" y="518"/>
                  </a:lnTo>
                  <a:close/>
                  <a:moveTo>
                    <a:pt x="539" y="540"/>
                  </a:moveTo>
                  <a:lnTo>
                    <a:pt x="544" y="536"/>
                  </a:lnTo>
                  <a:lnTo>
                    <a:pt x="550" y="533"/>
                  </a:lnTo>
                  <a:lnTo>
                    <a:pt x="555" y="532"/>
                  </a:lnTo>
                  <a:lnTo>
                    <a:pt x="560" y="532"/>
                  </a:lnTo>
                  <a:lnTo>
                    <a:pt x="566" y="532"/>
                  </a:lnTo>
                  <a:lnTo>
                    <a:pt x="571" y="533"/>
                  </a:lnTo>
                  <a:lnTo>
                    <a:pt x="577" y="536"/>
                  </a:lnTo>
                  <a:lnTo>
                    <a:pt x="582" y="540"/>
                  </a:lnTo>
                  <a:lnTo>
                    <a:pt x="615" y="573"/>
                  </a:lnTo>
                  <a:lnTo>
                    <a:pt x="633" y="550"/>
                  </a:lnTo>
                  <a:lnTo>
                    <a:pt x="650" y="524"/>
                  </a:lnTo>
                  <a:lnTo>
                    <a:pt x="656" y="511"/>
                  </a:lnTo>
                  <a:lnTo>
                    <a:pt x="664" y="499"/>
                  </a:lnTo>
                  <a:lnTo>
                    <a:pt x="669" y="484"/>
                  </a:lnTo>
                  <a:lnTo>
                    <a:pt x="675" y="470"/>
                  </a:lnTo>
                  <a:lnTo>
                    <a:pt x="681" y="456"/>
                  </a:lnTo>
                  <a:lnTo>
                    <a:pt x="684" y="442"/>
                  </a:lnTo>
                  <a:lnTo>
                    <a:pt x="688" y="427"/>
                  </a:lnTo>
                  <a:lnTo>
                    <a:pt x="691" y="411"/>
                  </a:lnTo>
                  <a:lnTo>
                    <a:pt x="693" y="396"/>
                  </a:lnTo>
                  <a:lnTo>
                    <a:pt x="696" y="380"/>
                  </a:lnTo>
                  <a:lnTo>
                    <a:pt x="696" y="365"/>
                  </a:lnTo>
                  <a:lnTo>
                    <a:pt x="697" y="350"/>
                  </a:lnTo>
                  <a:lnTo>
                    <a:pt x="696" y="333"/>
                  </a:lnTo>
                  <a:lnTo>
                    <a:pt x="696" y="318"/>
                  </a:lnTo>
                  <a:lnTo>
                    <a:pt x="693" y="302"/>
                  </a:lnTo>
                  <a:lnTo>
                    <a:pt x="691" y="287"/>
                  </a:lnTo>
                  <a:lnTo>
                    <a:pt x="688" y="271"/>
                  </a:lnTo>
                  <a:lnTo>
                    <a:pt x="684" y="257"/>
                  </a:lnTo>
                  <a:lnTo>
                    <a:pt x="681" y="242"/>
                  </a:lnTo>
                  <a:lnTo>
                    <a:pt x="675" y="228"/>
                  </a:lnTo>
                  <a:lnTo>
                    <a:pt x="669" y="214"/>
                  </a:lnTo>
                  <a:lnTo>
                    <a:pt x="664" y="201"/>
                  </a:lnTo>
                  <a:lnTo>
                    <a:pt x="656" y="187"/>
                  </a:lnTo>
                  <a:lnTo>
                    <a:pt x="650" y="174"/>
                  </a:lnTo>
                  <a:lnTo>
                    <a:pt x="633" y="148"/>
                  </a:lnTo>
                  <a:lnTo>
                    <a:pt x="615" y="125"/>
                  </a:lnTo>
                  <a:lnTo>
                    <a:pt x="582" y="158"/>
                  </a:lnTo>
                  <a:lnTo>
                    <a:pt x="577" y="162"/>
                  </a:lnTo>
                  <a:lnTo>
                    <a:pt x="571" y="165"/>
                  </a:lnTo>
                  <a:lnTo>
                    <a:pt x="566" y="167"/>
                  </a:lnTo>
                  <a:lnTo>
                    <a:pt x="560" y="167"/>
                  </a:lnTo>
                  <a:lnTo>
                    <a:pt x="555" y="166"/>
                  </a:lnTo>
                  <a:lnTo>
                    <a:pt x="550" y="165"/>
                  </a:lnTo>
                  <a:lnTo>
                    <a:pt x="544" y="162"/>
                  </a:lnTo>
                  <a:lnTo>
                    <a:pt x="539" y="158"/>
                  </a:lnTo>
                  <a:lnTo>
                    <a:pt x="535" y="153"/>
                  </a:lnTo>
                  <a:lnTo>
                    <a:pt x="533" y="148"/>
                  </a:lnTo>
                  <a:lnTo>
                    <a:pt x="532" y="143"/>
                  </a:lnTo>
                  <a:lnTo>
                    <a:pt x="530" y="136"/>
                  </a:lnTo>
                  <a:lnTo>
                    <a:pt x="532" y="131"/>
                  </a:lnTo>
                  <a:lnTo>
                    <a:pt x="533" y="126"/>
                  </a:lnTo>
                  <a:lnTo>
                    <a:pt x="535" y="121"/>
                  </a:lnTo>
                  <a:lnTo>
                    <a:pt x="539" y="116"/>
                  </a:lnTo>
                  <a:lnTo>
                    <a:pt x="573" y="83"/>
                  </a:lnTo>
                  <a:lnTo>
                    <a:pt x="550" y="65"/>
                  </a:lnTo>
                  <a:lnTo>
                    <a:pt x="524" y="48"/>
                  </a:lnTo>
                  <a:lnTo>
                    <a:pt x="511" y="41"/>
                  </a:lnTo>
                  <a:lnTo>
                    <a:pt x="497" y="34"/>
                  </a:lnTo>
                  <a:lnTo>
                    <a:pt x="484" y="29"/>
                  </a:lnTo>
                  <a:lnTo>
                    <a:pt x="470" y="22"/>
                  </a:lnTo>
                  <a:lnTo>
                    <a:pt x="456" y="17"/>
                  </a:lnTo>
                  <a:lnTo>
                    <a:pt x="440" y="13"/>
                  </a:lnTo>
                  <a:lnTo>
                    <a:pt x="426" y="9"/>
                  </a:lnTo>
                  <a:lnTo>
                    <a:pt x="411" y="7"/>
                  </a:lnTo>
                  <a:lnTo>
                    <a:pt x="395" y="4"/>
                  </a:lnTo>
                  <a:lnTo>
                    <a:pt x="380" y="2"/>
                  </a:lnTo>
                  <a:lnTo>
                    <a:pt x="365" y="2"/>
                  </a:lnTo>
                  <a:lnTo>
                    <a:pt x="348" y="0"/>
                  </a:lnTo>
                  <a:lnTo>
                    <a:pt x="333" y="2"/>
                  </a:lnTo>
                  <a:lnTo>
                    <a:pt x="317" y="2"/>
                  </a:lnTo>
                  <a:lnTo>
                    <a:pt x="302" y="4"/>
                  </a:lnTo>
                  <a:lnTo>
                    <a:pt x="286" y="7"/>
                  </a:lnTo>
                  <a:lnTo>
                    <a:pt x="271" y="9"/>
                  </a:lnTo>
                  <a:lnTo>
                    <a:pt x="255" y="13"/>
                  </a:lnTo>
                  <a:lnTo>
                    <a:pt x="241" y="17"/>
                  </a:lnTo>
                  <a:lnTo>
                    <a:pt x="227" y="22"/>
                  </a:lnTo>
                  <a:lnTo>
                    <a:pt x="213" y="29"/>
                  </a:lnTo>
                  <a:lnTo>
                    <a:pt x="199" y="34"/>
                  </a:lnTo>
                  <a:lnTo>
                    <a:pt x="186" y="41"/>
                  </a:lnTo>
                  <a:lnTo>
                    <a:pt x="173" y="48"/>
                  </a:lnTo>
                  <a:lnTo>
                    <a:pt x="148" y="65"/>
                  </a:lnTo>
                  <a:lnTo>
                    <a:pt x="124" y="83"/>
                  </a:lnTo>
                  <a:lnTo>
                    <a:pt x="158" y="116"/>
                  </a:lnTo>
                  <a:lnTo>
                    <a:pt x="162" y="121"/>
                  </a:lnTo>
                  <a:lnTo>
                    <a:pt x="164" y="126"/>
                  </a:lnTo>
                  <a:lnTo>
                    <a:pt x="166" y="131"/>
                  </a:lnTo>
                  <a:lnTo>
                    <a:pt x="167" y="136"/>
                  </a:lnTo>
                  <a:lnTo>
                    <a:pt x="166" y="143"/>
                  </a:lnTo>
                  <a:lnTo>
                    <a:pt x="164" y="148"/>
                  </a:lnTo>
                  <a:lnTo>
                    <a:pt x="162" y="153"/>
                  </a:lnTo>
                  <a:lnTo>
                    <a:pt x="158" y="158"/>
                  </a:lnTo>
                  <a:lnTo>
                    <a:pt x="153" y="162"/>
                  </a:lnTo>
                  <a:lnTo>
                    <a:pt x="148" y="165"/>
                  </a:lnTo>
                  <a:lnTo>
                    <a:pt x="142" y="167"/>
                  </a:lnTo>
                  <a:lnTo>
                    <a:pt x="136" y="167"/>
                  </a:lnTo>
                  <a:lnTo>
                    <a:pt x="131" y="166"/>
                  </a:lnTo>
                  <a:lnTo>
                    <a:pt x="124" y="165"/>
                  </a:lnTo>
                  <a:lnTo>
                    <a:pt x="119" y="162"/>
                  </a:lnTo>
                  <a:lnTo>
                    <a:pt x="115" y="158"/>
                  </a:lnTo>
                  <a:lnTo>
                    <a:pt x="82" y="125"/>
                  </a:lnTo>
                  <a:lnTo>
                    <a:pt x="63" y="148"/>
                  </a:lnTo>
                  <a:lnTo>
                    <a:pt x="47" y="174"/>
                  </a:lnTo>
                  <a:lnTo>
                    <a:pt x="40" y="187"/>
                  </a:lnTo>
                  <a:lnTo>
                    <a:pt x="33" y="201"/>
                  </a:lnTo>
                  <a:lnTo>
                    <a:pt x="27" y="214"/>
                  </a:lnTo>
                  <a:lnTo>
                    <a:pt x="22" y="228"/>
                  </a:lnTo>
                  <a:lnTo>
                    <a:pt x="17" y="242"/>
                  </a:lnTo>
                  <a:lnTo>
                    <a:pt x="13" y="257"/>
                  </a:lnTo>
                  <a:lnTo>
                    <a:pt x="9" y="271"/>
                  </a:lnTo>
                  <a:lnTo>
                    <a:pt x="5" y="287"/>
                  </a:lnTo>
                  <a:lnTo>
                    <a:pt x="2" y="302"/>
                  </a:lnTo>
                  <a:lnTo>
                    <a:pt x="1" y="318"/>
                  </a:lnTo>
                  <a:lnTo>
                    <a:pt x="0" y="333"/>
                  </a:lnTo>
                  <a:lnTo>
                    <a:pt x="0" y="350"/>
                  </a:lnTo>
                  <a:lnTo>
                    <a:pt x="0" y="365"/>
                  </a:lnTo>
                  <a:lnTo>
                    <a:pt x="1" y="380"/>
                  </a:lnTo>
                  <a:lnTo>
                    <a:pt x="2" y="396"/>
                  </a:lnTo>
                  <a:lnTo>
                    <a:pt x="5" y="411"/>
                  </a:lnTo>
                  <a:lnTo>
                    <a:pt x="9" y="427"/>
                  </a:lnTo>
                  <a:lnTo>
                    <a:pt x="13" y="442"/>
                  </a:lnTo>
                  <a:lnTo>
                    <a:pt x="17" y="456"/>
                  </a:lnTo>
                  <a:lnTo>
                    <a:pt x="22" y="470"/>
                  </a:lnTo>
                  <a:lnTo>
                    <a:pt x="27" y="484"/>
                  </a:lnTo>
                  <a:lnTo>
                    <a:pt x="33" y="499"/>
                  </a:lnTo>
                  <a:lnTo>
                    <a:pt x="40" y="511"/>
                  </a:lnTo>
                  <a:lnTo>
                    <a:pt x="47" y="524"/>
                  </a:lnTo>
                  <a:lnTo>
                    <a:pt x="63" y="550"/>
                  </a:lnTo>
                  <a:lnTo>
                    <a:pt x="82" y="573"/>
                  </a:lnTo>
                  <a:lnTo>
                    <a:pt x="115" y="540"/>
                  </a:lnTo>
                  <a:lnTo>
                    <a:pt x="119" y="536"/>
                  </a:lnTo>
                  <a:lnTo>
                    <a:pt x="124" y="533"/>
                  </a:lnTo>
                  <a:lnTo>
                    <a:pt x="131" y="532"/>
                  </a:lnTo>
                  <a:lnTo>
                    <a:pt x="136" y="532"/>
                  </a:lnTo>
                  <a:lnTo>
                    <a:pt x="142" y="532"/>
                  </a:lnTo>
                  <a:lnTo>
                    <a:pt x="148" y="533"/>
                  </a:lnTo>
                  <a:lnTo>
                    <a:pt x="153" y="536"/>
                  </a:lnTo>
                  <a:lnTo>
                    <a:pt x="158" y="540"/>
                  </a:lnTo>
                  <a:lnTo>
                    <a:pt x="162" y="545"/>
                  </a:lnTo>
                  <a:lnTo>
                    <a:pt x="164" y="550"/>
                  </a:lnTo>
                  <a:lnTo>
                    <a:pt x="166" y="555"/>
                  </a:lnTo>
                  <a:lnTo>
                    <a:pt x="167" y="562"/>
                  </a:lnTo>
                  <a:lnTo>
                    <a:pt x="166" y="567"/>
                  </a:lnTo>
                  <a:lnTo>
                    <a:pt x="164" y="573"/>
                  </a:lnTo>
                  <a:lnTo>
                    <a:pt x="162" y="578"/>
                  </a:lnTo>
                  <a:lnTo>
                    <a:pt x="158" y="582"/>
                  </a:lnTo>
                  <a:lnTo>
                    <a:pt x="124" y="615"/>
                  </a:lnTo>
                  <a:lnTo>
                    <a:pt x="148" y="635"/>
                  </a:lnTo>
                  <a:lnTo>
                    <a:pt x="173" y="650"/>
                  </a:lnTo>
                  <a:lnTo>
                    <a:pt x="186" y="658"/>
                  </a:lnTo>
                  <a:lnTo>
                    <a:pt x="199" y="664"/>
                  </a:lnTo>
                  <a:lnTo>
                    <a:pt x="213" y="671"/>
                  </a:lnTo>
                  <a:lnTo>
                    <a:pt x="227" y="676"/>
                  </a:lnTo>
                  <a:lnTo>
                    <a:pt x="241" y="681"/>
                  </a:lnTo>
                  <a:lnTo>
                    <a:pt x="255" y="685"/>
                  </a:lnTo>
                  <a:lnTo>
                    <a:pt x="271" y="689"/>
                  </a:lnTo>
                  <a:lnTo>
                    <a:pt x="286" y="693"/>
                  </a:lnTo>
                  <a:lnTo>
                    <a:pt x="302" y="695"/>
                  </a:lnTo>
                  <a:lnTo>
                    <a:pt x="317" y="696"/>
                  </a:lnTo>
                  <a:lnTo>
                    <a:pt x="333" y="698"/>
                  </a:lnTo>
                  <a:lnTo>
                    <a:pt x="348" y="698"/>
                  </a:lnTo>
                  <a:lnTo>
                    <a:pt x="365" y="698"/>
                  </a:lnTo>
                  <a:lnTo>
                    <a:pt x="380" y="696"/>
                  </a:lnTo>
                  <a:lnTo>
                    <a:pt x="395" y="695"/>
                  </a:lnTo>
                  <a:lnTo>
                    <a:pt x="411" y="693"/>
                  </a:lnTo>
                  <a:lnTo>
                    <a:pt x="426" y="689"/>
                  </a:lnTo>
                  <a:lnTo>
                    <a:pt x="440" y="685"/>
                  </a:lnTo>
                  <a:lnTo>
                    <a:pt x="456" y="681"/>
                  </a:lnTo>
                  <a:lnTo>
                    <a:pt x="470" y="676"/>
                  </a:lnTo>
                  <a:lnTo>
                    <a:pt x="484" y="671"/>
                  </a:lnTo>
                  <a:lnTo>
                    <a:pt x="497" y="664"/>
                  </a:lnTo>
                  <a:lnTo>
                    <a:pt x="511" y="658"/>
                  </a:lnTo>
                  <a:lnTo>
                    <a:pt x="524" y="650"/>
                  </a:lnTo>
                  <a:lnTo>
                    <a:pt x="550" y="635"/>
                  </a:lnTo>
                  <a:lnTo>
                    <a:pt x="573" y="615"/>
                  </a:lnTo>
                  <a:lnTo>
                    <a:pt x="539" y="582"/>
                  </a:lnTo>
                  <a:lnTo>
                    <a:pt x="535" y="578"/>
                  </a:lnTo>
                  <a:lnTo>
                    <a:pt x="533" y="573"/>
                  </a:lnTo>
                  <a:lnTo>
                    <a:pt x="532" y="567"/>
                  </a:lnTo>
                  <a:lnTo>
                    <a:pt x="530" y="562"/>
                  </a:lnTo>
                  <a:lnTo>
                    <a:pt x="532" y="555"/>
                  </a:lnTo>
                  <a:lnTo>
                    <a:pt x="533" y="550"/>
                  </a:lnTo>
                  <a:lnTo>
                    <a:pt x="535" y="545"/>
                  </a:lnTo>
                  <a:lnTo>
                    <a:pt x="539" y="5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3621">
              <a:extLst>
                <a:ext uri="{FF2B5EF4-FFF2-40B4-BE49-F238E27FC236}">
                  <a16:creationId xmlns:a16="http://schemas.microsoft.com/office/drawing/2014/main" id="{AD76D8F2-24A8-45C7-93D1-4E507EA27F85}"/>
                </a:ext>
              </a:extLst>
            </p:cNvPr>
            <p:cNvSpPr>
              <a:spLocks/>
            </p:cNvSpPr>
            <p:nvPr/>
          </p:nvSpPr>
          <p:spPr bwMode="auto">
            <a:xfrm>
              <a:off x="11109325" y="885825"/>
              <a:ext cx="123825" cy="71438"/>
            </a:xfrm>
            <a:custGeom>
              <a:avLst/>
              <a:gdLst>
                <a:gd name="T0" fmla="*/ 220 w 312"/>
                <a:gd name="T1" fmla="*/ 82 h 180"/>
                <a:gd name="T2" fmla="*/ 295 w 312"/>
                <a:gd name="T3" fmla="*/ 20 h 180"/>
                <a:gd name="T4" fmla="*/ 299 w 312"/>
                <a:gd name="T5" fmla="*/ 16 h 180"/>
                <a:gd name="T6" fmla="*/ 300 w 312"/>
                <a:gd name="T7" fmla="*/ 13 h 180"/>
                <a:gd name="T8" fmla="*/ 299 w 312"/>
                <a:gd name="T9" fmla="*/ 7 h 180"/>
                <a:gd name="T10" fmla="*/ 296 w 312"/>
                <a:gd name="T11" fmla="*/ 4 h 180"/>
                <a:gd name="T12" fmla="*/ 294 w 312"/>
                <a:gd name="T13" fmla="*/ 1 h 180"/>
                <a:gd name="T14" fmla="*/ 288 w 312"/>
                <a:gd name="T15" fmla="*/ 0 h 180"/>
                <a:gd name="T16" fmla="*/ 285 w 312"/>
                <a:gd name="T17" fmla="*/ 0 h 180"/>
                <a:gd name="T18" fmla="*/ 279 w 312"/>
                <a:gd name="T19" fmla="*/ 2 h 180"/>
                <a:gd name="T20" fmla="*/ 155 w 312"/>
                <a:gd name="T21" fmla="*/ 104 h 180"/>
                <a:gd name="T22" fmla="*/ 30 w 312"/>
                <a:gd name="T23" fmla="*/ 2 h 180"/>
                <a:gd name="T24" fmla="*/ 26 w 312"/>
                <a:gd name="T25" fmla="*/ 0 h 180"/>
                <a:gd name="T26" fmla="*/ 21 w 312"/>
                <a:gd name="T27" fmla="*/ 0 h 180"/>
                <a:gd name="T28" fmla="*/ 18 w 312"/>
                <a:gd name="T29" fmla="*/ 1 h 180"/>
                <a:gd name="T30" fmla="*/ 14 w 312"/>
                <a:gd name="T31" fmla="*/ 4 h 180"/>
                <a:gd name="T32" fmla="*/ 11 w 312"/>
                <a:gd name="T33" fmla="*/ 7 h 180"/>
                <a:gd name="T34" fmla="*/ 11 w 312"/>
                <a:gd name="T35" fmla="*/ 13 h 180"/>
                <a:gd name="T36" fmla="*/ 12 w 312"/>
                <a:gd name="T37" fmla="*/ 16 h 180"/>
                <a:gd name="T38" fmla="*/ 15 w 312"/>
                <a:gd name="T39" fmla="*/ 20 h 180"/>
                <a:gd name="T40" fmla="*/ 91 w 312"/>
                <a:gd name="T41" fmla="*/ 82 h 180"/>
                <a:gd name="T42" fmla="*/ 3 w 312"/>
                <a:gd name="T43" fmla="*/ 159 h 180"/>
                <a:gd name="T44" fmla="*/ 1 w 312"/>
                <a:gd name="T45" fmla="*/ 162 h 180"/>
                <a:gd name="T46" fmla="*/ 0 w 312"/>
                <a:gd name="T47" fmla="*/ 167 h 180"/>
                <a:gd name="T48" fmla="*/ 0 w 312"/>
                <a:gd name="T49" fmla="*/ 172 h 180"/>
                <a:gd name="T50" fmla="*/ 2 w 312"/>
                <a:gd name="T51" fmla="*/ 176 h 180"/>
                <a:gd name="T52" fmla="*/ 6 w 312"/>
                <a:gd name="T53" fmla="*/ 178 h 180"/>
                <a:gd name="T54" fmla="*/ 11 w 312"/>
                <a:gd name="T55" fmla="*/ 180 h 180"/>
                <a:gd name="T56" fmla="*/ 15 w 312"/>
                <a:gd name="T57" fmla="*/ 178 h 180"/>
                <a:gd name="T58" fmla="*/ 19 w 312"/>
                <a:gd name="T59" fmla="*/ 177 h 180"/>
                <a:gd name="T60" fmla="*/ 110 w 312"/>
                <a:gd name="T61" fmla="*/ 97 h 180"/>
                <a:gd name="T62" fmla="*/ 147 w 312"/>
                <a:gd name="T63" fmla="*/ 128 h 180"/>
                <a:gd name="T64" fmla="*/ 151 w 312"/>
                <a:gd name="T65" fmla="*/ 131 h 180"/>
                <a:gd name="T66" fmla="*/ 155 w 312"/>
                <a:gd name="T67" fmla="*/ 132 h 180"/>
                <a:gd name="T68" fmla="*/ 159 w 312"/>
                <a:gd name="T69" fmla="*/ 131 h 180"/>
                <a:gd name="T70" fmla="*/ 163 w 312"/>
                <a:gd name="T71" fmla="*/ 128 h 180"/>
                <a:gd name="T72" fmla="*/ 201 w 312"/>
                <a:gd name="T73" fmla="*/ 97 h 180"/>
                <a:gd name="T74" fmla="*/ 291 w 312"/>
                <a:gd name="T75" fmla="*/ 177 h 180"/>
                <a:gd name="T76" fmla="*/ 295 w 312"/>
                <a:gd name="T77" fmla="*/ 178 h 180"/>
                <a:gd name="T78" fmla="*/ 300 w 312"/>
                <a:gd name="T79" fmla="*/ 180 h 180"/>
                <a:gd name="T80" fmla="*/ 304 w 312"/>
                <a:gd name="T81" fmla="*/ 178 h 180"/>
                <a:gd name="T82" fmla="*/ 309 w 312"/>
                <a:gd name="T83" fmla="*/ 176 h 180"/>
                <a:gd name="T84" fmla="*/ 310 w 312"/>
                <a:gd name="T85" fmla="*/ 172 h 180"/>
                <a:gd name="T86" fmla="*/ 312 w 312"/>
                <a:gd name="T87" fmla="*/ 167 h 180"/>
                <a:gd name="T88" fmla="*/ 310 w 312"/>
                <a:gd name="T89" fmla="*/ 162 h 180"/>
                <a:gd name="T90" fmla="*/ 308 w 312"/>
                <a:gd name="T91" fmla="*/ 159 h 180"/>
                <a:gd name="T92" fmla="*/ 220 w 312"/>
                <a:gd name="T93" fmla="*/ 8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2" h="180">
                  <a:moveTo>
                    <a:pt x="220" y="82"/>
                  </a:moveTo>
                  <a:lnTo>
                    <a:pt x="295" y="20"/>
                  </a:lnTo>
                  <a:lnTo>
                    <a:pt x="299" y="16"/>
                  </a:lnTo>
                  <a:lnTo>
                    <a:pt x="300" y="13"/>
                  </a:lnTo>
                  <a:lnTo>
                    <a:pt x="299" y="7"/>
                  </a:lnTo>
                  <a:lnTo>
                    <a:pt x="296" y="4"/>
                  </a:lnTo>
                  <a:lnTo>
                    <a:pt x="294" y="1"/>
                  </a:lnTo>
                  <a:lnTo>
                    <a:pt x="288" y="0"/>
                  </a:lnTo>
                  <a:lnTo>
                    <a:pt x="285" y="0"/>
                  </a:lnTo>
                  <a:lnTo>
                    <a:pt x="279" y="2"/>
                  </a:lnTo>
                  <a:lnTo>
                    <a:pt x="155" y="104"/>
                  </a:lnTo>
                  <a:lnTo>
                    <a:pt x="30" y="2"/>
                  </a:lnTo>
                  <a:lnTo>
                    <a:pt x="26" y="0"/>
                  </a:lnTo>
                  <a:lnTo>
                    <a:pt x="21" y="0"/>
                  </a:lnTo>
                  <a:lnTo>
                    <a:pt x="18" y="1"/>
                  </a:lnTo>
                  <a:lnTo>
                    <a:pt x="14" y="4"/>
                  </a:lnTo>
                  <a:lnTo>
                    <a:pt x="11" y="7"/>
                  </a:lnTo>
                  <a:lnTo>
                    <a:pt x="11" y="13"/>
                  </a:lnTo>
                  <a:lnTo>
                    <a:pt x="12" y="16"/>
                  </a:lnTo>
                  <a:lnTo>
                    <a:pt x="15" y="20"/>
                  </a:lnTo>
                  <a:lnTo>
                    <a:pt x="91" y="82"/>
                  </a:lnTo>
                  <a:lnTo>
                    <a:pt x="3" y="159"/>
                  </a:lnTo>
                  <a:lnTo>
                    <a:pt x="1" y="162"/>
                  </a:lnTo>
                  <a:lnTo>
                    <a:pt x="0" y="167"/>
                  </a:lnTo>
                  <a:lnTo>
                    <a:pt x="0" y="172"/>
                  </a:lnTo>
                  <a:lnTo>
                    <a:pt x="2" y="176"/>
                  </a:lnTo>
                  <a:lnTo>
                    <a:pt x="6" y="178"/>
                  </a:lnTo>
                  <a:lnTo>
                    <a:pt x="11" y="180"/>
                  </a:lnTo>
                  <a:lnTo>
                    <a:pt x="15" y="178"/>
                  </a:lnTo>
                  <a:lnTo>
                    <a:pt x="19" y="177"/>
                  </a:lnTo>
                  <a:lnTo>
                    <a:pt x="110" y="97"/>
                  </a:lnTo>
                  <a:lnTo>
                    <a:pt x="147" y="128"/>
                  </a:lnTo>
                  <a:lnTo>
                    <a:pt x="151" y="131"/>
                  </a:lnTo>
                  <a:lnTo>
                    <a:pt x="155" y="132"/>
                  </a:lnTo>
                  <a:lnTo>
                    <a:pt x="159" y="131"/>
                  </a:lnTo>
                  <a:lnTo>
                    <a:pt x="163" y="128"/>
                  </a:lnTo>
                  <a:lnTo>
                    <a:pt x="201" y="97"/>
                  </a:lnTo>
                  <a:lnTo>
                    <a:pt x="291" y="177"/>
                  </a:lnTo>
                  <a:lnTo>
                    <a:pt x="295" y="178"/>
                  </a:lnTo>
                  <a:lnTo>
                    <a:pt x="300" y="180"/>
                  </a:lnTo>
                  <a:lnTo>
                    <a:pt x="304" y="178"/>
                  </a:lnTo>
                  <a:lnTo>
                    <a:pt x="309" y="176"/>
                  </a:lnTo>
                  <a:lnTo>
                    <a:pt x="310" y="172"/>
                  </a:lnTo>
                  <a:lnTo>
                    <a:pt x="312" y="167"/>
                  </a:lnTo>
                  <a:lnTo>
                    <a:pt x="310" y="162"/>
                  </a:lnTo>
                  <a:lnTo>
                    <a:pt x="308" y="159"/>
                  </a:lnTo>
                  <a:lnTo>
                    <a:pt x="22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3622">
              <a:extLst>
                <a:ext uri="{FF2B5EF4-FFF2-40B4-BE49-F238E27FC236}">
                  <a16:creationId xmlns:a16="http://schemas.microsoft.com/office/drawing/2014/main" id="{BFC5AFB5-B934-4878-815B-12196286A21C}"/>
                </a:ext>
              </a:extLst>
            </p:cNvPr>
            <p:cNvSpPr>
              <a:spLocks/>
            </p:cNvSpPr>
            <p:nvPr/>
          </p:nvSpPr>
          <p:spPr bwMode="auto">
            <a:xfrm>
              <a:off x="11250613" y="993775"/>
              <a:ext cx="63500" cy="63500"/>
            </a:xfrm>
            <a:custGeom>
              <a:avLst/>
              <a:gdLst>
                <a:gd name="T0" fmla="*/ 21 w 161"/>
                <a:gd name="T1" fmla="*/ 3 h 159"/>
                <a:gd name="T2" fmla="*/ 17 w 161"/>
                <a:gd name="T3" fmla="*/ 0 h 159"/>
                <a:gd name="T4" fmla="*/ 13 w 161"/>
                <a:gd name="T5" fmla="*/ 0 h 159"/>
                <a:gd name="T6" fmla="*/ 8 w 161"/>
                <a:gd name="T7" fmla="*/ 0 h 159"/>
                <a:gd name="T8" fmla="*/ 4 w 161"/>
                <a:gd name="T9" fmla="*/ 3 h 159"/>
                <a:gd name="T10" fmla="*/ 2 w 161"/>
                <a:gd name="T11" fmla="*/ 6 h 159"/>
                <a:gd name="T12" fmla="*/ 0 w 161"/>
                <a:gd name="T13" fmla="*/ 12 h 159"/>
                <a:gd name="T14" fmla="*/ 2 w 161"/>
                <a:gd name="T15" fmla="*/ 15 h 159"/>
                <a:gd name="T16" fmla="*/ 4 w 161"/>
                <a:gd name="T17" fmla="*/ 21 h 159"/>
                <a:gd name="T18" fmla="*/ 140 w 161"/>
                <a:gd name="T19" fmla="*/ 157 h 159"/>
                <a:gd name="T20" fmla="*/ 144 w 161"/>
                <a:gd name="T21" fmla="*/ 159 h 159"/>
                <a:gd name="T22" fmla="*/ 149 w 161"/>
                <a:gd name="T23" fmla="*/ 159 h 159"/>
                <a:gd name="T24" fmla="*/ 153 w 161"/>
                <a:gd name="T25" fmla="*/ 159 h 159"/>
                <a:gd name="T26" fmla="*/ 157 w 161"/>
                <a:gd name="T27" fmla="*/ 157 h 159"/>
                <a:gd name="T28" fmla="*/ 160 w 161"/>
                <a:gd name="T29" fmla="*/ 153 h 159"/>
                <a:gd name="T30" fmla="*/ 161 w 161"/>
                <a:gd name="T31" fmla="*/ 148 h 159"/>
                <a:gd name="T32" fmla="*/ 160 w 161"/>
                <a:gd name="T33" fmla="*/ 144 h 159"/>
                <a:gd name="T34" fmla="*/ 157 w 161"/>
                <a:gd name="T35" fmla="*/ 139 h 159"/>
                <a:gd name="T36" fmla="*/ 21 w 161"/>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59">
                  <a:moveTo>
                    <a:pt x="21" y="3"/>
                  </a:moveTo>
                  <a:lnTo>
                    <a:pt x="17" y="0"/>
                  </a:lnTo>
                  <a:lnTo>
                    <a:pt x="13" y="0"/>
                  </a:lnTo>
                  <a:lnTo>
                    <a:pt x="8" y="0"/>
                  </a:lnTo>
                  <a:lnTo>
                    <a:pt x="4" y="3"/>
                  </a:lnTo>
                  <a:lnTo>
                    <a:pt x="2" y="6"/>
                  </a:lnTo>
                  <a:lnTo>
                    <a:pt x="0" y="12"/>
                  </a:lnTo>
                  <a:lnTo>
                    <a:pt x="2" y="15"/>
                  </a:lnTo>
                  <a:lnTo>
                    <a:pt x="4" y="21"/>
                  </a:lnTo>
                  <a:lnTo>
                    <a:pt x="140" y="157"/>
                  </a:lnTo>
                  <a:lnTo>
                    <a:pt x="144" y="159"/>
                  </a:lnTo>
                  <a:lnTo>
                    <a:pt x="149" y="159"/>
                  </a:lnTo>
                  <a:lnTo>
                    <a:pt x="153" y="159"/>
                  </a:lnTo>
                  <a:lnTo>
                    <a:pt x="157" y="157"/>
                  </a:lnTo>
                  <a:lnTo>
                    <a:pt x="160" y="153"/>
                  </a:lnTo>
                  <a:lnTo>
                    <a:pt x="161" y="148"/>
                  </a:lnTo>
                  <a:lnTo>
                    <a:pt x="160" y="144"/>
                  </a:lnTo>
                  <a:lnTo>
                    <a:pt x="157" y="139"/>
                  </a:ln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3623">
              <a:extLst>
                <a:ext uri="{FF2B5EF4-FFF2-40B4-BE49-F238E27FC236}">
                  <a16:creationId xmlns:a16="http://schemas.microsoft.com/office/drawing/2014/main" id="{6FEA2310-F55A-42DA-913D-4342D4C4A861}"/>
                </a:ext>
              </a:extLst>
            </p:cNvPr>
            <p:cNvSpPr>
              <a:spLocks/>
            </p:cNvSpPr>
            <p:nvPr/>
          </p:nvSpPr>
          <p:spPr bwMode="auto">
            <a:xfrm>
              <a:off x="11028363" y="993775"/>
              <a:ext cx="63500" cy="63500"/>
            </a:xfrm>
            <a:custGeom>
              <a:avLst/>
              <a:gdLst>
                <a:gd name="T0" fmla="*/ 157 w 160"/>
                <a:gd name="T1" fmla="*/ 3 h 159"/>
                <a:gd name="T2" fmla="*/ 153 w 160"/>
                <a:gd name="T3" fmla="*/ 0 h 159"/>
                <a:gd name="T4" fmla="*/ 148 w 160"/>
                <a:gd name="T5" fmla="*/ 0 h 159"/>
                <a:gd name="T6" fmla="*/ 144 w 160"/>
                <a:gd name="T7" fmla="*/ 0 h 159"/>
                <a:gd name="T8" fmla="*/ 139 w 160"/>
                <a:gd name="T9" fmla="*/ 3 h 159"/>
                <a:gd name="T10" fmla="*/ 3 w 160"/>
                <a:gd name="T11" fmla="*/ 139 h 159"/>
                <a:gd name="T12" fmla="*/ 0 w 160"/>
                <a:gd name="T13" fmla="*/ 144 h 159"/>
                <a:gd name="T14" fmla="*/ 0 w 160"/>
                <a:gd name="T15" fmla="*/ 148 h 159"/>
                <a:gd name="T16" fmla="*/ 0 w 160"/>
                <a:gd name="T17" fmla="*/ 153 h 159"/>
                <a:gd name="T18" fmla="*/ 3 w 160"/>
                <a:gd name="T19" fmla="*/ 157 h 159"/>
                <a:gd name="T20" fmla="*/ 7 w 160"/>
                <a:gd name="T21" fmla="*/ 159 h 159"/>
                <a:gd name="T22" fmla="*/ 12 w 160"/>
                <a:gd name="T23" fmla="*/ 159 h 159"/>
                <a:gd name="T24" fmla="*/ 16 w 160"/>
                <a:gd name="T25" fmla="*/ 159 h 159"/>
                <a:gd name="T26" fmla="*/ 21 w 160"/>
                <a:gd name="T27" fmla="*/ 157 h 159"/>
                <a:gd name="T28" fmla="*/ 157 w 160"/>
                <a:gd name="T29" fmla="*/ 21 h 159"/>
                <a:gd name="T30" fmla="*/ 160 w 160"/>
                <a:gd name="T31" fmla="*/ 15 h 159"/>
                <a:gd name="T32" fmla="*/ 160 w 160"/>
                <a:gd name="T33" fmla="*/ 12 h 159"/>
                <a:gd name="T34" fmla="*/ 160 w 160"/>
                <a:gd name="T35" fmla="*/ 6 h 159"/>
                <a:gd name="T36" fmla="*/ 157 w 160"/>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59">
                  <a:moveTo>
                    <a:pt x="157" y="3"/>
                  </a:moveTo>
                  <a:lnTo>
                    <a:pt x="153" y="0"/>
                  </a:lnTo>
                  <a:lnTo>
                    <a:pt x="148" y="0"/>
                  </a:lnTo>
                  <a:lnTo>
                    <a:pt x="144" y="0"/>
                  </a:lnTo>
                  <a:lnTo>
                    <a:pt x="139" y="3"/>
                  </a:lnTo>
                  <a:lnTo>
                    <a:pt x="3" y="139"/>
                  </a:lnTo>
                  <a:lnTo>
                    <a:pt x="0" y="144"/>
                  </a:lnTo>
                  <a:lnTo>
                    <a:pt x="0" y="148"/>
                  </a:lnTo>
                  <a:lnTo>
                    <a:pt x="0" y="153"/>
                  </a:lnTo>
                  <a:lnTo>
                    <a:pt x="3" y="157"/>
                  </a:lnTo>
                  <a:lnTo>
                    <a:pt x="7" y="159"/>
                  </a:lnTo>
                  <a:lnTo>
                    <a:pt x="12" y="159"/>
                  </a:lnTo>
                  <a:lnTo>
                    <a:pt x="16" y="159"/>
                  </a:lnTo>
                  <a:lnTo>
                    <a:pt x="21" y="157"/>
                  </a:lnTo>
                  <a:lnTo>
                    <a:pt x="157" y="21"/>
                  </a:lnTo>
                  <a:lnTo>
                    <a:pt x="160" y="15"/>
                  </a:lnTo>
                  <a:lnTo>
                    <a:pt x="160" y="12"/>
                  </a:lnTo>
                  <a:lnTo>
                    <a:pt x="160" y="6"/>
                  </a:lnTo>
                  <a:lnTo>
                    <a:pt x="157"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3624">
              <a:extLst>
                <a:ext uri="{FF2B5EF4-FFF2-40B4-BE49-F238E27FC236}">
                  <a16:creationId xmlns:a16="http://schemas.microsoft.com/office/drawing/2014/main" id="{A80953AC-975D-4E59-BEC4-4B21BEA83C06}"/>
                </a:ext>
              </a:extLst>
            </p:cNvPr>
            <p:cNvSpPr>
              <a:spLocks/>
            </p:cNvSpPr>
            <p:nvPr/>
          </p:nvSpPr>
          <p:spPr bwMode="auto">
            <a:xfrm>
              <a:off x="11250613" y="771525"/>
              <a:ext cx="63500" cy="63500"/>
            </a:xfrm>
            <a:custGeom>
              <a:avLst/>
              <a:gdLst>
                <a:gd name="T0" fmla="*/ 4 w 161"/>
                <a:gd name="T1" fmla="*/ 156 h 160"/>
                <a:gd name="T2" fmla="*/ 8 w 161"/>
                <a:gd name="T3" fmla="*/ 159 h 160"/>
                <a:gd name="T4" fmla="*/ 12 w 161"/>
                <a:gd name="T5" fmla="*/ 160 h 160"/>
                <a:gd name="T6" fmla="*/ 17 w 161"/>
                <a:gd name="T7" fmla="*/ 159 h 160"/>
                <a:gd name="T8" fmla="*/ 21 w 161"/>
                <a:gd name="T9" fmla="*/ 156 h 160"/>
                <a:gd name="T10" fmla="*/ 157 w 161"/>
                <a:gd name="T11" fmla="*/ 20 h 160"/>
                <a:gd name="T12" fmla="*/ 160 w 161"/>
                <a:gd name="T13" fmla="*/ 16 h 160"/>
                <a:gd name="T14" fmla="*/ 161 w 161"/>
                <a:gd name="T15" fmla="*/ 11 h 160"/>
                <a:gd name="T16" fmla="*/ 160 w 161"/>
                <a:gd name="T17" fmla="*/ 7 h 160"/>
                <a:gd name="T18" fmla="*/ 157 w 161"/>
                <a:gd name="T19" fmla="*/ 4 h 160"/>
                <a:gd name="T20" fmla="*/ 153 w 161"/>
                <a:gd name="T21" fmla="*/ 1 h 160"/>
                <a:gd name="T22" fmla="*/ 149 w 161"/>
                <a:gd name="T23" fmla="*/ 0 h 160"/>
                <a:gd name="T24" fmla="*/ 144 w 161"/>
                <a:gd name="T25" fmla="*/ 1 h 160"/>
                <a:gd name="T26" fmla="*/ 140 w 161"/>
                <a:gd name="T27" fmla="*/ 4 h 160"/>
                <a:gd name="T28" fmla="*/ 4 w 161"/>
                <a:gd name="T29" fmla="*/ 140 h 160"/>
                <a:gd name="T30" fmla="*/ 2 w 161"/>
                <a:gd name="T31" fmla="*/ 144 h 160"/>
                <a:gd name="T32" fmla="*/ 0 w 161"/>
                <a:gd name="T33" fmla="*/ 147 h 160"/>
                <a:gd name="T34" fmla="*/ 2 w 161"/>
                <a:gd name="T35" fmla="*/ 153 h 160"/>
                <a:gd name="T36" fmla="*/ 4 w 161"/>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60">
                  <a:moveTo>
                    <a:pt x="4" y="156"/>
                  </a:moveTo>
                  <a:lnTo>
                    <a:pt x="8" y="159"/>
                  </a:lnTo>
                  <a:lnTo>
                    <a:pt x="12" y="160"/>
                  </a:lnTo>
                  <a:lnTo>
                    <a:pt x="17" y="159"/>
                  </a:lnTo>
                  <a:lnTo>
                    <a:pt x="21" y="156"/>
                  </a:lnTo>
                  <a:lnTo>
                    <a:pt x="157" y="20"/>
                  </a:lnTo>
                  <a:lnTo>
                    <a:pt x="160" y="16"/>
                  </a:lnTo>
                  <a:lnTo>
                    <a:pt x="161" y="11"/>
                  </a:lnTo>
                  <a:lnTo>
                    <a:pt x="160" y="7"/>
                  </a:lnTo>
                  <a:lnTo>
                    <a:pt x="157" y="4"/>
                  </a:lnTo>
                  <a:lnTo>
                    <a:pt x="153" y="1"/>
                  </a:lnTo>
                  <a:lnTo>
                    <a:pt x="149" y="0"/>
                  </a:lnTo>
                  <a:lnTo>
                    <a:pt x="144" y="1"/>
                  </a:lnTo>
                  <a:lnTo>
                    <a:pt x="140" y="4"/>
                  </a:lnTo>
                  <a:lnTo>
                    <a:pt x="4" y="140"/>
                  </a:lnTo>
                  <a:lnTo>
                    <a:pt x="2" y="144"/>
                  </a:lnTo>
                  <a:lnTo>
                    <a:pt x="0" y="147"/>
                  </a:lnTo>
                  <a:lnTo>
                    <a:pt x="2" y="153"/>
                  </a:lnTo>
                  <a:lnTo>
                    <a:pt x="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3625">
              <a:extLst>
                <a:ext uri="{FF2B5EF4-FFF2-40B4-BE49-F238E27FC236}">
                  <a16:creationId xmlns:a16="http://schemas.microsoft.com/office/drawing/2014/main" id="{DCEEE9E8-A5B3-4D81-814B-3132C0A5CC75}"/>
                </a:ext>
              </a:extLst>
            </p:cNvPr>
            <p:cNvSpPr>
              <a:spLocks/>
            </p:cNvSpPr>
            <p:nvPr/>
          </p:nvSpPr>
          <p:spPr bwMode="auto">
            <a:xfrm>
              <a:off x="11028363" y="771525"/>
              <a:ext cx="63500" cy="63500"/>
            </a:xfrm>
            <a:custGeom>
              <a:avLst/>
              <a:gdLst>
                <a:gd name="T0" fmla="*/ 139 w 160"/>
                <a:gd name="T1" fmla="*/ 156 h 160"/>
                <a:gd name="T2" fmla="*/ 144 w 160"/>
                <a:gd name="T3" fmla="*/ 159 h 160"/>
                <a:gd name="T4" fmla="*/ 148 w 160"/>
                <a:gd name="T5" fmla="*/ 160 h 160"/>
                <a:gd name="T6" fmla="*/ 153 w 160"/>
                <a:gd name="T7" fmla="*/ 159 h 160"/>
                <a:gd name="T8" fmla="*/ 157 w 160"/>
                <a:gd name="T9" fmla="*/ 156 h 160"/>
                <a:gd name="T10" fmla="*/ 160 w 160"/>
                <a:gd name="T11" fmla="*/ 153 h 160"/>
                <a:gd name="T12" fmla="*/ 160 w 160"/>
                <a:gd name="T13" fmla="*/ 149 h 160"/>
                <a:gd name="T14" fmla="*/ 160 w 160"/>
                <a:gd name="T15" fmla="*/ 144 h 160"/>
                <a:gd name="T16" fmla="*/ 157 w 160"/>
                <a:gd name="T17" fmla="*/ 140 h 160"/>
                <a:gd name="T18" fmla="*/ 21 w 160"/>
                <a:gd name="T19" fmla="*/ 4 h 160"/>
                <a:gd name="T20" fmla="*/ 16 w 160"/>
                <a:gd name="T21" fmla="*/ 1 h 160"/>
                <a:gd name="T22" fmla="*/ 12 w 160"/>
                <a:gd name="T23" fmla="*/ 0 h 160"/>
                <a:gd name="T24" fmla="*/ 7 w 160"/>
                <a:gd name="T25" fmla="*/ 1 h 160"/>
                <a:gd name="T26" fmla="*/ 3 w 160"/>
                <a:gd name="T27" fmla="*/ 4 h 160"/>
                <a:gd name="T28" fmla="*/ 0 w 160"/>
                <a:gd name="T29" fmla="*/ 7 h 160"/>
                <a:gd name="T30" fmla="*/ 0 w 160"/>
                <a:gd name="T31" fmla="*/ 11 h 160"/>
                <a:gd name="T32" fmla="*/ 0 w 160"/>
                <a:gd name="T33" fmla="*/ 16 h 160"/>
                <a:gd name="T34" fmla="*/ 3 w 160"/>
                <a:gd name="T35" fmla="*/ 20 h 160"/>
                <a:gd name="T36" fmla="*/ 139 w 160"/>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60">
                  <a:moveTo>
                    <a:pt x="139" y="156"/>
                  </a:moveTo>
                  <a:lnTo>
                    <a:pt x="144" y="159"/>
                  </a:lnTo>
                  <a:lnTo>
                    <a:pt x="148" y="160"/>
                  </a:lnTo>
                  <a:lnTo>
                    <a:pt x="153" y="159"/>
                  </a:lnTo>
                  <a:lnTo>
                    <a:pt x="157" y="156"/>
                  </a:lnTo>
                  <a:lnTo>
                    <a:pt x="160" y="153"/>
                  </a:lnTo>
                  <a:lnTo>
                    <a:pt x="160" y="149"/>
                  </a:lnTo>
                  <a:lnTo>
                    <a:pt x="160" y="144"/>
                  </a:lnTo>
                  <a:lnTo>
                    <a:pt x="157" y="140"/>
                  </a:lnTo>
                  <a:lnTo>
                    <a:pt x="21" y="4"/>
                  </a:lnTo>
                  <a:lnTo>
                    <a:pt x="16" y="1"/>
                  </a:lnTo>
                  <a:lnTo>
                    <a:pt x="12" y="0"/>
                  </a:lnTo>
                  <a:lnTo>
                    <a:pt x="7" y="1"/>
                  </a:lnTo>
                  <a:lnTo>
                    <a:pt x="3" y="4"/>
                  </a:lnTo>
                  <a:lnTo>
                    <a:pt x="0" y="7"/>
                  </a:lnTo>
                  <a:lnTo>
                    <a:pt x="0" y="11"/>
                  </a:lnTo>
                  <a:lnTo>
                    <a:pt x="0" y="16"/>
                  </a:lnTo>
                  <a:lnTo>
                    <a:pt x="3" y="20"/>
                  </a:lnTo>
                  <a:lnTo>
                    <a:pt x="13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8" name="Group 117" descr="Icon of boxes. ">
            <a:extLst>
              <a:ext uri="{FF2B5EF4-FFF2-40B4-BE49-F238E27FC236}">
                <a16:creationId xmlns:a16="http://schemas.microsoft.com/office/drawing/2014/main" id="{75BF619E-615D-4C1A-A3A1-04DFC90E2F3F}"/>
              </a:ext>
            </a:extLst>
          </p:cNvPr>
          <p:cNvGrpSpPr/>
          <p:nvPr/>
        </p:nvGrpSpPr>
        <p:grpSpPr>
          <a:xfrm>
            <a:off x="11058919" y="1368977"/>
            <a:ext cx="287337" cy="285750"/>
            <a:chOff x="5465763" y="3068638"/>
            <a:chExt cx="287337" cy="285750"/>
          </a:xfrm>
          <a:solidFill>
            <a:schemeClr val="bg1"/>
          </a:solidFill>
        </p:grpSpPr>
        <p:sp>
          <p:nvSpPr>
            <p:cNvPr id="119" name="Freeform 617">
              <a:extLst>
                <a:ext uri="{FF2B5EF4-FFF2-40B4-BE49-F238E27FC236}">
                  <a16:creationId xmlns:a16="http://schemas.microsoft.com/office/drawing/2014/main" id="{01C5157B-D811-44C7-8E5F-D3F25F98966E}"/>
                </a:ext>
              </a:extLst>
            </p:cNvPr>
            <p:cNvSpPr>
              <a:spLocks/>
            </p:cNvSpPr>
            <p:nvPr/>
          </p:nvSpPr>
          <p:spPr bwMode="auto">
            <a:xfrm>
              <a:off x="5564188" y="3068638"/>
              <a:ext cx="119063" cy="38100"/>
            </a:xfrm>
            <a:custGeom>
              <a:avLst/>
              <a:gdLst>
                <a:gd name="T0" fmla="*/ 375 w 375"/>
                <a:gd name="T1" fmla="*/ 62 h 120"/>
                <a:gd name="T2" fmla="*/ 374 w 375"/>
                <a:gd name="T3" fmla="*/ 62 h 120"/>
                <a:gd name="T4" fmla="*/ 373 w 375"/>
                <a:gd name="T5" fmla="*/ 61 h 120"/>
                <a:gd name="T6" fmla="*/ 193 w 375"/>
                <a:gd name="T7" fmla="*/ 1 h 120"/>
                <a:gd name="T8" fmla="*/ 188 w 375"/>
                <a:gd name="T9" fmla="*/ 0 h 120"/>
                <a:gd name="T10" fmla="*/ 183 w 375"/>
                <a:gd name="T11" fmla="*/ 1 h 120"/>
                <a:gd name="T12" fmla="*/ 2 w 375"/>
                <a:gd name="T13" fmla="*/ 61 h 120"/>
                <a:gd name="T14" fmla="*/ 1 w 375"/>
                <a:gd name="T15" fmla="*/ 62 h 120"/>
                <a:gd name="T16" fmla="*/ 0 w 375"/>
                <a:gd name="T17" fmla="*/ 62 h 120"/>
                <a:gd name="T18" fmla="*/ 188 w 375"/>
                <a:gd name="T19" fmla="*/ 120 h 120"/>
                <a:gd name="T20" fmla="*/ 375 w 375"/>
                <a:gd name="T21"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12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618">
              <a:extLst>
                <a:ext uri="{FF2B5EF4-FFF2-40B4-BE49-F238E27FC236}">
                  <a16:creationId xmlns:a16="http://schemas.microsoft.com/office/drawing/2014/main" id="{90385080-F77C-4175-BA14-BE696271A7ED}"/>
                </a:ext>
              </a:extLst>
            </p:cNvPr>
            <p:cNvSpPr>
              <a:spLocks/>
            </p:cNvSpPr>
            <p:nvPr/>
          </p:nvSpPr>
          <p:spPr bwMode="auto">
            <a:xfrm>
              <a:off x="5629275" y="3097213"/>
              <a:ext cx="57150" cy="93663"/>
            </a:xfrm>
            <a:custGeom>
              <a:avLst/>
              <a:gdLst>
                <a:gd name="T0" fmla="*/ 181 w 181"/>
                <a:gd name="T1" fmla="*/ 210 h 295"/>
                <a:gd name="T2" fmla="*/ 181 w 181"/>
                <a:gd name="T3" fmla="*/ 0 h 295"/>
                <a:gd name="T4" fmla="*/ 0 w 181"/>
                <a:gd name="T5" fmla="*/ 56 h 295"/>
                <a:gd name="T6" fmla="*/ 0 w 181"/>
                <a:gd name="T7" fmla="*/ 295 h 295"/>
                <a:gd name="T8" fmla="*/ 171 w 181"/>
                <a:gd name="T9" fmla="*/ 224 h 295"/>
                <a:gd name="T10" fmla="*/ 174 w 181"/>
                <a:gd name="T11" fmla="*/ 222 h 295"/>
                <a:gd name="T12" fmla="*/ 178 w 181"/>
                <a:gd name="T13" fmla="*/ 219 h 295"/>
                <a:gd name="T14" fmla="*/ 180 w 181"/>
                <a:gd name="T15" fmla="*/ 215 h 295"/>
                <a:gd name="T16" fmla="*/ 181 w 181"/>
                <a:gd name="T17" fmla="*/ 2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181" y="210"/>
                  </a:moveTo>
                  <a:lnTo>
                    <a:pt x="181" y="0"/>
                  </a:lnTo>
                  <a:lnTo>
                    <a:pt x="0" y="56"/>
                  </a:lnTo>
                  <a:lnTo>
                    <a:pt x="0" y="295"/>
                  </a:lnTo>
                  <a:lnTo>
                    <a:pt x="171" y="224"/>
                  </a:lnTo>
                  <a:lnTo>
                    <a:pt x="174" y="222"/>
                  </a:lnTo>
                  <a:lnTo>
                    <a:pt x="178" y="219"/>
                  </a:lnTo>
                  <a:lnTo>
                    <a:pt x="180" y="215"/>
                  </a:lnTo>
                  <a:lnTo>
                    <a:pt x="181"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619">
              <a:extLst>
                <a:ext uri="{FF2B5EF4-FFF2-40B4-BE49-F238E27FC236}">
                  <a16:creationId xmlns:a16="http://schemas.microsoft.com/office/drawing/2014/main" id="{B5ABC7AD-DBA6-420E-8EDC-F8D70A03499B}"/>
                </a:ext>
              </a:extLst>
            </p:cNvPr>
            <p:cNvSpPr>
              <a:spLocks/>
            </p:cNvSpPr>
            <p:nvPr/>
          </p:nvSpPr>
          <p:spPr bwMode="auto">
            <a:xfrm>
              <a:off x="5562600" y="3097213"/>
              <a:ext cx="57150" cy="93663"/>
            </a:xfrm>
            <a:custGeom>
              <a:avLst/>
              <a:gdLst>
                <a:gd name="T0" fmla="*/ 9 w 181"/>
                <a:gd name="T1" fmla="*/ 224 h 295"/>
                <a:gd name="T2" fmla="*/ 181 w 181"/>
                <a:gd name="T3" fmla="*/ 295 h 295"/>
                <a:gd name="T4" fmla="*/ 181 w 181"/>
                <a:gd name="T5" fmla="*/ 56 h 295"/>
                <a:gd name="T6" fmla="*/ 0 w 181"/>
                <a:gd name="T7" fmla="*/ 0 h 295"/>
                <a:gd name="T8" fmla="*/ 0 w 181"/>
                <a:gd name="T9" fmla="*/ 210 h 295"/>
                <a:gd name="T10" fmla="*/ 0 w 181"/>
                <a:gd name="T11" fmla="*/ 215 h 295"/>
                <a:gd name="T12" fmla="*/ 2 w 181"/>
                <a:gd name="T13" fmla="*/ 219 h 295"/>
                <a:gd name="T14" fmla="*/ 6 w 181"/>
                <a:gd name="T15" fmla="*/ 222 h 295"/>
                <a:gd name="T16" fmla="*/ 9 w 181"/>
                <a:gd name="T17" fmla="*/ 2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9" y="224"/>
                  </a:moveTo>
                  <a:lnTo>
                    <a:pt x="181" y="295"/>
                  </a:lnTo>
                  <a:lnTo>
                    <a:pt x="181" y="56"/>
                  </a:lnTo>
                  <a:lnTo>
                    <a:pt x="0" y="0"/>
                  </a:lnTo>
                  <a:lnTo>
                    <a:pt x="0" y="210"/>
                  </a:lnTo>
                  <a:lnTo>
                    <a:pt x="0" y="215"/>
                  </a:lnTo>
                  <a:lnTo>
                    <a:pt x="2" y="219"/>
                  </a:lnTo>
                  <a:lnTo>
                    <a:pt x="6" y="222"/>
                  </a:lnTo>
                  <a:lnTo>
                    <a:pt x="9"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620">
              <a:extLst>
                <a:ext uri="{FF2B5EF4-FFF2-40B4-BE49-F238E27FC236}">
                  <a16:creationId xmlns:a16="http://schemas.microsoft.com/office/drawing/2014/main" id="{9AF2E18D-3033-4D0D-B36E-B08820967CFC}"/>
                </a:ext>
              </a:extLst>
            </p:cNvPr>
            <p:cNvSpPr>
              <a:spLocks/>
            </p:cNvSpPr>
            <p:nvPr/>
          </p:nvSpPr>
          <p:spPr bwMode="auto">
            <a:xfrm>
              <a:off x="5705475" y="3217863"/>
              <a:ext cx="47625" cy="77788"/>
            </a:xfrm>
            <a:custGeom>
              <a:avLst/>
              <a:gdLst>
                <a:gd name="T0" fmla="*/ 0 w 150"/>
                <a:gd name="T1" fmla="*/ 67 h 249"/>
                <a:gd name="T2" fmla="*/ 0 w 150"/>
                <a:gd name="T3" fmla="*/ 249 h 249"/>
                <a:gd name="T4" fmla="*/ 141 w 150"/>
                <a:gd name="T5" fmla="*/ 177 h 249"/>
                <a:gd name="T6" fmla="*/ 146 w 150"/>
                <a:gd name="T7" fmla="*/ 175 h 249"/>
                <a:gd name="T8" fmla="*/ 148 w 150"/>
                <a:gd name="T9" fmla="*/ 171 h 249"/>
                <a:gd name="T10" fmla="*/ 149 w 150"/>
                <a:gd name="T11" fmla="*/ 168 h 249"/>
                <a:gd name="T12" fmla="*/ 150 w 150"/>
                <a:gd name="T13" fmla="*/ 164 h 249"/>
                <a:gd name="T14" fmla="*/ 150 w 150"/>
                <a:gd name="T15" fmla="*/ 0 h 249"/>
                <a:gd name="T16" fmla="*/ 0 w 150"/>
                <a:gd name="T17" fmla="*/ 6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49">
                  <a:moveTo>
                    <a:pt x="0" y="67"/>
                  </a:moveTo>
                  <a:lnTo>
                    <a:pt x="0" y="249"/>
                  </a:lnTo>
                  <a:lnTo>
                    <a:pt x="141" y="177"/>
                  </a:lnTo>
                  <a:lnTo>
                    <a:pt x="146" y="175"/>
                  </a:lnTo>
                  <a:lnTo>
                    <a:pt x="148" y="171"/>
                  </a:lnTo>
                  <a:lnTo>
                    <a:pt x="149" y="168"/>
                  </a:lnTo>
                  <a:lnTo>
                    <a:pt x="150" y="164"/>
                  </a:lnTo>
                  <a:lnTo>
                    <a:pt x="150" y="0"/>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621">
              <a:extLst>
                <a:ext uri="{FF2B5EF4-FFF2-40B4-BE49-F238E27FC236}">
                  <a16:creationId xmlns:a16="http://schemas.microsoft.com/office/drawing/2014/main" id="{10DED026-CA17-4314-AA7F-A291474A64A7}"/>
                </a:ext>
              </a:extLst>
            </p:cNvPr>
            <p:cNvSpPr>
              <a:spLocks/>
            </p:cNvSpPr>
            <p:nvPr/>
          </p:nvSpPr>
          <p:spPr bwMode="auto">
            <a:xfrm>
              <a:off x="5656263" y="3192463"/>
              <a:ext cx="88900" cy="38100"/>
            </a:xfrm>
            <a:custGeom>
              <a:avLst/>
              <a:gdLst>
                <a:gd name="T0" fmla="*/ 146 w 281"/>
                <a:gd name="T1" fmla="*/ 2 h 120"/>
                <a:gd name="T2" fmla="*/ 143 w 281"/>
                <a:gd name="T3" fmla="*/ 0 h 120"/>
                <a:gd name="T4" fmla="*/ 141 w 281"/>
                <a:gd name="T5" fmla="*/ 0 h 120"/>
                <a:gd name="T6" fmla="*/ 138 w 281"/>
                <a:gd name="T7" fmla="*/ 0 h 120"/>
                <a:gd name="T8" fmla="*/ 134 w 281"/>
                <a:gd name="T9" fmla="*/ 2 h 120"/>
                <a:gd name="T10" fmla="*/ 0 w 281"/>
                <a:gd name="T11" fmla="*/ 55 h 120"/>
                <a:gd name="T12" fmla="*/ 141 w 281"/>
                <a:gd name="T13" fmla="*/ 120 h 120"/>
                <a:gd name="T14" fmla="*/ 281 w 281"/>
                <a:gd name="T15" fmla="*/ 55 h 120"/>
                <a:gd name="T16" fmla="*/ 146 w 281"/>
                <a:gd name="T17"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120">
                  <a:moveTo>
                    <a:pt x="146" y="2"/>
                  </a:moveTo>
                  <a:lnTo>
                    <a:pt x="143" y="0"/>
                  </a:lnTo>
                  <a:lnTo>
                    <a:pt x="141" y="0"/>
                  </a:lnTo>
                  <a:lnTo>
                    <a:pt x="138" y="0"/>
                  </a:lnTo>
                  <a:lnTo>
                    <a:pt x="134" y="2"/>
                  </a:lnTo>
                  <a:lnTo>
                    <a:pt x="0" y="55"/>
                  </a:lnTo>
                  <a:lnTo>
                    <a:pt x="141" y="120"/>
                  </a:lnTo>
                  <a:lnTo>
                    <a:pt x="281" y="55"/>
                  </a:lnTo>
                  <a:lnTo>
                    <a:pt x="1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622">
              <a:extLst>
                <a:ext uri="{FF2B5EF4-FFF2-40B4-BE49-F238E27FC236}">
                  <a16:creationId xmlns:a16="http://schemas.microsoft.com/office/drawing/2014/main" id="{AC238F9B-3904-4E03-9BCD-C8546D347A83}"/>
                </a:ext>
              </a:extLst>
            </p:cNvPr>
            <p:cNvSpPr>
              <a:spLocks/>
            </p:cNvSpPr>
            <p:nvPr/>
          </p:nvSpPr>
          <p:spPr bwMode="auto">
            <a:xfrm>
              <a:off x="5648325" y="3217863"/>
              <a:ext cx="47625" cy="77788"/>
            </a:xfrm>
            <a:custGeom>
              <a:avLst/>
              <a:gdLst>
                <a:gd name="T0" fmla="*/ 0 w 151"/>
                <a:gd name="T1" fmla="*/ 164 h 249"/>
                <a:gd name="T2" fmla="*/ 1 w 151"/>
                <a:gd name="T3" fmla="*/ 167 h 249"/>
                <a:gd name="T4" fmla="*/ 2 w 151"/>
                <a:gd name="T5" fmla="*/ 171 h 249"/>
                <a:gd name="T6" fmla="*/ 5 w 151"/>
                <a:gd name="T7" fmla="*/ 175 h 249"/>
                <a:gd name="T8" fmla="*/ 8 w 151"/>
                <a:gd name="T9" fmla="*/ 177 h 249"/>
                <a:gd name="T10" fmla="*/ 151 w 151"/>
                <a:gd name="T11" fmla="*/ 249 h 249"/>
                <a:gd name="T12" fmla="*/ 151 w 151"/>
                <a:gd name="T13" fmla="*/ 67 h 249"/>
                <a:gd name="T14" fmla="*/ 0 w 151"/>
                <a:gd name="T15" fmla="*/ 0 h 249"/>
                <a:gd name="T16" fmla="*/ 0 w 151"/>
                <a:gd name="T17" fmla="*/ 16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49">
                  <a:moveTo>
                    <a:pt x="0" y="164"/>
                  </a:moveTo>
                  <a:lnTo>
                    <a:pt x="1" y="167"/>
                  </a:lnTo>
                  <a:lnTo>
                    <a:pt x="2" y="171"/>
                  </a:lnTo>
                  <a:lnTo>
                    <a:pt x="5" y="175"/>
                  </a:lnTo>
                  <a:lnTo>
                    <a:pt x="8" y="177"/>
                  </a:lnTo>
                  <a:lnTo>
                    <a:pt x="151" y="249"/>
                  </a:lnTo>
                  <a:lnTo>
                    <a:pt x="151" y="67"/>
                  </a:lnTo>
                  <a:lnTo>
                    <a:pt x="0"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623">
              <a:extLst>
                <a:ext uri="{FF2B5EF4-FFF2-40B4-BE49-F238E27FC236}">
                  <a16:creationId xmlns:a16="http://schemas.microsoft.com/office/drawing/2014/main" id="{19E2AFFE-6F2F-4A41-BE44-30D95498EF5A}"/>
                </a:ext>
              </a:extLst>
            </p:cNvPr>
            <p:cNvSpPr>
              <a:spLocks/>
            </p:cNvSpPr>
            <p:nvPr/>
          </p:nvSpPr>
          <p:spPr bwMode="auto">
            <a:xfrm>
              <a:off x="5475288" y="3201988"/>
              <a:ext cx="144463" cy="47625"/>
            </a:xfrm>
            <a:custGeom>
              <a:avLst/>
              <a:gdLst>
                <a:gd name="T0" fmla="*/ 231 w 452"/>
                <a:gd name="T1" fmla="*/ 2 h 151"/>
                <a:gd name="T2" fmla="*/ 225 w 452"/>
                <a:gd name="T3" fmla="*/ 0 h 151"/>
                <a:gd name="T4" fmla="*/ 221 w 452"/>
                <a:gd name="T5" fmla="*/ 2 h 151"/>
                <a:gd name="T6" fmla="*/ 0 w 452"/>
                <a:gd name="T7" fmla="*/ 70 h 151"/>
                <a:gd name="T8" fmla="*/ 225 w 452"/>
                <a:gd name="T9" fmla="*/ 151 h 151"/>
                <a:gd name="T10" fmla="*/ 452 w 452"/>
                <a:gd name="T11" fmla="*/ 70 h 151"/>
                <a:gd name="T12" fmla="*/ 231 w 452"/>
                <a:gd name="T13" fmla="*/ 2 h 151"/>
              </a:gdLst>
              <a:ahLst/>
              <a:cxnLst>
                <a:cxn ang="0">
                  <a:pos x="T0" y="T1"/>
                </a:cxn>
                <a:cxn ang="0">
                  <a:pos x="T2" y="T3"/>
                </a:cxn>
                <a:cxn ang="0">
                  <a:pos x="T4" y="T5"/>
                </a:cxn>
                <a:cxn ang="0">
                  <a:pos x="T6" y="T7"/>
                </a:cxn>
                <a:cxn ang="0">
                  <a:pos x="T8" y="T9"/>
                </a:cxn>
                <a:cxn ang="0">
                  <a:pos x="T10" y="T11"/>
                </a:cxn>
                <a:cxn ang="0">
                  <a:pos x="T12" y="T13"/>
                </a:cxn>
              </a:cxnLst>
              <a:rect l="0" t="0" r="r" b="b"/>
              <a:pathLst>
                <a:path w="452" h="151">
                  <a:moveTo>
                    <a:pt x="231" y="2"/>
                  </a:moveTo>
                  <a:lnTo>
                    <a:pt x="225" y="0"/>
                  </a:lnTo>
                  <a:lnTo>
                    <a:pt x="221" y="2"/>
                  </a:lnTo>
                  <a:lnTo>
                    <a:pt x="0" y="70"/>
                  </a:lnTo>
                  <a:lnTo>
                    <a:pt x="225" y="151"/>
                  </a:lnTo>
                  <a:lnTo>
                    <a:pt x="452" y="70"/>
                  </a:lnTo>
                  <a:lnTo>
                    <a:pt x="23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624">
              <a:extLst>
                <a:ext uri="{FF2B5EF4-FFF2-40B4-BE49-F238E27FC236}">
                  <a16:creationId xmlns:a16="http://schemas.microsoft.com/office/drawing/2014/main" id="{5BB7C855-93D5-43D5-9ED8-FD815B08E3D7}"/>
                </a:ext>
              </a:extLst>
            </p:cNvPr>
            <p:cNvSpPr>
              <a:spLocks/>
            </p:cNvSpPr>
            <p:nvPr/>
          </p:nvSpPr>
          <p:spPr bwMode="auto">
            <a:xfrm>
              <a:off x="5465763" y="3230563"/>
              <a:ext cx="76200" cy="123825"/>
            </a:xfrm>
            <a:custGeom>
              <a:avLst/>
              <a:gdLst>
                <a:gd name="T0" fmla="*/ 0 w 240"/>
                <a:gd name="T1" fmla="*/ 285 h 386"/>
                <a:gd name="T2" fmla="*/ 1 w 240"/>
                <a:gd name="T3" fmla="*/ 289 h 386"/>
                <a:gd name="T4" fmla="*/ 2 w 240"/>
                <a:gd name="T5" fmla="*/ 294 h 386"/>
                <a:gd name="T6" fmla="*/ 5 w 240"/>
                <a:gd name="T7" fmla="*/ 297 h 386"/>
                <a:gd name="T8" fmla="*/ 10 w 240"/>
                <a:gd name="T9" fmla="*/ 299 h 386"/>
                <a:gd name="T10" fmla="*/ 240 w 240"/>
                <a:gd name="T11" fmla="*/ 386 h 386"/>
                <a:gd name="T12" fmla="*/ 240 w 240"/>
                <a:gd name="T13" fmla="*/ 84 h 386"/>
                <a:gd name="T14" fmla="*/ 0 w 240"/>
                <a:gd name="T15" fmla="*/ 0 h 386"/>
                <a:gd name="T16" fmla="*/ 0 w 240"/>
                <a:gd name="T17" fmla="*/ 28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386">
                  <a:moveTo>
                    <a:pt x="0" y="285"/>
                  </a:moveTo>
                  <a:lnTo>
                    <a:pt x="1" y="289"/>
                  </a:lnTo>
                  <a:lnTo>
                    <a:pt x="2" y="294"/>
                  </a:lnTo>
                  <a:lnTo>
                    <a:pt x="5" y="297"/>
                  </a:lnTo>
                  <a:lnTo>
                    <a:pt x="10" y="299"/>
                  </a:lnTo>
                  <a:lnTo>
                    <a:pt x="240" y="386"/>
                  </a:lnTo>
                  <a:lnTo>
                    <a:pt x="240" y="84"/>
                  </a:lnTo>
                  <a:lnTo>
                    <a:pt x="0" y="0"/>
                  </a:lnTo>
                  <a:lnTo>
                    <a:pt x="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625">
              <a:extLst>
                <a:ext uri="{FF2B5EF4-FFF2-40B4-BE49-F238E27FC236}">
                  <a16:creationId xmlns:a16="http://schemas.microsoft.com/office/drawing/2014/main" id="{AE6F08CF-736A-40B8-AEB8-D64B67F37878}"/>
                </a:ext>
              </a:extLst>
            </p:cNvPr>
            <p:cNvSpPr>
              <a:spLocks/>
            </p:cNvSpPr>
            <p:nvPr/>
          </p:nvSpPr>
          <p:spPr bwMode="auto">
            <a:xfrm>
              <a:off x="5553075" y="3230563"/>
              <a:ext cx="76200" cy="123825"/>
            </a:xfrm>
            <a:custGeom>
              <a:avLst/>
              <a:gdLst>
                <a:gd name="T0" fmla="*/ 0 w 241"/>
                <a:gd name="T1" fmla="*/ 386 h 386"/>
                <a:gd name="T2" fmla="*/ 231 w 241"/>
                <a:gd name="T3" fmla="*/ 299 h 386"/>
                <a:gd name="T4" fmla="*/ 235 w 241"/>
                <a:gd name="T5" fmla="*/ 297 h 386"/>
                <a:gd name="T6" fmla="*/ 238 w 241"/>
                <a:gd name="T7" fmla="*/ 294 h 386"/>
                <a:gd name="T8" fmla="*/ 239 w 241"/>
                <a:gd name="T9" fmla="*/ 289 h 386"/>
                <a:gd name="T10" fmla="*/ 241 w 241"/>
                <a:gd name="T11" fmla="*/ 285 h 386"/>
                <a:gd name="T12" fmla="*/ 241 w 241"/>
                <a:gd name="T13" fmla="*/ 0 h 386"/>
                <a:gd name="T14" fmla="*/ 0 w 241"/>
                <a:gd name="T15" fmla="*/ 84 h 386"/>
                <a:gd name="T16" fmla="*/ 0 w 241"/>
                <a:gd name="T17"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86">
                  <a:moveTo>
                    <a:pt x="0" y="386"/>
                  </a:moveTo>
                  <a:lnTo>
                    <a:pt x="231" y="299"/>
                  </a:lnTo>
                  <a:lnTo>
                    <a:pt x="235" y="297"/>
                  </a:lnTo>
                  <a:lnTo>
                    <a:pt x="238" y="294"/>
                  </a:lnTo>
                  <a:lnTo>
                    <a:pt x="239" y="289"/>
                  </a:lnTo>
                  <a:lnTo>
                    <a:pt x="241" y="285"/>
                  </a:lnTo>
                  <a:lnTo>
                    <a:pt x="241" y="0"/>
                  </a:lnTo>
                  <a:lnTo>
                    <a:pt x="0" y="84"/>
                  </a:lnTo>
                  <a:lnTo>
                    <a:pt x="0" y="3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127" descr="Icon of human being and speech bubble. ">
            <a:extLst>
              <a:ext uri="{FF2B5EF4-FFF2-40B4-BE49-F238E27FC236}">
                <a16:creationId xmlns:a16="http://schemas.microsoft.com/office/drawing/2014/main" id="{E7EE81F4-E278-4BA7-8923-0D6DD1FEBDFA}"/>
              </a:ext>
            </a:extLst>
          </p:cNvPr>
          <p:cNvGrpSpPr/>
          <p:nvPr/>
        </p:nvGrpSpPr>
        <p:grpSpPr>
          <a:xfrm>
            <a:off x="9918300" y="1368977"/>
            <a:ext cx="284163" cy="285751"/>
            <a:chOff x="3171788" y="779462"/>
            <a:chExt cx="284163" cy="285751"/>
          </a:xfrm>
          <a:solidFill>
            <a:schemeClr val="bg1"/>
          </a:solidFill>
        </p:grpSpPr>
        <p:sp>
          <p:nvSpPr>
            <p:cNvPr id="129" name="Freeform 2993">
              <a:extLst>
                <a:ext uri="{FF2B5EF4-FFF2-40B4-BE49-F238E27FC236}">
                  <a16:creationId xmlns:a16="http://schemas.microsoft.com/office/drawing/2014/main" id="{DA50A160-1A41-427D-BA06-CB32B8C49A81}"/>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2994">
              <a:extLst>
                <a:ext uri="{FF2B5EF4-FFF2-40B4-BE49-F238E27FC236}">
                  <a16:creationId xmlns:a16="http://schemas.microsoft.com/office/drawing/2014/main" id="{983071EF-DBDF-4331-848B-74957C821E39}"/>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 name="Rectangle 2"/>
          <p:cNvSpPr/>
          <p:nvPr/>
        </p:nvSpPr>
        <p:spPr>
          <a:xfrm>
            <a:off x="228600" y="775619"/>
            <a:ext cx="11581103" cy="1631216"/>
          </a:xfrm>
          <a:prstGeom prst="rect">
            <a:avLst/>
          </a:prstGeom>
        </p:spPr>
        <p:txBody>
          <a:bodyPr wrap="square">
            <a:spAutoFit/>
          </a:bodyPr>
          <a:lstStyle/>
          <a:p>
            <a:pPr marL="342900" indent="-342900">
              <a:buFont typeface="Wingdings" panose="05000000000000000000" pitchFamily="2" charset="2"/>
              <a:buChar char="q"/>
            </a:pPr>
            <a:r>
              <a:rPr lang="en-US" sz="2000" b="1" u="sng" dirty="0">
                <a:latin typeface="Arial" panose="020B0604020202020204" pitchFamily="34" charset="0"/>
              </a:rPr>
              <a:t>Task 3</a:t>
            </a:r>
            <a:r>
              <a:rPr lang="en-US" sz="2000" b="1" dirty="0" smtClean="0">
                <a:latin typeface="Arial" panose="020B0604020202020204" pitchFamily="34" charset="0"/>
              </a:rPr>
              <a:t>: </a:t>
            </a:r>
            <a:r>
              <a:rPr lang="en-US" dirty="0"/>
              <a:t> </a:t>
            </a:r>
            <a:r>
              <a:rPr lang="en-US" sz="2000" dirty="0">
                <a:latin typeface="Arial" panose="020B0604020202020204" pitchFamily="34" charset="0"/>
                <a:cs typeface="Arial" panose="020B0604020202020204" pitchFamily="34" charset="0"/>
              </a:rPr>
              <a:t>How do the different feature such as transmission type affect the MSRP, and how does this vary by body style?</a:t>
            </a:r>
          </a:p>
          <a:p>
            <a:r>
              <a:rPr lang="en-US" sz="2000" dirty="0"/>
              <a:t/>
            </a:r>
            <a:br>
              <a:rPr lang="en-US" sz="2000" dirty="0"/>
            </a:br>
            <a:r>
              <a:rPr lang="en-US" sz="2000" dirty="0"/>
              <a:t/>
            </a:r>
            <a:br>
              <a:rPr lang="en-US" sz="2000" dirty="0"/>
            </a:br>
            <a:endParaRPr lang="en-IN" sz="2000" dirty="0"/>
          </a:p>
        </p:txBody>
      </p:sp>
      <p:pic>
        <p:nvPicPr>
          <p:cNvPr id="5" name="Picture 4"/>
          <p:cNvPicPr>
            <a:picLocks noChangeAspect="1"/>
          </p:cNvPicPr>
          <p:nvPr/>
        </p:nvPicPr>
        <p:blipFill>
          <a:blip r:embed="rId3"/>
          <a:stretch>
            <a:fillRect/>
          </a:stretch>
        </p:blipFill>
        <p:spPr>
          <a:xfrm>
            <a:off x="631920" y="1578499"/>
            <a:ext cx="10152668" cy="4197113"/>
          </a:xfrm>
          <a:prstGeom prst="rect">
            <a:avLst/>
          </a:prstGeom>
        </p:spPr>
      </p:pic>
      <p:sp>
        <p:nvSpPr>
          <p:cNvPr id="7" name="Rectangle 6"/>
          <p:cNvSpPr/>
          <p:nvPr/>
        </p:nvSpPr>
        <p:spPr>
          <a:xfrm>
            <a:off x="633872" y="5851784"/>
            <a:ext cx="10150716" cy="646331"/>
          </a:xfrm>
          <a:prstGeom prst="rect">
            <a:avLst/>
          </a:prstGeom>
        </p:spPr>
        <p:txBody>
          <a:bodyPr wrap="square">
            <a:spAutoFit/>
          </a:bodyPr>
          <a:lstStyle/>
          <a:p>
            <a:r>
              <a:rPr lang="en-US" dirty="0" smtClean="0">
                <a:latin typeface="Arial" panose="020B0604020202020204" pitchFamily="34" charset="0"/>
                <a:cs typeface="Arial" panose="020B0604020202020204" pitchFamily="34" charset="0"/>
              </a:rPr>
              <a:t>The </a:t>
            </a:r>
            <a:r>
              <a:rPr lang="en-US" dirty="0">
                <a:latin typeface="Arial" panose="020B0604020202020204" pitchFamily="34" charset="0"/>
                <a:cs typeface="Arial" panose="020B0604020202020204" pitchFamily="34" charset="0"/>
              </a:rPr>
              <a:t>data shows that the "Coupe" style is the most expensive on average, while the "Sedan" style is both popular and relatively expensive.</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871688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Key Insight</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0" name="Rectangle 5"/>
          <p:cNvSpPr>
            <a:spLocks noChangeArrowheads="1"/>
          </p:cNvSpPr>
          <p:nvPr/>
        </p:nvSpPr>
        <p:spPr bwMode="auto">
          <a:xfrm flipH="1">
            <a:off x="482008" y="1601308"/>
            <a:ext cx="11227982"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sz="2000" dirty="0">
                <a:latin typeface="Arial" panose="020B0604020202020204" pitchFamily="34" charset="0"/>
                <a:cs typeface="Arial" panose="020B0604020202020204" pitchFamily="34" charset="0"/>
              </a:rPr>
              <a:t>The analysis of how different features, such as transmission type, impact the Manufacturer's Suggested Retail Price (MSRP), indicates significant variations across different body styles. Certain transmission types, particularly automatic, are associated with higher average MSRPs, while others, such as manual, are correlated with relatively lower average MSRPs. Understanding these dynamics is critical for car manufacturers in aligning their product offerings with consumer preferences and market trends, thereby optimizing their market competitiveness and profitability.</a:t>
            </a:r>
            <a:endParaRPr kumimoji="0" lang="en-US" altLang="en-US" sz="2000" b="0" i="0" u="none" strike="noStrike" cap="none" normalizeH="0" baseline="0" dirty="0" smtClean="0">
              <a:ln>
                <a:noFill/>
              </a:ln>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685482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sp>
        <p:nvSpPr>
          <p:cNvPr id="6" name="Slide Number Placeholder 5">
            <a:extLst>
              <a:ext uri="{FF2B5EF4-FFF2-40B4-BE49-F238E27FC236}">
                <a16:creationId xmlns:a16="http://schemas.microsoft.com/office/drawing/2014/main" id="{8C0551EA-9F3C-4E6B-8292-6C64ABE1C797}"/>
              </a:ext>
            </a:extLst>
          </p:cNvPr>
          <p:cNvSpPr>
            <a:spLocks noGrp="1"/>
          </p:cNvSpPr>
          <p:nvPr>
            <p:ph type="sldNum" sz="quarter" idx="12"/>
          </p:nvPr>
        </p:nvSpPr>
        <p:spPr/>
        <p:txBody>
          <a:bodyPr/>
          <a:lstStyle/>
          <a:p>
            <a:fld id="{06FEDF93-2BFD-41CA-ABC7-B039102F3792}" type="slidenum">
              <a:rPr lang="en-US" smtClean="0"/>
              <a:pPr/>
              <a:t>27</a:t>
            </a:fld>
            <a:endParaRPr lang="en-US" dirty="0"/>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Task </a:t>
            </a:r>
            <a:r>
              <a:rPr lang="en-US" sz="3000" b="1" i="1" u="sng" dirty="0">
                <a:effectLst>
                  <a:outerShdw blurRad="38100" dist="38100" dir="2700000" algn="tl">
                    <a:srgbClr val="000000">
                      <a:alpha val="43137"/>
                    </a:srgbClr>
                  </a:outerShdw>
                </a:effectLst>
              </a:rPr>
              <a:t>Analysis</a:t>
            </a:r>
            <a:br>
              <a:rPr lang="en-US" sz="3000" b="1" i="1" u="sng" dirty="0">
                <a:effectLst>
                  <a:outerShdw blurRad="38100" dist="38100" dir="2700000" algn="tl">
                    <a:srgbClr val="000000">
                      <a:alpha val="43137"/>
                    </a:srgbClr>
                  </a:outerShdw>
                </a:effectLst>
              </a:rPr>
            </a:b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9" name="Freeform 3886" descr="Icon of magnifying glass representing search. ">
            <a:extLst>
              <a:ext uri="{FF2B5EF4-FFF2-40B4-BE49-F238E27FC236}">
                <a16:creationId xmlns:a16="http://schemas.microsoft.com/office/drawing/2014/main" id="{9EE2839B-44FB-42AC-BF2D-037A4BE4BEC7}"/>
              </a:ext>
            </a:extLst>
          </p:cNvPr>
          <p:cNvSpPr>
            <a:spLocks noEditPoints="1"/>
          </p:cNvSpPr>
          <p:nvPr/>
        </p:nvSpPr>
        <p:spPr bwMode="auto">
          <a:xfrm>
            <a:off x="845745" y="1368977"/>
            <a:ext cx="287338" cy="285750"/>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0" name="Group 49" descr="Icon of paper and pen. ">
            <a:extLst>
              <a:ext uri="{FF2B5EF4-FFF2-40B4-BE49-F238E27FC236}">
                <a16:creationId xmlns:a16="http://schemas.microsoft.com/office/drawing/2014/main" id="{2FA1B3F0-F0C6-4C2E-ABD3-6AE2AAF66A07}"/>
              </a:ext>
            </a:extLst>
          </p:cNvPr>
          <p:cNvGrpSpPr/>
          <p:nvPr/>
        </p:nvGrpSpPr>
        <p:grpSpPr>
          <a:xfrm>
            <a:off x="1989538" y="1368977"/>
            <a:ext cx="287337" cy="285750"/>
            <a:chOff x="7018338" y="4656138"/>
            <a:chExt cx="287337" cy="285750"/>
          </a:xfrm>
          <a:solidFill>
            <a:schemeClr val="bg1"/>
          </a:solidFill>
        </p:grpSpPr>
        <p:sp>
          <p:nvSpPr>
            <p:cNvPr id="51" name="Freeform 4604">
              <a:extLst>
                <a:ext uri="{FF2B5EF4-FFF2-40B4-BE49-F238E27FC236}">
                  <a16:creationId xmlns:a16="http://schemas.microsoft.com/office/drawing/2014/main" id="{F6337A0B-842D-4F0F-B93C-DA957BFFC13E}"/>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4605">
              <a:extLst>
                <a:ext uri="{FF2B5EF4-FFF2-40B4-BE49-F238E27FC236}">
                  <a16:creationId xmlns:a16="http://schemas.microsoft.com/office/drawing/2014/main" id="{1D074A71-FBEB-4855-BA1E-068499BF4C3E}"/>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4606">
              <a:extLst>
                <a:ext uri="{FF2B5EF4-FFF2-40B4-BE49-F238E27FC236}">
                  <a16:creationId xmlns:a16="http://schemas.microsoft.com/office/drawing/2014/main" id="{BD829E04-6F8B-4CD1-B1AB-1428DE5ACE15}"/>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Rectangle 4607">
              <a:extLst>
                <a:ext uri="{FF2B5EF4-FFF2-40B4-BE49-F238E27FC236}">
                  <a16:creationId xmlns:a16="http://schemas.microsoft.com/office/drawing/2014/main" id="{99EDB192-0D59-41C6-AD02-EC166F03C927}"/>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descr="Icon of computer monitor. ">
            <a:extLst>
              <a:ext uri="{FF2B5EF4-FFF2-40B4-BE49-F238E27FC236}">
                <a16:creationId xmlns:a16="http://schemas.microsoft.com/office/drawing/2014/main" id="{9418C6B8-1E51-409C-A0E5-16AE173CE45B}"/>
              </a:ext>
            </a:extLst>
          </p:cNvPr>
          <p:cNvGrpSpPr/>
          <p:nvPr/>
        </p:nvGrpSpPr>
        <p:grpSpPr>
          <a:xfrm>
            <a:off x="3133330" y="1382471"/>
            <a:ext cx="287338" cy="258762"/>
            <a:chOff x="879475" y="817563"/>
            <a:chExt cx="287338" cy="258762"/>
          </a:xfrm>
          <a:solidFill>
            <a:schemeClr val="bg1"/>
          </a:solidFill>
        </p:grpSpPr>
        <p:sp>
          <p:nvSpPr>
            <p:cNvPr id="83" name="Freeform 1593">
              <a:extLst>
                <a:ext uri="{FF2B5EF4-FFF2-40B4-BE49-F238E27FC236}">
                  <a16:creationId xmlns:a16="http://schemas.microsoft.com/office/drawing/2014/main" id="{671BC17B-6D08-4ADE-B6A7-ECAE4A5EA576}"/>
                </a:ext>
              </a:extLst>
            </p:cNvPr>
            <p:cNvSpPr>
              <a:spLocks/>
            </p:cNvSpPr>
            <p:nvPr/>
          </p:nvSpPr>
          <p:spPr bwMode="auto">
            <a:xfrm>
              <a:off x="879475" y="817563"/>
              <a:ext cx="287338" cy="171450"/>
            </a:xfrm>
            <a:custGeom>
              <a:avLst/>
              <a:gdLst>
                <a:gd name="T0" fmla="*/ 829 w 904"/>
                <a:gd name="T1" fmla="*/ 0 h 544"/>
                <a:gd name="T2" fmla="*/ 75 w 904"/>
                <a:gd name="T3" fmla="*/ 0 h 544"/>
                <a:gd name="T4" fmla="*/ 67 w 904"/>
                <a:gd name="T5" fmla="*/ 2 h 544"/>
                <a:gd name="T6" fmla="*/ 59 w 904"/>
                <a:gd name="T7" fmla="*/ 3 h 544"/>
                <a:gd name="T8" fmla="*/ 53 w 904"/>
                <a:gd name="T9" fmla="*/ 4 h 544"/>
                <a:gd name="T10" fmla="*/ 46 w 904"/>
                <a:gd name="T11" fmla="*/ 7 h 544"/>
                <a:gd name="T12" fmla="*/ 40 w 904"/>
                <a:gd name="T13" fmla="*/ 10 h 544"/>
                <a:gd name="T14" fmla="*/ 33 w 904"/>
                <a:gd name="T15" fmla="*/ 14 h 544"/>
                <a:gd name="T16" fmla="*/ 27 w 904"/>
                <a:gd name="T17" fmla="*/ 18 h 544"/>
                <a:gd name="T18" fmla="*/ 22 w 904"/>
                <a:gd name="T19" fmla="*/ 23 h 544"/>
                <a:gd name="T20" fmla="*/ 16 w 904"/>
                <a:gd name="T21" fmla="*/ 28 h 544"/>
                <a:gd name="T22" fmla="*/ 12 w 904"/>
                <a:gd name="T23" fmla="*/ 34 h 544"/>
                <a:gd name="T24" fmla="*/ 9 w 904"/>
                <a:gd name="T25" fmla="*/ 40 h 544"/>
                <a:gd name="T26" fmla="*/ 5 w 904"/>
                <a:gd name="T27" fmla="*/ 47 h 544"/>
                <a:gd name="T28" fmla="*/ 3 w 904"/>
                <a:gd name="T29" fmla="*/ 54 h 544"/>
                <a:gd name="T30" fmla="*/ 1 w 904"/>
                <a:gd name="T31" fmla="*/ 61 h 544"/>
                <a:gd name="T32" fmla="*/ 0 w 904"/>
                <a:gd name="T33" fmla="*/ 69 h 544"/>
                <a:gd name="T34" fmla="*/ 0 w 904"/>
                <a:gd name="T35" fmla="*/ 77 h 544"/>
                <a:gd name="T36" fmla="*/ 0 w 904"/>
                <a:gd name="T37" fmla="*/ 544 h 544"/>
                <a:gd name="T38" fmla="*/ 904 w 904"/>
                <a:gd name="T39" fmla="*/ 544 h 544"/>
                <a:gd name="T40" fmla="*/ 904 w 904"/>
                <a:gd name="T41" fmla="*/ 77 h 544"/>
                <a:gd name="T42" fmla="*/ 904 w 904"/>
                <a:gd name="T43" fmla="*/ 69 h 544"/>
                <a:gd name="T44" fmla="*/ 903 w 904"/>
                <a:gd name="T45" fmla="*/ 61 h 544"/>
                <a:gd name="T46" fmla="*/ 901 w 904"/>
                <a:gd name="T47" fmla="*/ 54 h 544"/>
                <a:gd name="T48" fmla="*/ 899 w 904"/>
                <a:gd name="T49" fmla="*/ 47 h 544"/>
                <a:gd name="T50" fmla="*/ 896 w 904"/>
                <a:gd name="T51" fmla="*/ 40 h 544"/>
                <a:gd name="T52" fmla="*/ 892 w 904"/>
                <a:gd name="T53" fmla="*/ 34 h 544"/>
                <a:gd name="T54" fmla="*/ 888 w 904"/>
                <a:gd name="T55" fmla="*/ 28 h 544"/>
                <a:gd name="T56" fmla="*/ 882 w 904"/>
                <a:gd name="T57" fmla="*/ 23 h 544"/>
                <a:gd name="T58" fmla="*/ 877 w 904"/>
                <a:gd name="T59" fmla="*/ 18 h 544"/>
                <a:gd name="T60" fmla="*/ 871 w 904"/>
                <a:gd name="T61" fmla="*/ 14 h 544"/>
                <a:gd name="T62" fmla="*/ 866 w 904"/>
                <a:gd name="T63" fmla="*/ 10 h 544"/>
                <a:gd name="T64" fmla="*/ 859 w 904"/>
                <a:gd name="T65" fmla="*/ 7 h 544"/>
                <a:gd name="T66" fmla="*/ 851 w 904"/>
                <a:gd name="T67" fmla="*/ 4 h 544"/>
                <a:gd name="T68" fmla="*/ 845 w 904"/>
                <a:gd name="T69" fmla="*/ 3 h 544"/>
                <a:gd name="T70" fmla="*/ 837 w 904"/>
                <a:gd name="T71" fmla="*/ 2 h 544"/>
                <a:gd name="T72" fmla="*/ 829 w 904"/>
                <a:gd name="T7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4" h="54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594">
              <a:extLst>
                <a:ext uri="{FF2B5EF4-FFF2-40B4-BE49-F238E27FC236}">
                  <a16:creationId xmlns:a16="http://schemas.microsoft.com/office/drawing/2014/main" id="{2A229F37-7B67-4EE7-B334-2F3DE95D8A44}"/>
                </a:ext>
              </a:extLst>
            </p:cNvPr>
            <p:cNvSpPr>
              <a:spLocks noEditPoints="1"/>
            </p:cNvSpPr>
            <p:nvPr/>
          </p:nvSpPr>
          <p:spPr bwMode="auto">
            <a:xfrm>
              <a:off x="879475" y="1000125"/>
              <a:ext cx="287338" cy="76200"/>
            </a:xfrm>
            <a:custGeom>
              <a:avLst/>
              <a:gdLst>
                <a:gd name="T0" fmla="*/ 459 w 904"/>
                <a:gd name="T1" fmla="*/ 29 h 241"/>
                <a:gd name="T2" fmla="*/ 469 w 904"/>
                <a:gd name="T3" fmla="*/ 35 h 241"/>
                <a:gd name="T4" fmla="*/ 478 w 904"/>
                <a:gd name="T5" fmla="*/ 43 h 241"/>
                <a:gd name="T6" fmla="*/ 482 w 904"/>
                <a:gd name="T7" fmla="*/ 54 h 241"/>
                <a:gd name="T8" fmla="*/ 482 w 904"/>
                <a:gd name="T9" fmla="*/ 66 h 241"/>
                <a:gd name="T10" fmla="*/ 478 w 904"/>
                <a:gd name="T11" fmla="*/ 77 h 241"/>
                <a:gd name="T12" fmla="*/ 469 w 904"/>
                <a:gd name="T13" fmla="*/ 85 h 241"/>
                <a:gd name="T14" fmla="*/ 459 w 904"/>
                <a:gd name="T15" fmla="*/ 89 h 241"/>
                <a:gd name="T16" fmla="*/ 447 w 904"/>
                <a:gd name="T17" fmla="*/ 89 h 241"/>
                <a:gd name="T18" fmla="*/ 436 w 904"/>
                <a:gd name="T19" fmla="*/ 85 h 241"/>
                <a:gd name="T20" fmla="*/ 427 w 904"/>
                <a:gd name="T21" fmla="*/ 77 h 241"/>
                <a:gd name="T22" fmla="*/ 422 w 904"/>
                <a:gd name="T23" fmla="*/ 66 h 241"/>
                <a:gd name="T24" fmla="*/ 422 w 904"/>
                <a:gd name="T25" fmla="*/ 54 h 241"/>
                <a:gd name="T26" fmla="*/ 427 w 904"/>
                <a:gd name="T27" fmla="*/ 43 h 241"/>
                <a:gd name="T28" fmla="*/ 436 w 904"/>
                <a:gd name="T29" fmla="*/ 35 h 241"/>
                <a:gd name="T30" fmla="*/ 447 w 904"/>
                <a:gd name="T31" fmla="*/ 31 h 241"/>
                <a:gd name="T32" fmla="*/ 452 w 904"/>
                <a:gd name="T33" fmla="*/ 29 h 241"/>
                <a:gd name="T34" fmla="*/ 0 w 904"/>
                <a:gd name="T35" fmla="*/ 83 h 241"/>
                <a:gd name="T36" fmla="*/ 3 w 904"/>
                <a:gd name="T37" fmla="*/ 97 h 241"/>
                <a:gd name="T38" fmla="*/ 9 w 904"/>
                <a:gd name="T39" fmla="*/ 110 h 241"/>
                <a:gd name="T40" fmla="*/ 16 w 904"/>
                <a:gd name="T41" fmla="*/ 122 h 241"/>
                <a:gd name="T42" fmla="*/ 27 w 904"/>
                <a:gd name="T43" fmla="*/ 132 h 241"/>
                <a:gd name="T44" fmla="*/ 40 w 904"/>
                <a:gd name="T45" fmla="*/ 141 h 241"/>
                <a:gd name="T46" fmla="*/ 53 w 904"/>
                <a:gd name="T47" fmla="*/ 147 h 241"/>
                <a:gd name="T48" fmla="*/ 67 w 904"/>
                <a:gd name="T49" fmla="*/ 150 h 241"/>
                <a:gd name="T50" fmla="*/ 437 w 904"/>
                <a:gd name="T51" fmla="*/ 150 h 241"/>
                <a:gd name="T52" fmla="*/ 195 w 904"/>
                <a:gd name="T53" fmla="*/ 211 h 241"/>
                <a:gd name="T54" fmla="*/ 190 w 904"/>
                <a:gd name="T55" fmla="*/ 212 h 241"/>
                <a:gd name="T56" fmla="*/ 186 w 904"/>
                <a:gd name="T57" fmla="*/ 215 h 241"/>
                <a:gd name="T58" fmla="*/ 182 w 904"/>
                <a:gd name="T59" fmla="*/ 220 h 241"/>
                <a:gd name="T60" fmla="*/ 181 w 904"/>
                <a:gd name="T61" fmla="*/ 225 h 241"/>
                <a:gd name="T62" fmla="*/ 182 w 904"/>
                <a:gd name="T63" fmla="*/ 232 h 241"/>
                <a:gd name="T64" fmla="*/ 186 w 904"/>
                <a:gd name="T65" fmla="*/ 236 h 241"/>
                <a:gd name="T66" fmla="*/ 190 w 904"/>
                <a:gd name="T67" fmla="*/ 240 h 241"/>
                <a:gd name="T68" fmla="*/ 195 w 904"/>
                <a:gd name="T69" fmla="*/ 241 h 241"/>
                <a:gd name="T70" fmla="*/ 742 w 904"/>
                <a:gd name="T71" fmla="*/ 241 h 241"/>
                <a:gd name="T72" fmla="*/ 747 w 904"/>
                <a:gd name="T73" fmla="*/ 239 h 241"/>
                <a:gd name="T74" fmla="*/ 752 w 904"/>
                <a:gd name="T75" fmla="*/ 234 h 241"/>
                <a:gd name="T76" fmla="*/ 754 w 904"/>
                <a:gd name="T77" fmla="*/ 229 h 241"/>
                <a:gd name="T78" fmla="*/ 754 w 904"/>
                <a:gd name="T79" fmla="*/ 223 h 241"/>
                <a:gd name="T80" fmla="*/ 752 w 904"/>
                <a:gd name="T81" fmla="*/ 218 h 241"/>
                <a:gd name="T82" fmla="*/ 747 w 904"/>
                <a:gd name="T83" fmla="*/ 213 h 241"/>
                <a:gd name="T84" fmla="*/ 742 w 904"/>
                <a:gd name="T85" fmla="*/ 211 h 241"/>
                <a:gd name="T86" fmla="*/ 468 w 904"/>
                <a:gd name="T87" fmla="*/ 211 h 241"/>
                <a:gd name="T88" fmla="*/ 829 w 904"/>
                <a:gd name="T89" fmla="*/ 150 h 241"/>
                <a:gd name="T90" fmla="*/ 845 w 904"/>
                <a:gd name="T91" fmla="*/ 149 h 241"/>
                <a:gd name="T92" fmla="*/ 859 w 904"/>
                <a:gd name="T93" fmla="*/ 145 h 241"/>
                <a:gd name="T94" fmla="*/ 871 w 904"/>
                <a:gd name="T95" fmla="*/ 137 h 241"/>
                <a:gd name="T96" fmla="*/ 882 w 904"/>
                <a:gd name="T97" fmla="*/ 128 h 241"/>
                <a:gd name="T98" fmla="*/ 892 w 904"/>
                <a:gd name="T99" fmla="*/ 117 h 241"/>
                <a:gd name="T100" fmla="*/ 899 w 904"/>
                <a:gd name="T101" fmla="*/ 104 h 241"/>
                <a:gd name="T102" fmla="*/ 903 w 904"/>
                <a:gd name="T103" fmla="*/ 90 h 241"/>
                <a:gd name="T104" fmla="*/ 904 w 904"/>
                <a:gd name="T105" fmla="*/ 75 h 241"/>
                <a:gd name="T106" fmla="*/ 0 w 904"/>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4" h="241">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5" name="Group 84" descr="Icon of computer monitors.">
            <a:extLst>
              <a:ext uri="{FF2B5EF4-FFF2-40B4-BE49-F238E27FC236}">
                <a16:creationId xmlns:a16="http://schemas.microsoft.com/office/drawing/2014/main" id="{A97EEAA0-CE6D-46A9-9837-67DD5CDA8CE9}"/>
              </a:ext>
            </a:extLst>
          </p:cNvPr>
          <p:cNvGrpSpPr/>
          <p:nvPr/>
        </p:nvGrpSpPr>
        <p:grpSpPr>
          <a:xfrm>
            <a:off x="4277123" y="1359245"/>
            <a:ext cx="287338" cy="258762"/>
            <a:chOff x="304800" y="5129213"/>
            <a:chExt cx="287338" cy="258762"/>
          </a:xfrm>
          <a:solidFill>
            <a:schemeClr val="bg1"/>
          </a:solidFill>
        </p:grpSpPr>
        <p:sp>
          <p:nvSpPr>
            <p:cNvPr id="86" name="Freeform 1630">
              <a:extLst>
                <a:ext uri="{FF2B5EF4-FFF2-40B4-BE49-F238E27FC236}">
                  <a16:creationId xmlns:a16="http://schemas.microsoft.com/office/drawing/2014/main" id="{CD9DD3B0-9FD5-473E-A718-FEFF0355FBCA}"/>
                </a:ext>
              </a:extLst>
            </p:cNvPr>
            <p:cNvSpPr>
              <a:spLocks/>
            </p:cNvSpPr>
            <p:nvPr/>
          </p:nvSpPr>
          <p:spPr bwMode="auto">
            <a:xfrm>
              <a:off x="381000" y="5224463"/>
              <a:ext cx="134938" cy="38100"/>
            </a:xfrm>
            <a:custGeom>
              <a:avLst/>
              <a:gdLst>
                <a:gd name="T0" fmla="*/ 176 w 423"/>
                <a:gd name="T1" fmla="*/ 120 h 120"/>
                <a:gd name="T2" fmla="*/ 247 w 423"/>
                <a:gd name="T3" fmla="*/ 120 h 120"/>
                <a:gd name="T4" fmla="*/ 252 w 423"/>
                <a:gd name="T5" fmla="*/ 108 h 120"/>
                <a:gd name="T6" fmla="*/ 260 w 423"/>
                <a:gd name="T7" fmla="*/ 97 h 120"/>
                <a:gd name="T8" fmla="*/ 269 w 423"/>
                <a:gd name="T9" fmla="*/ 86 h 120"/>
                <a:gd name="T10" fmla="*/ 280 w 423"/>
                <a:gd name="T11" fmla="*/ 77 h 120"/>
                <a:gd name="T12" fmla="*/ 291 w 423"/>
                <a:gd name="T13" fmla="*/ 71 h 120"/>
                <a:gd name="T14" fmla="*/ 304 w 423"/>
                <a:gd name="T15" fmla="*/ 65 h 120"/>
                <a:gd name="T16" fmla="*/ 311 w 423"/>
                <a:gd name="T17" fmla="*/ 63 h 120"/>
                <a:gd name="T18" fmla="*/ 318 w 423"/>
                <a:gd name="T19" fmla="*/ 62 h 120"/>
                <a:gd name="T20" fmla="*/ 325 w 423"/>
                <a:gd name="T21" fmla="*/ 61 h 120"/>
                <a:gd name="T22" fmla="*/ 332 w 423"/>
                <a:gd name="T23" fmla="*/ 61 h 120"/>
                <a:gd name="T24" fmla="*/ 423 w 423"/>
                <a:gd name="T25" fmla="*/ 61 h 120"/>
                <a:gd name="T26" fmla="*/ 423 w 423"/>
                <a:gd name="T27" fmla="*/ 31 h 120"/>
                <a:gd name="T28" fmla="*/ 423 w 423"/>
                <a:gd name="T29" fmla="*/ 22 h 120"/>
                <a:gd name="T30" fmla="*/ 420 w 423"/>
                <a:gd name="T31" fmla="*/ 14 h 120"/>
                <a:gd name="T32" fmla="*/ 418 w 423"/>
                <a:gd name="T33" fmla="*/ 8 h 120"/>
                <a:gd name="T34" fmla="*/ 415 w 423"/>
                <a:gd name="T35" fmla="*/ 0 h 120"/>
                <a:gd name="T36" fmla="*/ 363 w 423"/>
                <a:gd name="T37" fmla="*/ 0 h 120"/>
                <a:gd name="T38" fmla="*/ 61 w 423"/>
                <a:gd name="T39" fmla="*/ 0 h 120"/>
                <a:gd name="T40" fmla="*/ 9 w 423"/>
                <a:gd name="T41" fmla="*/ 0 h 120"/>
                <a:gd name="T42" fmla="*/ 6 w 423"/>
                <a:gd name="T43" fmla="*/ 8 h 120"/>
                <a:gd name="T44" fmla="*/ 2 w 423"/>
                <a:gd name="T45" fmla="*/ 14 h 120"/>
                <a:gd name="T46" fmla="*/ 1 w 423"/>
                <a:gd name="T47" fmla="*/ 22 h 120"/>
                <a:gd name="T48" fmla="*/ 0 w 423"/>
                <a:gd name="T49" fmla="*/ 31 h 120"/>
                <a:gd name="T50" fmla="*/ 0 w 423"/>
                <a:gd name="T51" fmla="*/ 61 h 120"/>
                <a:gd name="T52" fmla="*/ 91 w 423"/>
                <a:gd name="T53" fmla="*/ 61 h 120"/>
                <a:gd name="T54" fmla="*/ 99 w 423"/>
                <a:gd name="T55" fmla="*/ 61 h 120"/>
                <a:gd name="T56" fmla="*/ 105 w 423"/>
                <a:gd name="T57" fmla="*/ 62 h 120"/>
                <a:gd name="T58" fmla="*/ 112 w 423"/>
                <a:gd name="T59" fmla="*/ 63 h 120"/>
                <a:gd name="T60" fmla="*/ 120 w 423"/>
                <a:gd name="T61" fmla="*/ 65 h 120"/>
                <a:gd name="T62" fmla="*/ 132 w 423"/>
                <a:gd name="T63" fmla="*/ 71 h 120"/>
                <a:gd name="T64" fmla="*/ 144 w 423"/>
                <a:gd name="T65" fmla="*/ 77 h 120"/>
                <a:gd name="T66" fmla="*/ 154 w 423"/>
                <a:gd name="T67" fmla="*/ 86 h 120"/>
                <a:gd name="T68" fmla="*/ 163 w 423"/>
                <a:gd name="T69" fmla="*/ 97 h 120"/>
                <a:gd name="T70" fmla="*/ 170 w 423"/>
                <a:gd name="T71" fmla="*/ 108 h 120"/>
                <a:gd name="T72" fmla="*/ 176 w 423"/>
                <a:gd name="T7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120">
                  <a:moveTo>
                    <a:pt x="176" y="120"/>
                  </a:moveTo>
                  <a:lnTo>
                    <a:pt x="247" y="120"/>
                  </a:lnTo>
                  <a:lnTo>
                    <a:pt x="252" y="108"/>
                  </a:lnTo>
                  <a:lnTo>
                    <a:pt x="260" y="97"/>
                  </a:lnTo>
                  <a:lnTo>
                    <a:pt x="269" y="86"/>
                  </a:lnTo>
                  <a:lnTo>
                    <a:pt x="280" y="77"/>
                  </a:lnTo>
                  <a:lnTo>
                    <a:pt x="291" y="71"/>
                  </a:lnTo>
                  <a:lnTo>
                    <a:pt x="304" y="65"/>
                  </a:lnTo>
                  <a:lnTo>
                    <a:pt x="311" y="63"/>
                  </a:lnTo>
                  <a:lnTo>
                    <a:pt x="318" y="62"/>
                  </a:lnTo>
                  <a:lnTo>
                    <a:pt x="325" y="61"/>
                  </a:lnTo>
                  <a:lnTo>
                    <a:pt x="332" y="61"/>
                  </a:lnTo>
                  <a:lnTo>
                    <a:pt x="423" y="61"/>
                  </a:lnTo>
                  <a:lnTo>
                    <a:pt x="423" y="31"/>
                  </a:lnTo>
                  <a:lnTo>
                    <a:pt x="423" y="22"/>
                  </a:lnTo>
                  <a:lnTo>
                    <a:pt x="420" y="14"/>
                  </a:lnTo>
                  <a:lnTo>
                    <a:pt x="418" y="8"/>
                  </a:lnTo>
                  <a:lnTo>
                    <a:pt x="415" y="0"/>
                  </a:lnTo>
                  <a:lnTo>
                    <a:pt x="363" y="0"/>
                  </a:lnTo>
                  <a:lnTo>
                    <a:pt x="61" y="0"/>
                  </a:lnTo>
                  <a:lnTo>
                    <a:pt x="9" y="0"/>
                  </a:lnTo>
                  <a:lnTo>
                    <a:pt x="6" y="8"/>
                  </a:lnTo>
                  <a:lnTo>
                    <a:pt x="2" y="14"/>
                  </a:lnTo>
                  <a:lnTo>
                    <a:pt x="1" y="22"/>
                  </a:lnTo>
                  <a:lnTo>
                    <a:pt x="0" y="31"/>
                  </a:lnTo>
                  <a:lnTo>
                    <a:pt x="0" y="61"/>
                  </a:lnTo>
                  <a:lnTo>
                    <a:pt x="91" y="61"/>
                  </a:lnTo>
                  <a:lnTo>
                    <a:pt x="99" y="61"/>
                  </a:lnTo>
                  <a:lnTo>
                    <a:pt x="105" y="62"/>
                  </a:lnTo>
                  <a:lnTo>
                    <a:pt x="112" y="63"/>
                  </a:lnTo>
                  <a:lnTo>
                    <a:pt x="120" y="65"/>
                  </a:lnTo>
                  <a:lnTo>
                    <a:pt x="132" y="71"/>
                  </a:lnTo>
                  <a:lnTo>
                    <a:pt x="144" y="77"/>
                  </a:lnTo>
                  <a:lnTo>
                    <a:pt x="154" y="86"/>
                  </a:lnTo>
                  <a:lnTo>
                    <a:pt x="163" y="97"/>
                  </a:lnTo>
                  <a:lnTo>
                    <a:pt x="170" y="108"/>
                  </a:lnTo>
                  <a:lnTo>
                    <a:pt x="176"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1631">
              <a:extLst>
                <a:ext uri="{FF2B5EF4-FFF2-40B4-BE49-F238E27FC236}">
                  <a16:creationId xmlns:a16="http://schemas.microsoft.com/office/drawing/2014/main" id="{99F6D614-3AD7-472A-92A9-85406C4F4B20}"/>
                </a:ext>
              </a:extLst>
            </p:cNvPr>
            <p:cNvSpPr>
              <a:spLocks noEditPoints="1"/>
            </p:cNvSpPr>
            <p:nvPr/>
          </p:nvSpPr>
          <p:spPr bwMode="auto">
            <a:xfrm>
              <a:off x="390525" y="5129213"/>
              <a:ext cx="115888" cy="85725"/>
            </a:xfrm>
            <a:custGeom>
              <a:avLst/>
              <a:gdLst>
                <a:gd name="T0" fmla="*/ 60 w 362"/>
                <a:gd name="T1" fmla="*/ 72 h 271"/>
                <a:gd name="T2" fmla="*/ 62 w 362"/>
                <a:gd name="T3" fmla="*/ 66 h 271"/>
                <a:gd name="T4" fmla="*/ 66 w 362"/>
                <a:gd name="T5" fmla="*/ 62 h 271"/>
                <a:gd name="T6" fmla="*/ 72 w 362"/>
                <a:gd name="T7" fmla="*/ 60 h 271"/>
                <a:gd name="T8" fmla="*/ 287 w 362"/>
                <a:gd name="T9" fmla="*/ 60 h 271"/>
                <a:gd name="T10" fmla="*/ 292 w 362"/>
                <a:gd name="T11" fmla="*/ 61 h 271"/>
                <a:gd name="T12" fmla="*/ 297 w 362"/>
                <a:gd name="T13" fmla="*/ 64 h 271"/>
                <a:gd name="T14" fmla="*/ 300 w 362"/>
                <a:gd name="T15" fmla="*/ 70 h 271"/>
                <a:gd name="T16" fmla="*/ 301 w 362"/>
                <a:gd name="T17" fmla="*/ 75 h 271"/>
                <a:gd name="T18" fmla="*/ 301 w 362"/>
                <a:gd name="T19" fmla="*/ 229 h 271"/>
                <a:gd name="T20" fmla="*/ 299 w 362"/>
                <a:gd name="T21" fmla="*/ 234 h 271"/>
                <a:gd name="T22" fmla="*/ 294 w 362"/>
                <a:gd name="T23" fmla="*/ 239 h 271"/>
                <a:gd name="T24" fmla="*/ 289 w 362"/>
                <a:gd name="T25" fmla="*/ 241 h 271"/>
                <a:gd name="T26" fmla="*/ 75 w 362"/>
                <a:gd name="T27" fmla="*/ 241 h 271"/>
                <a:gd name="T28" fmla="*/ 69 w 362"/>
                <a:gd name="T29" fmla="*/ 240 h 271"/>
                <a:gd name="T30" fmla="*/ 64 w 362"/>
                <a:gd name="T31" fmla="*/ 237 h 271"/>
                <a:gd name="T32" fmla="*/ 61 w 362"/>
                <a:gd name="T33" fmla="*/ 231 h 271"/>
                <a:gd name="T34" fmla="*/ 60 w 362"/>
                <a:gd name="T35" fmla="*/ 226 h 271"/>
                <a:gd name="T36" fmla="*/ 332 w 362"/>
                <a:gd name="T37" fmla="*/ 271 h 271"/>
                <a:gd name="T38" fmla="*/ 362 w 362"/>
                <a:gd name="T39" fmla="*/ 60 h 271"/>
                <a:gd name="T40" fmla="*/ 361 w 362"/>
                <a:gd name="T41" fmla="*/ 47 h 271"/>
                <a:gd name="T42" fmla="*/ 357 w 362"/>
                <a:gd name="T43" fmla="*/ 36 h 271"/>
                <a:gd name="T44" fmla="*/ 352 w 362"/>
                <a:gd name="T45" fmla="*/ 26 h 271"/>
                <a:gd name="T46" fmla="*/ 344 w 362"/>
                <a:gd name="T47" fmla="*/ 18 h 271"/>
                <a:gd name="T48" fmla="*/ 335 w 362"/>
                <a:gd name="T49" fmla="*/ 10 h 271"/>
                <a:gd name="T50" fmla="*/ 325 w 362"/>
                <a:gd name="T51" fmla="*/ 4 h 271"/>
                <a:gd name="T52" fmla="*/ 313 w 362"/>
                <a:gd name="T53" fmla="*/ 1 h 271"/>
                <a:gd name="T54" fmla="*/ 301 w 362"/>
                <a:gd name="T55" fmla="*/ 0 h 271"/>
                <a:gd name="T56" fmla="*/ 54 w 362"/>
                <a:gd name="T57" fmla="*/ 0 h 271"/>
                <a:gd name="T58" fmla="*/ 42 w 362"/>
                <a:gd name="T59" fmla="*/ 2 h 271"/>
                <a:gd name="T60" fmla="*/ 31 w 362"/>
                <a:gd name="T61" fmla="*/ 7 h 271"/>
                <a:gd name="T62" fmla="*/ 21 w 362"/>
                <a:gd name="T63" fmla="*/ 13 h 271"/>
                <a:gd name="T64" fmla="*/ 13 w 362"/>
                <a:gd name="T65" fmla="*/ 21 h 271"/>
                <a:gd name="T66" fmla="*/ 7 w 362"/>
                <a:gd name="T67" fmla="*/ 31 h 271"/>
                <a:gd name="T68" fmla="*/ 2 w 362"/>
                <a:gd name="T69" fmla="*/ 42 h 271"/>
                <a:gd name="T70" fmla="*/ 0 w 362"/>
                <a:gd name="T71" fmla="*/ 54 h 271"/>
                <a:gd name="T72" fmla="*/ 0 w 362"/>
                <a:gd name="T73" fmla="*/ 271 h 271"/>
                <a:gd name="T74" fmla="*/ 332 w 362"/>
                <a:gd name="T75"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2" h="271">
                  <a:moveTo>
                    <a:pt x="60" y="75"/>
                  </a:moveTo>
                  <a:lnTo>
                    <a:pt x="60" y="72"/>
                  </a:lnTo>
                  <a:lnTo>
                    <a:pt x="61" y="68"/>
                  </a:lnTo>
                  <a:lnTo>
                    <a:pt x="62" y="66"/>
                  </a:lnTo>
                  <a:lnTo>
                    <a:pt x="64" y="64"/>
                  </a:lnTo>
                  <a:lnTo>
                    <a:pt x="66" y="62"/>
                  </a:lnTo>
                  <a:lnTo>
                    <a:pt x="69" y="61"/>
                  </a:lnTo>
                  <a:lnTo>
                    <a:pt x="72" y="60"/>
                  </a:lnTo>
                  <a:lnTo>
                    <a:pt x="75" y="60"/>
                  </a:lnTo>
                  <a:lnTo>
                    <a:pt x="287" y="60"/>
                  </a:lnTo>
                  <a:lnTo>
                    <a:pt x="289" y="60"/>
                  </a:lnTo>
                  <a:lnTo>
                    <a:pt x="292" y="61"/>
                  </a:lnTo>
                  <a:lnTo>
                    <a:pt x="294" y="62"/>
                  </a:lnTo>
                  <a:lnTo>
                    <a:pt x="297" y="64"/>
                  </a:lnTo>
                  <a:lnTo>
                    <a:pt x="299" y="66"/>
                  </a:lnTo>
                  <a:lnTo>
                    <a:pt x="300" y="70"/>
                  </a:lnTo>
                  <a:lnTo>
                    <a:pt x="301" y="72"/>
                  </a:lnTo>
                  <a:lnTo>
                    <a:pt x="301" y="75"/>
                  </a:lnTo>
                  <a:lnTo>
                    <a:pt x="301" y="226"/>
                  </a:lnTo>
                  <a:lnTo>
                    <a:pt x="301" y="229"/>
                  </a:lnTo>
                  <a:lnTo>
                    <a:pt x="300" y="231"/>
                  </a:lnTo>
                  <a:lnTo>
                    <a:pt x="299" y="234"/>
                  </a:lnTo>
                  <a:lnTo>
                    <a:pt x="297" y="237"/>
                  </a:lnTo>
                  <a:lnTo>
                    <a:pt x="294" y="239"/>
                  </a:lnTo>
                  <a:lnTo>
                    <a:pt x="292" y="240"/>
                  </a:lnTo>
                  <a:lnTo>
                    <a:pt x="289" y="241"/>
                  </a:lnTo>
                  <a:lnTo>
                    <a:pt x="287" y="241"/>
                  </a:lnTo>
                  <a:lnTo>
                    <a:pt x="75" y="241"/>
                  </a:lnTo>
                  <a:lnTo>
                    <a:pt x="72" y="241"/>
                  </a:lnTo>
                  <a:lnTo>
                    <a:pt x="69" y="240"/>
                  </a:lnTo>
                  <a:lnTo>
                    <a:pt x="66" y="239"/>
                  </a:lnTo>
                  <a:lnTo>
                    <a:pt x="64" y="237"/>
                  </a:lnTo>
                  <a:lnTo>
                    <a:pt x="62" y="234"/>
                  </a:lnTo>
                  <a:lnTo>
                    <a:pt x="61" y="231"/>
                  </a:lnTo>
                  <a:lnTo>
                    <a:pt x="60" y="229"/>
                  </a:lnTo>
                  <a:lnTo>
                    <a:pt x="60" y="226"/>
                  </a:lnTo>
                  <a:lnTo>
                    <a:pt x="60" y="75"/>
                  </a:lnTo>
                  <a:close/>
                  <a:moveTo>
                    <a:pt x="332" y="271"/>
                  </a:moveTo>
                  <a:lnTo>
                    <a:pt x="362" y="271"/>
                  </a:lnTo>
                  <a:lnTo>
                    <a:pt x="362" y="60"/>
                  </a:lnTo>
                  <a:lnTo>
                    <a:pt x="362" y="54"/>
                  </a:lnTo>
                  <a:lnTo>
                    <a:pt x="361" y="47"/>
                  </a:lnTo>
                  <a:lnTo>
                    <a:pt x="358" y="42"/>
                  </a:lnTo>
                  <a:lnTo>
                    <a:pt x="357" y="36"/>
                  </a:lnTo>
                  <a:lnTo>
                    <a:pt x="354" y="31"/>
                  </a:lnTo>
                  <a:lnTo>
                    <a:pt x="352" y="26"/>
                  </a:lnTo>
                  <a:lnTo>
                    <a:pt x="347" y="21"/>
                  </a:lnTo>
                  <a:lnTo>
                    <a:pt x="344" y="18"/>
                  </a:lnTo>
                  <a:lnTo>
                    <a:pt x="340" y="13"/>
                  </a:lnTo>
                  <a:lnTo>
                    <a:pt x="335" y="10"/>
                  </a:lnTo>
                  <a:lnTo>
                    <a:pt x="330" y="7"/>
                  </a:lnTo>
                  <a:lnTo>
                    <a:pt x="325" y="4"/>
                  </a:lnTo>
                  <a:lnTo>
                    <a:pt x="320" y="2"/>
                  </a:lnTo>
                  <a:lnTo>
                    <a:pt x="313" y="1"/>
                  </a:lnTo>
                  <a:lnTo>
                    <a:pt x="308" y="0"/>
                  </a:lnTo>
                  <a:lnTo>
                    <a:pt x="301" y="0"/>
                  </a:lnTo>
                  <a:lnTo>
                    <a:pt x="60" y="0"/>
                  </a:lnTo>
                  <a:lnTo>
                    <a:pt x="54" y="0"/>
                  </a:lnTo>
                  <a:lnTo>
                    <a:pt x="48" y="1"/>
                  </a:lnTo>
                  <a:lnTo>
                    <a:pt x="42" y="2"/>
                  </a:lnTo>
                  <a:lnTo>
                    <a:pt x="37" y="4"/>
                  </a:lnTo>
                  <a:lnTo>
                    <a:pt x="31" y="7"/>
                  </a:lnTo>
                  <a:lnTo>
                    <a:pt x="27" y="10"/>
                  </a:lnTo>
                  <a:lnTo>
                    <a:pt x="21" y="13"/>
                  </a:lnTo>
                  <a:lnTo>
                    <a:pt x="18" y="18"/>
                  </a:lnTo>
                  <a:lnTo>
                    <a:pt x="13" y="21"/>
                  </a:lnTo>
                  <a:lnTo>
                    <a:pt x="10" y="26"/>
                  </a:lnTo>
                  <a:lnTo>
                    <a:pt x="7" y="31"/>
                  </a:lnTo>
                  <a:lnTo>
                    <a:pt x="5" y="36"/>
                  </a:lnTo>
                  <a:lnTo>
                    <a:pt x="2" y="42"/>
                  </a:lnTo>
                  <a:lnTo>
                    <a:pt x="1" y="47"/>
                  </a:lnTo>
                  <a:lnTo>
                    <a:pt x="0" y="54"/>
                  </a:lnTo>
                  <a:lnTo>
                    <a:pt x="0" y="60"/>
                  </a:lnTo>
                  <a:lnTo>
                    <a:pt x="0" y="271"/>
                  </a:lnTo>
                  <a:lnTo>
                    <a:pt x="30" y="271"/>
                  </a:lnTo>
                  <a:lnTo>
                    <a:pt x="332" y="2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1632">
              <a:extLst>
                <a:ext uri="{FF2B5EF4-FFF2-40B4-BE49-F238E27FC236}">
                  <a16:creationId xmlns:a16="http://schemas.microsoft.com/office/drawing/2014/main" id="{32C10E2D-7492-462D-9F53-98946445AD6D}"/>
                </a:ext>
              </a:extLst>
            </p:cNvPr>
            <p:cNvSpPr>
              <a:spLocks/>
            </p:cNvSpPr>
            <p:nvPr/>
          </p:nvSpPr>
          <p:spPr bwMode="auto">
            <a:xfrm>
              <a:off x="457200" y="5349875"/>
              <a:ext cx="134938" cy="38100"/>
            </a:xfrm>
            <a:custGeom>
              <a:avLst/>
              <a:gdLst>
                <a:gd name="T0" fmla="*/ 422 w 423"/>
                <a:gd name="T1" fmla="*/ 18 h 121"/>
                <a:gd name="T2" fmla="*/ 422 w 423"/>
                <a:gd name="T3" fmla="*/ 17 h 121"/>
                <a:gd name="T4" fmla="*/ 422 w 423"/>
                <a:gd name="T5" fmla="*/ 17 h 121"/>
                <a:gd name="T6" fmla="*/ 419 w 423"/>
                <a:gd name="T7" fmla="*/ 10 h 121"/>
                <a:gd name="T8" fmla="*/ 417 w 423"/>
                <a:gd name="T9" fmla="*/ 5 h 121"/>
                <a:gd name="T10" fmla="*/ 417 w 423"/>
                <a:gd name="T11" fmla="*/ 4 h 121"/>
                <a:gd name="T12" fmla="*/ 416 w 423"/>
                <a:gd name="T13" fmla="*/ 4 h 121"/>
                <a:gd name="T14" fmla="*/ 415 w 423"/>
                <a:gd name="T15" fmla="*/ 2 h 121"/>
                <a:gd name="T16" fmla="*/ 415 w 423"/>
                <a:gd name="T17" fmla="*/ 0 h 121"/>
                <a:gd name="T18" fmla="*/ 9 w 423"/>
                <a:gd name="T19" fmla="*/ 0 h 121"/>
                <a:gd name="T20" fmla="*/ 8 w 423"/>
                <a:gd name="T21" fmla="*/ 2 h 121"/>
                <a:gd name="T22" fmla="*/ 7 w 423"/>
                <a:gd name="T23" fmla="*/ 4 h 121"/>
                <a:gd name="T24" fmla="*/ 7 w 423"/>
                <a:gd name="T25" fmla="*/ 4 h 121"/>
                <a:gd name="T26" fmla="*/ 7 w 423"/>
                <a:gd name="T27" fmla="*/ 5 h 121"/>
                <a:gd name="T28" fmla="*/ 5 w 423"/>
                <a:gd name="T29" fmla="*/ 10 h 121"/>
                <a:gd name="T30" fmla="*/ 2 w 423"/>
                <a:gd name="T31" fmla="*/ 17 h 121"/>
                <a:gd name="T32" fmla="*/ 2 w 423"/>
                <a:gd name="T33" fmla="*/ 17 h 121"/>
                <a:gd name="T34" fmla="*/ 2 w 423"/>
                <a:gd name="T35" fmla="*/ 18 h 121"/>
                <a:gd name="T36" fmla="*/ 1 w 423"/>
                <a:gd name="T37" fmla="*/ 24 h 121"/>
                <a:gd name="T38" fmla="*/ 0 w 423"/>
                <a:gd name="T39" fmla="*/ 30 h 121"/>
                <a:gd name="T40" fmla="*/ 0 w 423"/>
                <a:gd name="T41" fmla="*/ 107 h 121"/>
                <a:gd name="T42" fmla="*/ 1 w 423"/>
                <a:gd name="T43" fmla="*/ 109 h 121"/>
                <a:gd name="T44" fmla="*/ 2 w 423"/>
                <a:gd name="T45" fmla="*/ 112 h 121"/>
                <a:gd name="T46" fmla="*/ 4 w 423"/>
                <a:gd name="T47" fmla="*/ 114 h 121"/>
                <a:gd name="T48" fmla="*/ 6 w 423"/>
                <a:gd name="T49" fmla="*/ 117 h 121"/>
                <a:gd name="T50" fmla="*/ 8 w 423"/>
                <a:gd name="T51" fmla="*/ 119 h 121"/>
                <a:gd name="T52" fmla="*/ 10 w 423"/>
                <a:gd name="T53" fmla="*/ 120 h 121"/>
                <a:gd name="T54" fmla="*/ 12 w 423"/>
                <a:gd name="T55" fmla="*/ 121 h 121"/>
                <a:gd name="T56" fmla="*/ 16 w 423"/>
                <a:gd name="T57" fmla="*/ 121 h 121"/>
                <a:gd name="T58" fmla="*/ 408 w 423"/>
                <a:gd name="T59" fmla="*/ 121 h 121"/>
                <a:gd name="T60" fmla="*/ 412 w 423"/>
                <a:gd name="T61" fmla="*/ 121 h 121"/>
                <a:gd name="T62" fmla="*/ 414 w 423"/>
                <a:gd name="T63" fmla="*/ 120 h 121"/>
                <a:gd name="T64" fmla="*/ 416 w 423"/>
                <a:gd name="T65" fmla="*/ 119 h 121"/>
                <a:gd name="T66" fmla="*/ 418 w 423"/>
                <a:gd name="T67" fmla="*/ 117 h 121"/>
                <a:gd name="T68" fmla="*/ 421 w 423"/>
                <a:gd name="T69" fmla="*/ 114 h 121"/>
                <a:gd name="T70" fmla="*/ 422 w 423"/>
                <a:gd name="T71" fmla="*/ 112 h 121"/>
                <a:gd name="T72" fmla="*/ 423 w 423"/>
                <a:gd name="T73" fmla="*/ 109 h 121"/>
                <a:gd name="T74" fmla="*/ 423 w 423"/>
                <a:gd name="T75" fmla="*/ 107 h 121"/>
                <a:gd name="T76" fmla="*/ 423 w 423"/>
                <a:gd name="T77" fmla="*/ 30 h 121"/>
                <a:gd name="T78" fmla="*/ 423 w 423"/>
                <a:gd name="T79" fmla="*/ 24 h 121"/>
                <a:gd name="T80" fmla="*/ 422 w 423"/>
                <a:gd name="T81"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2" y="18"/>
                  </a:moveTo>
                  <a:lnTo>
                    <a:pt x="422" y="17"/>
                  </a:lnTo>
                  <a:lnTo>
                    <a:pt x="422" y="17"/>
                  </a:lnTo>
                  <a:lnTo>
                    <a:pt x="419" y="10"/>
                  </a:lnTo>
                  <a:lnTo>
                    <a:pt x="417" y="5"/>
                  </a:lnTo>
                  <a:lnTo>
                    <a:pt x="417" y="4"/>
                  </a:lnTo>
                  <a:lnTo>
                    <a:pt x="416" y="4"/>
                  </a:lnTo>
                  <a:lnTo>
                    <a:pt x="415" y="2"/>
                  </a:lnTo>
                  <a:lnTo>
                    <a:pt x="415" y="0"/>
                  </a:lnTo>
                  <a:lnTo>
                    <a:pt x="9" y="0"/>
                  </a:lnTo>
                  <a:lnTo>
                    <a:pt x="8" y="2"/>
                  </a:lnTo>
                  <a:lnTo>
                    <a:pt x="7" y="4"/>
                  </a:lnTo>
                  <a:lnTo>
                    <a:pt x="7" y="4"/>
                  </a:lnTo>
                  <a:lnTo>
                    <a:pt x="7" y="5"/>
                  </a:lnTo>
                  <a:lnTo>
                    <a:pt x="5" y="10"/>
                  </a:lnTo>
                  <a:lnTo>
                    <a:pt x="2" y="17"/>
                  </a:lnTo>
                  <a:lnTo>
                    <a:pt x="2" y="17"/>
                  </a:lnTo>
                  <a:lnTo>
                    <a:pt x="2" y="18"/>
                  </a:lnTo>
                  <a:lnTo>
                    <a:pt x="1" y="24"/>
                  </a:lnTo>
                  <a:lnTo>
                    <a:pt x="0" y="30"/>
                  </a:lnTo>
                  <a:lnTo>
                    <a:pt x="0" y="107"/>
                  </a:lnTo>
                  <a:lnTo>
                    <a:pt x="1" y="109"/>
                  </a:lnTo>
                  <a:lnTo>
                    <a:pt x="2" y="112"/>
                  </a:lnTo>
                  <a:lnTo>
                    <a:pt x="4" y="114"/>
                  </a:lnTo>
                  <a:lnTo>
                    <a:pt x="6" y="117"/>
                  </a:lnTo>
                  <a:lnTo>
                    <a:pt x="8" y="119"/>
                  </a:lnTo>
                  <a:lnTo>
                    <a:pt x="10" y="120"/>
                  </a:lnTo>
                  <a:lnTo>
                    <a:pt x="12" y="121"/>
                  </a:lnTo>
                  <a:lnTo>
                    <a:pt x="16" y="121"/>
                  </a:lnTo>
                  <a:lnTo>
                    <a:pt x="408" y="121"/>
                  </a:lnTo>
                  <a:lnTo>
                    <a:pt x="412" y="121"/>
                  </a:lnTo>
                  <a:lnTo>
                    <a:pt x="414" y="120"/>
                  </a:lnTo>
                  <a:lnTo>
                    <a:pt x="416" y="119"/>
                  </a:lnTo>
                  <a:lnTo>
                    <a:pt x="418" y="117"/>
                  </a:lnTo>
                  <a:lnTo>
                    <a:pt x="421" y="114"/>
                  </a:lnTo>
                  <a:lnTo>
                    <a:pt x="422" y="112"/>
                  </a:lnTo>
                  <a:lnTo>
                    <a:pt x="423" y="109"/>
                  </a:lnTo>
                  <a:lnTo>
                    <a:pt x="423" y="107"/>
                  </a:lnTo>
                  <a:lnTo>
                    <a:pt x="423" y="30"/>
                  </a:lnTo>
                  <a:lnTo>
                    <a:pt x="423" y="24"/>
                  </a:lnTo>
                  <a:lnTo>
                    <a:pt x="42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1633">
              <a:extLst>
                <a:ext uri="{FF2B5EF4-FFF2-40B4-BE49-F238E27FC236}">
                  <a16:creationId xmlns:a16="http://schemas.microsoft.com/office/drawing/2014/main" id="{4FA8B819-0160-4EA0-86E9-6D9D4C17F168}"/>
                </a:ext>
              </a:extLst>
            </p:cNvPr>
            <p:cNvSpPr>
              <a:spLocks noEditPoints="1"/>
            </p:cNvSpPr>
            <p:nvPr/>
          </p:nvSpPr>
          <p:spPr bwMode="auto">
            <a:xfrm>
              <a:off x="468313" y="5253038"/>
              <a:ext cx="114300" cy="87313"/>
            </a:xfrm>
            <a:custGeom>
              <a:avLst/>
              <a:gdLst>
                <a:gd name="T0" fmla="*/ 302 w 362"/>
                <a:gd name="T1" fmla="*/ 227 h 273"/>
                <a:gd name="T2" fmla="*/ 301 w 362"/>
                <a:gd name="T3" fmla="*/ 233 h 273"/>
                <a:gd name="T4" fmla="*/ 298 w 362"/>
                <a:gd name="T5" fmla="*/ 237 h 273"/>
                <a:gd name="T6" fmla="*/ 292 w 362"/>
                <a:gd name="T7" fmla="*/ 241 h 273"/>
                <a:gd name="T8" fmla="*/ 287 w 362"/>
                <a:gd name="T9" fmla="*/ 242 h 273"/>
                <a:gd name="T10" fmla="*/ 72 w 362"/>
                <a:gd name="T11" fmla="*/ 242 h 273"/>
                <a:gd name="T12" fmla="*/ 67 w 362"/>
                <a:gd name="T13" fmla="*/ 239 h 273"/>
                <a:gd name="T14" fmla="*/ 63 w 362"/>
                <a:gd name="T15" fmla="*/ 235 h 273"/>
                <a:gd name="T16" fmla="*/ 61 w 362"/>
                <a:gd name="T17" fmla="*/ 231 h 273"/>
                <a:gd name="T18" fmla="*/ 60 w 362"/>
                <a:gd name="T19" fmla="*/ 76 h 273"/>
                <a:gd name="T20" fmla="*/ 61 w 362"/>
                <a:gd name="T21" fmla="*/ 70 h 273"/>
                <a:gd name="T22" fmla="*/ 64 w 362"/>
                <a:gd name="T23" fmla="*/ 66 h 273"/>
                <a:gd name="T24" fmla="*/ 70 w 362"/>
                <a:gd name="T25" fmla="*/ 62 h 273"/>
                <a:gd name="T26" fmla="*/ 75 w 362"/>
                <a:gd name="T27" fmla="*/ 61 h 273"/>
                <a:gd name="T28" fmla="*/ 290 w 362"/>
                <a:gd name="T29" fmla="*/ 61 h 273"/>
                <a:gd name="T30" fmla="*/ 296 w 362"/>
                <a:gd name="T31" fmla="*/ 64 h 273"/>
                <a:gd name="T32" fmla="*/ 299 w 362"/>
                <a:gd name="T33" fmla="*/ 68 h 273"/>
                <a:gd name="T34" fmla="*/ 301 w 362"/>
                <a:gd name="T35" fmla="*/ 73 h 273"/>
                <a:gd name="T36" fmla="*/ 60 w 362"/>
                <a:gd name="T37" fmla="*/ 0 h 273"/>
                <a:gd name="T38" fmla="*/ 42 w 362"/>
                <a:gd name="T39" fmla="*/ 4 h 273"/>
                <a:gd name="T40" fmla="*/ 27 w 362"/>
                <a:gd name="T41" fmla="*/ 12 h 273"/>
                <a:gd name="T42" fmla="*/ 18 w 362"/>
                <a:gd name="T43" fmla="*/ 18 h 273"/>
                <a:gd name="T44" fmla="*/ 5 w 362"/>
                <a:gd name="T45" fmla="*/ 38 h 273"/>
                <a:gd name="T46" fmla="*/ 1 w 362"/>
                <a:gd name="T47" fmla="*/ 49 h 273"/>
                <a:gd name="T48" fmla="*/ 0 w 362"/>
                <a:gd name="T49" fmla="*/ 61 h 273"/>
                <a:gd name="T50" fmla="*/ 362 w 362"/>
                <a:gd name="T51" fmla="*/ 273 h 273"/>
                <a:gd name="T52" fmla="*/ 362 w 362"/>
                <a:gd name="T53" fmla="*/ 55 h 273"/>
                <a:gd name="T54" fmla="*/ 360 w 362"/>
                <a:gd name="T55" fmla="*/ 44 h 273"/>
                <a:gd name="T56" fmla="*/ 352 w 362"/>
                <a:gd name="T57" fmla="*/ 27 h 273"/>
                <a:gd name="T58" fmla="*/ 340 w 362"/>
                <a:gd name="T59" fmla="*/ 15 h 273"/>
                <a:gd name="T60" fmla="*/ 328 w 362"/>
                <a:gd name="T61" fmla="*/ 7 h 273"/>
                <a:gd name="T62" fmla="*/ 311 w 362"/>
                <a:gd name="T63" fmla="*/ 2 h 273"/>
                <a:gd name="T64" fmla="*/ 121 w 362"/>
                <a:gd name="T6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2" h="273">
                  <a:moveTo>
                    <a:pt x="302" y="76"/>
                  </a:moveTo>
                  <a:lnTo>
                    <a:pt x="302" y="227"/>
                  </a:lnTo>
                  <a:lnTo>
                    <a:pt x="301" y="231"/>
                  </a:lnTo>
                  <a:lnTo>
                    <a:pt x="301" y="233"/>
                  </a:lnTo>
                  <a:lnTo>
                    <a:pt x="299" y="235"/>
                  </a:lnTo>
                  <a:lnTo>
                    <a:pt x="298" y="237"/>
                  </a:lnTo>
                  <a:lnTo>
                    <a:pt x="296" y="239"/>
                  </a:lnTo>
                  <a:lnTo>
                    <a:pt x="292" y="241"/>
                  </a:lnTo>
                  <a:lnTo>
                    <a:pt x="290" y="242"/>
                  </a:lnTo>
                  <a:lnTo>
                    <a:pt x="287" y="242"/>
                  </a:lnTo>
                  <a:lnTo>
                    <a:pt x="75" y="242"/>
                  </a:lnTo>
                  <a:lnTo>
                    <a:pt x="72" y="242"/>
                  </a:lnTo>
                  <a:lnTo>
                    <a:pt x="70" y="241"/>
                  </a:lnTo>
                  <a:lnTo>
                    <a:pt x="67" y="239"/>
                  </a:lnTo>
                  <a:lnTo>
                    <a:pt x="64" y="237"/>
                  </a:lnTo>
                  <a:lnTo>
                    <a:pt x="63" y="235"/>
                  </a:lnTo>
                  <a:lnTo>
                    <a:pt x="61" y="233"/>
                  </a:lnTo>
                  <a:lnTo>
                    <a:pt x="61" y="231"/>
                  </a:lnTo>
                  <a:lnTo>
                    <a:pt x="60" y="227"/>
                  </a:lnTo>
                  <a:lnTo>
                    <a:pt x="60" y="76"/>
                  </a:lnTo>
                  <a:lnTo>
                    <a:pt x="61" y="73"/>
                  </a:lnTo>
                  <a:lnTo>
                    <a:pt x="61" y="70"/>
                  </a:lnTo>
                  <a:lnTo>
                    <a:pt x="63" y="68"/>
                  </a:lnTo>
                  <a:lnTo>
                    <a:pt x="64" y="66"/>
                  </a:lnTo>
                  <a:lnTo>
                    <a:pt x="67" y="64"/>
                  </a:lnTo>
                  <a:lnTo>
                    <a:pt x="70" y="62"/>
                  </a:lnTo>
                  <a:lnTo>
                    <a:pt x="72" y="61"/>
                  </a:lnTo>
                  <a:lnTo>
                    <a:pt x="75" y="61"/>
                  </a:lnTo>
                  <a:lnTo>
                    <a:pt x="287" y="61"/>
                  </a:lnTo>
                  <a:lnTo>
                    <a:pt x="290" y="61"/>
                  </a:lnTo>
                  <a:lnTo>
                    <a:pt x="292" y="62"/>
                  </a:lnTo>
                  <a:lnTo>
                    <a:pt x="296" y="64"/>
                  </a:lnTo>
                  <a:lnTo>
                    <a:pt x="298" y="66"/>
                  </a:lnTo>
                  <a:lnTo>
                    <a:pt x="299" y="68"/>
                  </a:lnTo>
                  <a:lnTo>
                    <a:pt x="301" y="70"/>
                  </a:lnTo>
                  <a:lnTo>
                    <a:pt x="301" y="73"/>
                  </a:lnTo>
                  <a:lnTo>
                    <a:pt x="302" y="76"/>
                  </a:lnTo>
                  <a:close/>
                  <a:moveTo>
                    <a:pt x="60" y="0"/>
                  </a:moveTo>
                  <a:lnTo>
                    <a:pt x="51" y="2"/>
                  </a:lnTo>
                  <a:lnTo>
                    <a:pt x="42" y="4"/>
                  </a:lnTo>
                  <a:lnTo>
                    <a:pt x="35" y="7"/>
                  </a:lnTo>
                  <a:lnTo>
                    <a:pt x="27" y="12"/>
                  </a:lnTo>
                  <a:lnTo>
                    <a:pt x="22" y="15"/>
                  </a:lnTo>
                  <a:lnTo>
                    <a:pt x="18" y="18"/>
                  </a:lnTo>
                  <a:lnTo>
                    <a:pt x="10" y="27"/>
                  </a:lnTo>
                  <a:lnTo>
                    <a:pt x="5" y="38"/>
                  </a:lnTo>
                  <a:lnTo>
                    <a:pt x="2" y="44"/>
                  </a:lnTo>
                  <a:lnTo>
                    <a:pt x="1" y="49"/>
                  </a:lnTo>
                  <a:lnTo>
                    <a:pt x="0" y="55"/>
                  </a:lnTo>
                  <a:lnTo>
                    <a:pt x="0" y="61"/>
                  </a:lnTo>
                  <a:lnTo>
                    <a:pt x="0" y="273"/>
                  </a:lnTo>
                  <a:lnTo>
                    <a:pt x="362" y="273"/>
                  </a:lnTo>
                  <a:lnTo>
                    <a:pt x="362" y="61"/>
                  </a:lnTo>
                  <a:lnTo>
                    <a:pt x="362" y="55"/>
                  </a:lnTo>
                  <a:lnTo>
                    <a:pt x="361" y="49"/>
                  </a:lnTo>
                  <a:lnTo>
                    <a:pt x="360" y="44"/>
                  </a:lnTo>
                  <a:lnTo>
                    <a:pt x="358" y="38"/>
                  </a:lnTo>
                  <a:lnTo>
                    <a:pt x="352" y="27"/>
                  </a:lnTo>
                  <a:lnTo>
                    <a:pt x="344" y="18"/>
                  </a:lnTo>
                  <a:lnTo>
                    <a:pt x="340" y="15"/>
                  </a:lnTo>
                  <a:lnTo>
                    <a:pt x="335" y="12"/>
                  </a:lnTo>
                  <a:lnTo>
                    <a:pt x="328" y="7"/>
                  </a:lnTo>
                  <a:lnTo>
                    <a:pt x="320" y="4"/>
                  </a:lnTo>
                  <a:lnTo>
                    <a:pt x="311" y="2"/>
                  </a:lnTo>
                  <a:lnTo>
                    <a:pt x="302" y="0"/>
                  </a:lnTo>
                  <a:lnTo>
                    <a:pt x="121" y="0"/>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1634">
              <a:extLst>
                <a:ext uri="{FF2B5EF4-FFF2-40B4-BE49-F238E27FC236}">
                  <a16:creationId xmlns:a16="http://schemas.microsoft.com/office/drawing/2014/main" id="{2C93C243-2B14-4681-B84A-CD4AAEC1D316}"/>
                </a:ext>
              </a:extLst>
            </p:cNvPr>
            <p:cNvSpPr>
              <a:spLocks noEditPoints="1"/>
            </p:cNvSpPr>
            <p:nvPr/>
          </p:nvSpPr>
          <p:spPr bwMode="auto">
            <a:xfrm>
              <a:off x="314325" y="5253038"/>
              <a:ext cx="115888" cy="87313"/>
            </a:xfrm>
            <a:custGeom>
              <a:avLst/>
              <a:gdLst>
                <a:gd name="T0" fmla="*/ 302 w 363"/>
                <a:gd name="T1" fmla="*/ 231 h 273"/>
                <a:gd name="T2" fmla="*/ 300 w 363"/>
                <a:gd name="T3" fmla="*/ 235 h 273"/>
                <a:gd name="T4" fmla="*/ 295 w 363"/>
                <a:gd name="T5" fmla="*/ 239 h 273"/>
                <a:gd name="T6" fmla="*/ 290 w 363"/>
                <a:gd name="T7" fmla="*/ 242 h 273"/>
                <a:gd name="T8" fmla="*/ 75 w 363"/>
                <a:gd name="T9" fmla="*/ 242 h 273"/>
                <a:gd name="T10" fmla="*/ 70 w 363"/>
                <a:gd name="T11" fmla="*/ 241 h 273"/>
                <a:gd name="T12" fmla="*/ 65 w 363"/>
                <a:gd name="T13" fmla="*/ 237 h 273"/>
                <a:gd name="T14" fmla="*/ 62 w 363"/>
                <a:gd name="T15" fmla="*/ 233 h 273"/>
                <a:gd name="T16" fmla="*/ 61 w 363"/>
                <a:gd name="T17" fmla="*/ 227 h 273"/>
                <a:gd name="T18" fmla="*/ 61 w 363"/>
                <a:gd name="T19" fmla="*/ 73 h 273"/>
                <a:gd name="T20" fmla="*/ 63 w 363"/>
                <a:gd name="T21" fmla="*/ 68 h 273"/>
                <a:gd name="T22" fmla="*/ 67 w 363"/>
                <a:gd name="T23" fmla="*/ 64 h 273"/>
                <a:gd name="T24" fmla="*/ 73 w 363"/>
                <a:gd name="T25" fmla="*/ 61 h 273"/>
                <a:gd name="T26" fmla="*/ 286 w 363"/>
                <a:gd name="T27" fmla="*/ 61 h 273"/>
                <a:gd name="T28" fmla="*/ 293 w 363"/>
                <a:gd name="T29" fmla="*/ 62 h 273"/>
                <a:gd name="T30" fmla="*/ 297 w 363"/>
                <a:gd name="T31" fmla="*/ 66 h 273"/>
                <a:gd name="T32" fmla="*/ 301 w 363"/>
                <a:gd name="T33" fmla="*/ 70 h 273"/>
                <a:gd name="T34" fmla="*/ 302 w 363"/>
                <a:gd name="T35" fmla="*/ 76 h 273"/>
                <a:gd name="T36" fmla="*/ 363 w 363"/>
                <a:gd name="T37" fmla="*/ 61 h 273"/>
                <a:gd name="T38" fmla="*/ 362 w 363"/>
                <a:gd name="T39" fmla="*/ 49 h 273"/>
                <a:gd name="T40" fmla="*/ 357 w 363"/>
                <a:gd name="T41" fmla="*/ 38 h 273"/>
                <a:gd name="T42" fmla="*/ 345 w 363"/>
                <a:gd name="T43" fmla="*/ 18 h 273"/>
                <a:gd name="T44" fmla="*/ 336 w 363"/>
                <a:gd name="T45" fmla="*/ 12 h 273"/>
                <a:gd name="T46" fmla="*/ 320 w 363"/>
                <a:gd name="T47" fmla="*/ 4 h 273"/>
                <a:gd name="T48" fmla="*/ 302 w 363"/>
                <a:gd name="T49" fmla="*/ 0 h 273"/>
                <a:gd name="T50" fmla="*/ 61 w 363"/>
                <a:gd name="T51" fmla="*/ 0 h 273"/>
                <a:gd name="T52" fmla="*/ 43 w 363"/>
                <a:gd name="T53" fmla="*/ 4 h 273"/>
                <a:gd name="T54" fmla="*/ 26 w 363"/>
                <a:gd name="T55" fmla="*/ 12 h 273"/>
                <a:gd name="T56" fmla="*/ 18 w 363"/>
                <a:gd name="T57" fmla="*/ 18 h 273"/>
                <a:gd name="T58" fmla="*/ 5 w 363"/>
                <a:gd name="T59" fmla="*/ 38 h 273"/>
                <a:gd name="T60" fmla="*/ 1 w 363"/>
                <a:gd name="T61" fmla="*/ 49 h 273"/>
                <a:gd name="T62" fmla="*/ 0 w 363"/>
                <a:gd name="T63" fmla="*/ 61 h 273"/>
                <a:gd name="T64" fmla="*/ 363 w 363"/>
                <a:gd name="T65"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3" h="273">
                  <a:moveTo>
                    <a:pt x="302" y="227"/>
                  </a:moveTo>
                  <a:lnTo>
                    <a:pt x="302" y="231"/>
                  </a:lnTo>
                  <a:lnTo>
                    <a:pt x="301" y="233"/>
                  </a:lnTo>
                  <a:lnTo>
                    <a:pt x="300" y="235"/>
                  </a:lnTo>
                  <a:lnTo>
                    <a:pt x="297" y="237"/>
                  </a:lnTo>
                  <a:lnTo>
                    <a:pt x="295" y="239"/>
                  </a:lnTo>
                  <a:lnTo>
                    <a:pt x="293" y="241"/>
                  </a:lnTo>
                  <a:lnTo>
                    <a:pt x="290" y="242"/>
                  </a:lnTo>
                  <a:lnTo>
                    <a:pt x="286" y="242"/>
                  </a:lnTo>
                  <a:lnTo>
                    <a:pt x="75" y="242"/>
                  </a:lnTo>
                  <a:lnTo>
                    <a:pt x="73" y="242"/>
                  </a:lnTo>
                  <a:lnTo>
                    <a:pt x="70" y="241"/>
                  </a:lnTo>
                  <a:lnTo>
                    <a:pt x="67" y="239"/>
                  </a:lnTo>
                  <a:lnTo>
                    <a:pt x="65" y="237"/>
                  </a:lnTo>
                  <a:lnTo>
                    <a:pt x="63" y="235"/>
                  </a:lnTo>
                  <a:lnTo>
                    <a:pt x="62" y="233"/>
                  </a:lnTo>
                  <a:lnTo>
                    <a:pt x="61" y="231"/>
                  </a:lnTo>
                  <a:lnTo>
                    <a:pt x="61" y="227"/>
                  </a:lnTo>
                  <a:lnTo>
                    <a:pt x="61" y="76"/>
                  </a:lnTo>
                  <a:lnTo>
                    <a:pt x="61" y="73"/>
                  </a:lnTo>
                  <a:lnTo>
                    <a:pt x="62" y="70"/>
                  </a:lnTo>
                  <a:lnTo>
                    <a:pt x="63" y="68"/>
                  </a:lnTo>
                  <a:lnTo>
                    <a:pt x="65" y="66"/>
                  </a:lnTo>
                  <a:lnTo>
                    <a:pt x="67" y="64"/>
                  </a:lnTo>
                  <a:lnTo>
                    <a:pt x="70" y="62"/>
                  </a:lnTo>
                  <a:lnTo>
                    <a:pt x="73" y="61"/>
                  </a:lnTo>
                  <a:lnTo>
                    <a:pt x="75" y="61"/>
                  </a:lnTo>
                  <a:lnTo>
                    <a:pt x="286" y="61"/>
                  </a:lnTo>
                  <a:lnTo>
                    <a:pt x="290" y="61"/>
                  </a:lnTo>
                  <a:lnTo>
                    <a:pt x="293" y="62"/>
                  </a:lnTo>
                  <a:lnTo>
                    <a:pt x="295" y="64"/>
                  </a:lnTo>
                  <a:lnTo>
                    <a:pt x="297" y="66"/>
                  </a:lnTo>
                  <a:lnTo>
                    <a:pt x="300" y="68"/>
                  </a:lnTo>
                  <a:lnTo>
                    <a:pt x="301" y="70"/>
                  </a:lnTo>
                  <a:lnTo>
                    <a:pt x="302" y="73"/>
                  </a:lnTo>
                  <a:lnTo>
                    <a:pt x="302" y="76"/>
                  </a:lnTo>
                  <a:lnTo>
                    <a:pt x="302" y="227"/>
                  </a:lnTo>
                  <a:close/>
                  <a:moveTo>
                    <a:pt x="363" y="61"/>
                  </a:moveTo>
                  <a:lnTo>
                    <a:pt x="362" y="55"/>
                  </a:lnTo>
                  <a:lnTo>
                    <a:pt x="362" y="49"/>
                  </a:lnTo>
                  <a:lnTo>
                    <a:pt x="359" y="44"/>
                  </a:lnTo>
                  <a:lnTo>
                    <a:pt x="357" y="38"/>
                  </a:lnTo>
                  <a:lnTo>
                    <a:pt x="352" y="27"/>
                  </a:lnTo>
                  <a:lnTo>
                    <a:pt x="345" y="18"/>
                  </a:lnTo>
                  <a:lnTo>
                    <a:pt x="341" y="15"/>
                  </a:lnTo>
                  <a:lnTo>
                    <a:pt x="336" y="12"/>
                  </a:lnTo>
                  <a:lnTo>
                    <a:pt x="328" y="7"/>
                  </a:lnTo>
                  <a:lnTo>
                    <a:pt x="320" y="4"/>
                  </a:lnTo>
                  <a:lnTo>
                    <a:pt x="311" y="2"/>
                  </a:lnTo>
                  <a:lnTo>
                    <a:pt x="302" y="0"/>
                  </a:lnTo>
                  <a:lnTo>
                    <a:pt x="242" y="0"/>
                  </a:lnTo>
                  <a:lnTo>
                    <a:pt x="61" y="0"/>
                  </a:lnTo>
                  <a:lnTo>
                    <a:pt x="52" y="2"/>
                  </a:lnTo>
                  <a:lnTo>
                    <a:pt x="43" y="4"/>
                  </a:lnTo>
                  <a:lnTo>
                    <a:pt x="34" y="7"/>
                  </a:lnTo>
                  <a:lnTo>
                    <a:pt x="26" y="12"/>
                  </a:lnTo>
                  <a:lnTo>
                    <a:pt x="22" y="15"/>
                  </a:lnTo>
                  <a:lnTo>
                    <a:pt x="18" y="18"/>
                  </a:lnTo>
                  <a:lnTo>
                    <a:pt x="11" y="27"/>
                  </a:lnTo>
                  <a:lnTo>
                    <a:pt x="5" y="38"/>
                  </a:lnTo>
                  <a:lnTo>
                    <a:pt x="3" y="44"/>
                  </a:lnTo>
                  <a:lnTo>
                    <a:pt x="1" y="49"/>
                  </a:lnTo>
                  <a:lnTo>
                    <a:pt x="1" y="55"/>
                  </a:lnTo>
                  <a:lnTo>
                    <a:pt x="0" y="61"/>
                  </a:lnTo>
                  <a:lnTo>
                    <a:pt x="0" y="273"/>
                  </a:lnTo>
                  <a:lnTo>
                    <a:pt x="363" y="273"/>
                  </a:lnTo>
                  <a:lnTo>
                    <a:pt x="36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1635">
              <a:extLst>
                <a:ext uri="{FF2B5EF4-FFF2-40B4-BE49-F238E27FC236}">
                  <a16:creationId xmlns:a16="http://schemas.microsoft.com/office/drawing/2014/main" id="{220CF904-6E1F-487B-91DB-61DBBB3EE278}"/>
                </a:ext>
              </a:extLst>
            </p:cNvPr>
            <p:cNvSpPr>
              <a:spLocks/>
            </p:cNvSpPr>
            <p:nvPr/>
          </p:nvSpPr>
          <p:spPr bwMode="auto">
            <a:xfrm>
              <a:off x="304800" y="5349875"/>
              <a:ext cx="134938" cy="38100"/>
            </a:xfrm>
            <a:custGeom>
              <a:avLst/>
              <a:gdLst>
                <a:gd name="T0" fmla="*/ 420 w 423"/>
                <a:gd name="T1" fmla="*/ 16 h 121"/>
                <a:gd name="T2" fmla="*/ 419 w 423"/>
                <a:gd name="T3" fmla="*/ 10 h 121"/>
                <a:gd name="T4" fmla="*/ 416 w 423"/>
                <a:gd name="T5" fmla="*/ 5 h 121"/>
                <a:gd name="T6" fmla="*/ 416 w 423"/>
                <a:gd name="T7" fmla="*/ 4 h 121"/>
                <a:gd name="T8" fmla="*/ 416 w 423"/>
                <a:gd name="T9" fmla="*/ 4 h 121"/>
                <a:gd name="T10" fmla="*/ 415 w 423"/>
                <a:gd name="T11" fmla="*/ 2 h 121"/>
                <a:gd name="T12" fmla="*/ 414 w 423"/>
                <a:gd name="T13" fmla="*/ 0 h 121"/>
                <a:gd name="T14" fmla="*/ 9 w 423"/>
                <a:gd name="T15" fmla="*/ 0 h 121"/>
                <a:gd name="T16" fmla="*/ 8 w 423"/>
                <a:gd name="T17" fmla="*/ 2 h 121"/>
                <a:gd name="T18" fmla="*/ 7 w 423"/>
                <a:gd name="T19" fmla="*/ 4 h 121"/>
                <a:gd name="T20" fmla="*/ 7 w 423"/>
                <a:gd name="T21" fmla="*/ 4 h 121"/>
                <a:gd name="T22" fmla="*/ 7 w 423"/>
                <a:gd name="T23" fmla="*/ 5 h 121"/>
                <a:gd name="T24" fmla="*/ 3 w 423"/>
                <a:gd name="T25" fmla="*/ 10 h 121"/>
                <a:gd name="T26" fmla="*/ 2 w 423"/>
                <a:gd name="T27" fmla="*/ 17 h 121"/>
                <a:gd name="T28" fmla="*/ 2 w 423"/>
                <a:gd name="T29" fmla="*/ 17 h 121"/>
                <a:gd name="T30" fmla="*/ 1 w 423"/>
                <a:gd name="T31" fmla="*/ 18 h 121"/>
                <a:gd name="T32" fmla="*/ 0 w 423"/>
                <a:gd name="T33" fmla="*/ 24 h 121"/>
                <a:gd name="T34" fmla="*/ 0 w 423"/>
                <a:gd name="T35" fmla="*/ 30 h 121"/>
                <a:gd name="T36" fmla="*/ 0 w 423"/>
                <a:gd name="T37" fmla="*/ 107 h 121"/>
                <a:gd name="T38" fmla="*/ 0 w 423"/>
                <a:gd name="T39" fmla="*/ 109 h 121"/>
                <a:gd name="T40" fmla="*/ 1 w 423"/>
                <a:gd name="T41" fmla="*/ 112 h 121"/>
                <a:gd name="T42" fmla="*/ 2 w 423"/>
                <a:gd name="T43" fmla="*/ 114 h 121"/>
                <a:gd name="T44" fmla="*/ 4 w 423"/>
                <a:gd name="T45" fmla="*/ 117 h 121"/>
                <a:gd name="T46" fmla="*/ 7 w 423"/>
                <a:gd name="T47" fmla="*/ 119 h 121"/>
                <a:gd name="T48" fmla="*/ 9 w 423"/>
                <a:gd name="T49" fmla="*/ 120 h 121"/>
                <a:gd name="T50" fmla="*/ 12 w 423"/>
                <a:gd name="T51" fmla="*/ 121 h 121"/>
                <a:gd name="T52" fmla="*/ 15 w 423"/>
                <a:gd name="T53" fmla="*/ 121 h 121"/>
                <a:gd name="T54" fmla="*/ 407 w 423"/>
                <a:gd name="T55" fmla="*/ 121 h 121"/>
                <a:gd name="T56" fmla="*/ 410 w 423"/>
                <a:gd name="T57" fmla="*/ 121 h 121"/>
                <a:gd name="T58" fmla="*/ 414 w 423"/>
                <a:gd name="T59" fmla="*/ 120 h 121"/>
                <a:gd name="T60" fmla="*/ 416 w 423"/>
                <a:gd name="T61" fmla="*/ 119 h 121"/>
                <a:gd name="T62" fmla="*/ 418 w 423"/>
                <a:gd name="T63" fmla="*/ 117 h 121"/>
                <a:gd name="T64" fmla="*/ 420 w 423"/>
                <a:gd name="T65" fmla="*/ 114 h 121"/>
                <a:gd name="T66" fmla="*/ 421 w 423"/>
                <a:gd name="T67" fmla="*/ 112 h 121"/>
                <a:gd name="T68" fmla="*/ 423 w 423"/>
                <a:gd name="T69" fmla="*/ 109 h 121"/>
                <a:gd name="T70" fmla="*/ 423 w 423"/>
                <a:gd name="T71" fmla="*/ 107 h 121"/>
                <a:gd name="T72" fmla="*/ 423 w 423"/>
                <a:gd name="T73" fmla="*/ 30 h 121"/>
                <a:gd name="T74" fmla="*/ 423 w 423"/>
                <a:gd name="T75" fmla="*/ 24 h 121"/>
                <a:gd name="T76" fmla="*/ 421 w 423"/>
                <a:gd name="T77" fmla="*/ 18 h 121"/>
                <a:gd name="T78" fmla="*/ 420 w 423"/>
                <a:gd name="T79" fmla="*/ 17 h 121"/>
                <a:gd name="T80" fmla="*/ 420 w 423"/>
                <a:gd name="T81" fmla="*/ 1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0" y="16"/>
                  </a:moveTo>
                  <a:lnTo>
                    <a:pt x="419" y="10"/>
                  </a:lnTo>
                  <a:lnTo>
                    <a:pt x="416" y="5"/>
                  </a:lnTo>
                  <a:lnTo>
                    <a:pt x="416" y="4"/>
                  </a:lnTo>
                  <a:lnTo>
                    <a:pt x="416" y="4"/>
                  </a:lnTo>
                  <a:lnTo>
                    <a:pt x="415" y="2"/>
                  </a:lnTo>
                  <a:lnTo>
                    <a:pt x="414" y="0"/>
                  </a:lnTo>
                  <a:lnTo>
                    <a:pt x="9" y="0"/>
                  </a:lnTo>
                  <a:lnTo>
                    <a:pt x="8" y="2"/>
                  </a:lnTo>
                  <a:lnTo>
                    <a:pt x="7" y="4"/>
                  </a:lnTo>
                  <a:lnTo>
                    <a:pt x="7" y="4"/>
                  </a:lnTo>
                  <a:lnTo>
                    <a:pt x="7" y="5"/>
                  </a:lnTo>
                  <a:lnTo>
                    <a:pt x="3" y="10"/>
                  </a:lnTo>
                  <a:lnTo>
                    <a:pt x="2" y="17"/>
                  </a:lnTo>
                  <a:lnTo>
                    <a:pt x="2" y="17"/>
                  </a:lnTo>
                  <a:lnTo>
                    <a:pt x="1" y="18"/>
                  </a:lnTo>
                  <a:lnTo>
                    <a:pt x="0" y="24"/>
                  </a:lnTo>
                  <a:lnTo>
                    <a:pt x="0" y="30"/>
                  </a:lnTo>
                  <a:lnTo>
                    <a:pt x="0" y="107"/>
                  </a:lnTo>
                  <a:lnTo>
                    <a:pt x="0" y="109"/>
                  </a:lnTo>
                  <a:lnTo>
                    <a:pt x="1" y="112"/>
                  </a:lnTo>
                  <a:lnTo>
                    <a:pt x="2" y="114"/>
                  </a:lnTo>
                  <a:lnTo>
                    <a:pt x="4" y="117"/>
                  </a:lnTo>
                  <a:lnTo>
                    <a:pt x="7" y="119"/>
                  </a:lnTo>
                  <a:lnTo>
                    <a:pt x="9" y="120"/>
                  </a:lnTo>
                  <a:lnTo>
                    <a:pt x="12" y="121"/>
                  </a:lnTo>
                  <a:lnTo>
                    <a:pt x="15" y="121"/>
                  </a:lnTo>
                  <a:lnTo>
                    <a:pt x="407" y="121"/>
                  </a:lnTo>
                  <a:lnTo>
                    <a:pt x="410" y="121"/>
                  </a:lnTo>
                  <a:lnTo>
                    <a:pt x="414" y="120"/>
                  </a:lnTo>
                  <a:lnTo>
                    <a:pt x="416" y="119"/>
                  </a:lnTo>
                  <a:lnTo>
                    <a:pt x="418" y="117"/>
                  </a:lnTo>
                  <a:lnTo>
                    <a:pt x="420" y="114"/>
                  </a:lnTo>
                  <a:lnTo>
                    <a:pt x="421" y="112"/>
                  </a:lnTo>
                  <a:lnTo>
                    <a:pt x="423" y="109"/>
                  </a:lnTo>
                  <a:lnTo>
                    <a:pt x="423" y="107"/>
                  </a:lnTo>
                  <a:lnTo>
                    <a:pt x="423" y="30"/>
                  </a:lnTo>
                  <a:lnTo>
                    <a:pt x="423" y="24"/>
                  </a:lnTo>
                  <a:lnTo>
                    <a:pt x="421" y="18"/>
                  </a:lnTo>
                  <a:lnTo>
                    <a:pt x="420" y="17"/>
                  </a:lnTo>
                  <a:lnTo>
                    <a:pt x="42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2" name="Group 91" descr="Icon of four squares.">
            <a:extLst>
              <a:ext uri="{FF2B5EF4-FFF2-40B4-BE49-F238E27FC236}">
                <a16:creationId xmlns:a16="http://schemas.microsoft.com/office/drawing/2014/main" id="{268D639A-62F0-4F2B-B632-5A45CD6DD132}"/>
              </a:ext>
              <a:ext uri="{C183D7F6-B498-43B3-948B-1728B52AA6E4}">
                <adec:decorative xmlns="" xmlns:adec="http://schemas.microsoft.com/office/drawing/2017/decorative" val="0"/>
              </a:ext>
            </a:extLst>
          </p:cNvPr>
          <p:cNvGrpSpPr/>
          <p:nvPr/>
        </p:nvGrpSpPr>
        <p:grpSpPr>
          <a:xfrm>
            <a:off x="5420916" y="1368977"/>
            <a:ext cx="287338" cy="285750"/>
            <a:chOff x="4900613" y="3937000"/>
            <a:chExt cx="287338" cy="285750"/>
          </a:xfrm>
          <a:solidFill>
            <a:schemeClr val="bg1"/>
          </a:solidFill>
        </p:grpSpPr>
        <p:sp>
          <p:nvSpPr>
            <p:cNvPr id="93" name="Freeform 4743">
              <a:extLst>
                <a:ext uri="{FF2B5EF4-FFF2-40B4-BE49-F238E27FC236}">
                  <a16:creationId xmlns:a16="http://schemas.microsoft.com/office/drawing/2014/main" id="{A654CD2F-871A-4BFA-805D-636E7B50540D}"/>
                </a:ext>
              </a:extLst>
            </p:cNvPr>
            <p:cNvSpPr>
              <a:spLocks/>
            </p:cNvSpPr>
            <p:nvPr/>
          </p:nvSpPr>
          <p:spPr bwMode="auto">
            <a:xfrm>
              <a:off x="4900613" y="3937000"/>
              <a:ext cx="133350" cy="38100"/>
            </a:xfrm>
            <a:custGeom>
              <a:avLst/>
              <a:gdLst>
                <a:gd name="T0" fmla="*/ 346 w 421"/>
                <a:gd name="T1" fmla="*/ 0 h 120"/>
                <a:gd name="T2" fmla="*/ 76 w 421"/>
                <a:gd name="T3" fmla="*/ 0 h 120"/>
                <a:gd name="T4" fmla="*/ 68 w 421"/>
                <a:gd name="T5" fmla="*/ 1 h 120"/>
                <a:gd name="T6" fmla="*/ 61 w 421"/>
                <a:gd name="T7" fmla="*/ 2 h 120"/>
                <a:gd name="T8" fmla="*/ 53 w 421"/>
                <a:gd name="T9" fmla="*/ 3 h 120"/>
                <a:gd name="T10" fmla="*/ 46 w 421"/>
                <a:gd name="T11" fmla="*/ 5 h 120"/>
                <a:gd name="T12" fmla="*/ 40 w 421"/>
                <a:gd name="T13" fmla="*/ 9 h 120"/>
                <a:gd name="T14" fmla="*/ 33 w 421"/>
                <a:gd name="T15" fmla="*/ 12 h 120"/>
                <a:gd name="T16" fmla="*/ 27 w 421"/>
                <a:gd name="T17" fmla="*/ 17 h 120"/>
                <a:gd name="T18" fmla="*/ 22 w 421"/>
                <a:gd name="T19" fmla="*/ 22 h 120"/>
                <a:gd name="T20" fmla="*/ 18 w 421"/>
                <a:gd name="T21" fmla="*/ 27 h 120"/>
                <a:gd name="T22" fmla="*/ 13 w 421"/>
                <a:gd name="T23" fmla="*/ 33 h 120"/>
                <a:gd name="T24" fmla="*/ 10 w 421"/>
                <a:gd name="T25" fmla="*/ 39 h 120"/>
                <a:gd name="T26" fmla="*/ 6 w 421"/>
                <a:gd name="T27" fmla="*/ 46 h 120"/>
                <a:gd name="T28" fmla="*/ 4 w 421"/>
                <a:gd name="T29" fmla="*/ 53 h 120"/>
                <a:gd name="T30" fmla="*/ 2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20 w 421"/>
                <a:gd name="T45" fmla="*/ 60 h 120"/>
                <a:gd name="T46" fmla="*/ 417 w 421"/>
                <a:gd name="T47" fmla="*/ 53 h 120"/>
                <a:gd name="T48" fmla="*/ 415 w 421"/>
                <a:gd name="T49" fmla="*/ 46 h 120"/>
                <a:gd name="T50" fmla="*/ 412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5 w 421"/>
                <a:gd name="T65" fmla="*/ 5 h 120"/>
                <a:gd name="T66" fmla="*/ 368 w 421"/>
                <a:gd name="T67" fmla="*/ 3 h 120"/>
                <a:gd name="T68" fmla="*/ 361 w 421"/>
                <a:gd name="T69" fmla="*/ 2 h 120"/>
                <a:gd name="T70" fmla="*/ 354 w 421"/>
                <a:gd name="T71" fmla="*/ 1 h 120"/>
                <a:gd name="T72" fmla="*/ 346 w 421"/>
                <a:gd name="T73" fmla="*/ 0 h 120"/>
                <a:gd name="T74" fmla="*/ 346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744">
              <a:extLst>
                <a:ext uri="{FF2B5EF4-FFF2-40B4-BE49-F238E27FC236}">
                  <a16:creationId xmlns:a16="http://schemas.microsoft.com/office/drawing/2014/main" id="{5A76ECC7-C209-476D-BB16-D2195C8DD95B}"/>
                </a:ext>
              </a:extLst>
            </p:cNvPr>
            <p:cNvSpPr>
              <a:spLocks/>
            </p:cNvSpPr>
            <p:nvPr/>
          </p:nvSpPr>
          <p:spPr bwMode="auto">
            <a:xfrm>
              <a:off x="4900613" y="3984625"/>
              <a:ext cx="133350" cy="85725"/>
            </a:xfrm>
            <a:custGeom>
              <a:avLst/>
              <a:gdLst>
                <a:gd name="T0" fmla="*/ 0 w 421"/>
                <a:gd name="T1" fmla="*/ 196 h 270"/>
                <a:gd name="T2" fmla="*/ 0 w 421"/>
                <a:gd name="T3" fmla="*/ 203 h 270"/>
                <a:gd name="T4" fmla="*/ 2 w 421"/>
                <a:gd name="T5" fmla="*/ 211 h 270"/>
                <a:gd name="T6" fmla="*/ 4 w 421"/>
                <a:gd name="T7" fmla="*/ 218 h 270"/>
                <a:gd name="T8" fmla="*/ 6 w 421"/>
                <a:gd name="T9" fmla="*/ 225 h 270"/>
                <a:gd name="T10" fmla="*/ 10 w 421"/>
                <a:gd name="T11" fmla="*/ 231 h 270"/>
                <a:gd name="T12" fmla="*/ 13 w 421"/>
                <a:gd name="T13" fmla="*/ 238 h 270"/>
                <a:gd name="T14" fmla="*/ 18 w 421"/>
                <a:gd name="T15" fmla="*/ 243 h 270"/>
                <a:gd name="T16" fmla="*/ 22 w 421"/>
                <a:gd name="T17" fmla="*/ 248 h 270"/>
                <a:gd name="T18" fmla="*/ 27 w 421"/>
                <a:gd name="T19" fmla="*/ 254 h 270"/>
                <a:gd name="T20" fmla="*/ 33 w 421"/>
                <a:gd name="T21" fmla="*/ 257 h 270"/>
                <a:gd name="T22" fmla="*/ 40 w 421"/>
                <a:gd name="T23" fmla="*/ 262 h 270"/>
                <a:gd name="T24" fmla="*/ 46 w 421"/>
                <a:gd name="T25" fmla="*/ 264 h 270"/>
                <a:gd name="T26" fmla="*/ 53 w 421"/>
                <a:gd name="T27" fmla="*/ 267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7 h 270"/>
                <a:gd name="T42" fmla="*/ 375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2 w 421"/>
                <a:gd name="T57" fmla="*/ 231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745">
              <a:extLst>
                <a:ext uri="{FF2B5EF4-FFF2-40B4-BE49-F238E27FC236}">
                  <a16:creationId xmlns:a16="http://schemas.microsoft.com/office/drawing/2014/main" id="{842A256B-87AA-4D95-A759-ECE316A17FF2}"/>
                </a:ext>
              </a:extLst>
            </p:cNvPr>
            <p:cNvSpPr>
              <a:spLocks/>
            </p:cNvSpPr>
            <p:nvPr/>
          </p:nvSpPr>
          <p:spPr bwMode="auto">
            <a:xfrm>
              <a:off x="5053013" y="3937000"/>
              <a:ext cx="134938" cy="38100"/>
            </a:xfrm>
            <a:custGeom>
              <a:avLst/>
              <a:gdLst>
                <a:gd name="T0" fmla="*/ 345 w 421"/>
                <a:gd name="T1" fmla="*/ 0 h 120"/>
                <a:gd name="T2" fmla="*/ 75 w 421"/>
                <a:gd name="T3" fmla="*/ 0 h 120"/>
                <a:gd name="T4" fmla="*/ 67 w 421"/>
                <a:gd name="T5" fmla="*/ 1 h 120"/>
                <a:gd name="T6" fmla="*/ 60 w 421"/>
                <a:gd name="T7" fmla="*/ 2 h 120"/>
                <a:gd name="T8" fmla="*/ 52 w 421"/>
                <a:gd name="T9" fmla="*/ 3 h 120"/>
                <a:gd name="T10" fmla="*/ 45 w 421"/>
                <a:gd name="T11" fmla="*/ 5 h 120"/>
                <a:gd name="T12" fmla="*/ 39 w 421"/>
                <a:gd name="T13" fmla="*/ 9 h 120"/>
                <a:gd name="T14" fmla="*/ 33 w 421"/>
                <a:gd name="T15" fmla="*/ 12 h 120"/>
                <a:gd name="T16" fmla="*/ 27 w 421"/>
                <a:gd name="T17" fmla="*/ 17 h 120"/>
                <a:gd name="T18" fmla="*/ 22 w 421"/>
                <a:gd name="T19" fmla="*/ 22 h 120"/>
                <a:gd name="T20" fmla="*/ 17 w 421"/>
                <a:gd name="T21" fmla="*/ 27 h 120"/>
                <a:gd name="T22" fmla="*/ 13 w 421"/>
                <a:gd name="T23" fmla="*/ 33 h 120"/>
                <a:gd name="T24" fmla="*/ 9 w 421"/>
                <a:gd name="T25" fmla="*/ 39 h 120"/>
                <a:gd name="T26" fmla="*/ 6 w 421"/>
                <a:gd name="T27" fmla="*/ 46 h 120"/>
                <a:gd name="T28" fmla="*/ 4 w 421"/>
                <a:gd name="T29" fmla="*/ 53 h 120"/>
                <a:gd name="T30" fmla="*/ 1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19 w 421"/>
                <a:gd name="T45" fmla="*/ 60 h 120"/>
                <a:gd name="T46" fmla="*/ 417 w 421"/>
                <a:gd name="T47" fmla="*/ 53 h 120"/>
                <a:gd name="T48" fmla="*/ 415 w 421"/>
                <a:gd name="T49" fmla="*/ 46 h 120"/>
                <a:gd name="T50" fmla="*/ 411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4 w 421"/>
                <a:gd name="T65" fmla="*/ 5 h 120"/>
                <a:gd name="T66" fmla="*/ 367 w 421"/>
                <a:gd name="T67" fmla="*/ 3 h 120"/>
                <a:gd name="T68" fmla="*/ 360 w 421"/>
                <a:gd name="T69" fmla="*/ 2 h 120"/>
                <a:gd name="T70" fmla="*/ 353 w 421"/>
                <a:gd name="T71" fmla="*/ 1 h 120"/>
                <a:gd name="T72" fmla="*/ 345 w 421"/>
                <a:gd name="T73" fmla="*/ 0 h 120"/>
                <a:gd name="T74" fmla="*/ 345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746">
              <a:extLst>
                <a:ext uri="{FF2B5EF4-FFF2-40B4-BE49-F238E27FC236}">
                  <a16:creationId xmlns:a16="http://schemas.microsoft.com/office/drawing/2014/main" id="{3D60C298-D43E-4861-BEA9-D00241730C7D}"/>
                </a:ext>
              </a:extLst>
            </p:cNvPr>
            <p:cNvSpPr>
              <a:spLocks/>
            </p:cNvSpPr>
            <p:nvPr/>
          </p:nvSpPr>
          <p:spPr bwMode="auto">
            <a:xfrm>
              <a:off x="5053013" y="3984625"/>
              <a:ext cx="134938" cy="85725"/>
            </a:xfrm>
            <a:custGeom>
              <a:avLst/>
              <a:gdLst>
                <a:gd name="T0" fmla="*/ 0 w 421"/>
                <a:gd name="T1" fmla="*/ 196 h 270"/>
                <a:gd name="T2" fmla="*/ 0 w 421"/>
                <a:gd name="T3" fmla="*/ 203 h 270"/>
                <a:gd name="T4" fmla="*/ 1 w 421"/>
                <a:gd name="T5" fmla="*/ 211 h 270"/>
                <a:gd name="T6" fmla="*/ 4 w 421"/>
                <a:gd name="T7" fmla="*/ 218 h 270"/>
                <a:gd name="T8" fmla="*/ 6 w 421"/>
                <a:gd name="T9" fmla="*/ 225 h 270"/>
                <a:gd name="T10" fmla="*/ 9 w 421"/>
                <a:gd name="T11" fmla="*/ 231 h 270"/>
                <a:gd name="T12" fmla="*/ 13 w 421"/>
                <a:gd name="T13" fmla="*/ 238 h 270"/>
                <a:gd name="T14" fmla="*/ 17 w 421"/>
                <a:gd name="T15" fmla="*/ 243 h 270"/>
                <a:gd name="T16" fmla="*/ 22 w 421"/>
                <a:gd name="T17" fmla="*/ 248 h 270"/>
                <a:gd name="T18" fmla="*/ 27 w 421"/>
                <a:gd name="T19" fmla="*/ 254 h 270"/>
                <a:gd name="T20" fmla="*/ 33 w 421"/>
                <a:gd name="T21" fmla="*/ 257 h 270"/>
                <a:gd name="T22" fmla="*/ 39 w 421"/>
                <a:gd name="T23" fmla="*/ 262 h 270"/>
                <a:gd name="T24" fmla="*/ 45 w 421"/>
                <a:gd name="T25" fmla="*/ 264 h 270"/>
                <a:gd name="T26" fmla="*/ 52 w 421"/>
                <a:gd name="T27" fmla="*/ 267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7 h 270"/>
                <a:gd name="T42" fmla="*/ 374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1 w 421"/>
                <a:gd name="T57" fmla="*/ 231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747">
              <a:extLst>
                <a:ext uri="{FF2B5EF4-FFF2-40B4-BE49-F238E27FC236}">
                  <a16:creationId xmlns:a16="http://schemas.microsoft.com/office/drawing/2014/main" id="{29B54F52-E2CA-455A-9AA3-2B20BE885EED}"/>
                </a:ext>
              </a:extLst>
            </p:cNvPr>
            <p:cNvSpPr>
              <a:spLocks/>
            </p:cNvSpPr>
            <p:nvPr/>
          </p:nvSpPr>
          <p:spPr bwMode="auto">
            <a:xfrm>
              <a:off x="4900613" y="4137025"/>
              <a:ext cx="133350" cy="85725"/>
            </a:xfrm>
            <a:custGeom>
              <a:avLst/>
              <a:gdLst>
                <a:gd name="T0" fmla="*/ 0 w 421"/>
                <a:gd name="T1" fmla="*/ 194 h 270"/>
                <a:gd name="T2" fmla="*/ 0 w 421"/>
                <a:gd name="T3" fmla="*/ 203 h 270"/>
                <a:gd name="T4" fmla="*/ 2 w 421"/>
                <a:gd name="T5" fmla="*/ 209 h 270"/>
                <a:gd name="T6" fmla="*/ 4 w 421"/>
                <a:gd name="T7" fmla="*/ 218 h 270"/>
                <a:gd name="T8" fmla="*/ 6 w 421"/>
                <a:gd name="T9" fmla="*/ 225 h 270"/>
                <a:gd name="T10" fmla="*/ 10 w 421"/>
                <a:gd name="T11" fmla="*/ 230 h 270"/>
                <a:gd name="T12" fmla="*/ 13 w 421"/>
                <a:gd name="T13" fmla="*/ 237 h 270"/>
                <a:gd name="T14" fmla="*/ 18 w 421"/>
                <a:gd name="T15" fmla="*/ 243 h 270"/>
                <a:gd name="T16" fmla="*/ 22 w 421"/>
                <a:gd name="T17" fmla="*/ 248 h 270"/>
                <a:gd name="T18" fmla="*/ 27 w 421"/>
                <a:gd name="T19" fmla="*/ 252 h 270"/>
                <a:gd name="T20" fmla="*/ 33 w 421"/>
                <a:gd name="T21" fmla="*/ 257 h 270"/>
                <a:gd name="T22" fmla="*/ 40 w 421"/>
                <a:gd name="T23" fmla="*/ 262 h 270"/>
                <a:gd name="T24" fmla="*/ 46 w 421"/>
                <a:gd name="T25" fmla="*/ 264 h 270"/>
                <a:gd name="T26" fmla="*/ 53 w 421"/>
                <a:gd name="T27" fmla="*/ 266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6 h 270"/>
                <a:gd name="T42" fmla="*/ 375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2 w 421"/>
                <a:gd name="T57" fmla="*/ 230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4748">
              <a:extLst>
                <a:ext uri="{FF2B5EF4-FFF2-40B4-BE49-F238E27FC236}">
                  <a16:creationId xmlns:a16="http://schemas.microsoft.com/office/drawing/2014/main" id="{46C54F87-D686-45B0-AC4F-BD4AD01BD05A}"/>
                </a:ext>
              </a:extLst>
            </p:cNvPr>
            <p:cNvSpPr>
              <a:spLocks/>
            </p:cNvSpPr>
            <p:nvPr/>
          </p:nvSpPr>
          <p:spPr bwMode="auto">
            <a:xfrm>
              <a:off x="4900613" y="4089400"/>
              <a:ext cx="133350" cy="38100"/>
            </a:xfrm>
            <a:custGeom>
              <a:avLst/>
              <a:gdLst>
                <a:gd name="T0" fmla="*/ 346 w 421"/>
                <a:gd name="T1" fmla="*/ 0 h 121"/>
                <a:gd name="T2" fmla="*/ 76 w 421"/>
                <a:gd name="T3" fmla="*/ 0 h 121"/>
                <a:gd name="T4" fmla="*/ 68 w 421"/>
                <a:gd name="T5" fmla="*/ 1 h 121"/>
                <a:gd name="T6" fmla="*/ 61 w 421"/>
                <a:gd name="T7" fmla="*/ 3 h 121"/>
                <a:gd name="T8" fmla="*/ 53 w 421"/>
                <a:gd name="T9" fmla="*/ 4 h 121"/>
                <a:gd name="T10" fmla="*/ 46 w 421"/>
                <a:gd name="T11" fmla="*/ 6 h 121"/>
                <a:gd name="T12" fmla="*/ 40 w 421"/>
                <a:gd name="T13" fmla="*/ 10 h 121"/>
                <a:gd name="T14" fmla="*/ 33 w 421"/>
                <a:gd name="T15" fmla="*/ 13 h 121"/>
                <a:gd name="T16" fmla="*/ 27 w 421"/>
                <a:gd name="T17" fmla="*/ 18 h 121"/>
                <a:gd name="T18" fmla="*/ 22 w 421"/>
                <a:gd name="T19" fmla="*/ 22 h 121"/>
                <a:gd name="T20" fmla="*/ 18 w 421"/>
                <a:gd name="T21" fmla="*/ 28 h 121"/>
                <a:gd name="T22" fmla="*/ 13 w 421"/>
                <a:gd name="T23" fmla="*/ 34 h 121"/>
                <a:gd name="T24" fmla="*/ 10 w 421"/>
                <a:gd name="T25" fmla="*/ 40 h 121"/>
                <a:gd name="T26" fmla="*/ 6 w 421"/>
                <a:gd name="T27" fmla="*/ 47 h 121"/>
                <a:gd name="T28" fmla="*/ 4 w 421"/>
                <a:gd name="T29" fmla="*/ 54 h 121"/>
                <a:gd name="T30" fmla="*/ 2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20 w 421"/>
                <a:gd name="T45" fmla="*/ 61 h 121"/>
                <a:gd name="T46" fmla="*/ 417 w 421"/>
                <a:gd name="T47" fmla="*/ 54 h 121"/>
                <a:gd name="T48" fmla="*/ 415 w 421"/>
                <a:gd name="T49" fmla="*/ 47 h 121"/>
                <a:gd name="T50" fmla="*/ 412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5 w 421"/>
                <a:gd name="T65" fmla="*/ 6 h 121"/>
                <a:gd name="T66" fmla="*/ 368 w 421"/>
                <a:gd name="T67" fmla="*/ 4 h 121"/>
                <a:gd name="T68" fmla="*/ 361 w 421"/>
                <a:gd name="T69" fmla="*/ 3 h 121"/>
                <a:gd name="T70" fmla="*/ 354 w 421"/>
                <a:gd name="T71" fmla="*/ 1 h 121"/>
                <a:gd name="T72" fmla="*/ 346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749">
              <a:extLst>
                <a:ext uri="{FF2B5EF4-FFF2-40B4-BE49-F238E27FC236}">
                  <a16:creationId xmlns:a16="http://schemas.microsoft.com/office/drawing/2014/main" id="{2AD4B2ED-3FF5-413A-9E75-6FD5885D478D}"/>
                </a:ext>
              </a:extLst>
            </p:cNvPr>
            <p:cNvSpPr>
              <a:spLocks/>
            </p:cNvSpPr>
            <p:nvPr/>
          </p:nvSpPr>
          <p:spPr bwMode="auto">
            <a:xfrm>
              <a:off x="5053013" y="4137025"/>
              <a:ext cx="134938" cy="85725"/>
            </a:xfrm>
            <a:custGeom>
              <a:avLst/>
              <a:gdLst>
                <a:gd name="T0" fmla="*/ 0 w 421"/>
                <a:gd name="T1" fmla="*/ 194 h 270"/>
                <a:gd name="T2" fmla="*/ 0 w 421"/>
                <a:gd name="T3" fmla="*/ 203 h 270"/>
                <a:gd name="T4" fmla="*/ 1 w 421"/>
                <a:gd name="T5" fmla="*/ 209 h 270"/>
                <a:gd name="T6" fmla="*/ 4 w 421"/>
                <a:gd name="T7" fmla="*/ 218 h 270"/>
                <a:gd name="T8" fmla="*/ 6 w 421"/>
                <a:gd name="T9" fmla="*/ 225 h 270"/>
                <a:gd name="T10" fmla="*/ 9 w 421"/>
                <a:gd name="T11" fmla="*/ 230 h 270"/>
                <a:gd name="T12" fmla="*/ 13 w 421"/>
                <a:gd name="T13" fmla="*/ 237 h 270"/>
                <a:gd name="T14" fmla="*/ 17 w 421"/>
                <a:gd name="T15" fmla="*/ 243 h 270"/>
                <a:gd name="T16" fmla="*/ 22 w 421"/>
                <a:gd name="T17" fmla="*/ 248 h 270"/>
                <a:gd name="T18" fmla="*/ 27 w 421"/>
                <a:gd name="T19" fmla="*/ 252 h 270"/>
                <a:gd name="T20" fmla="*/ 33 w 421"/>
                <a:gd name="T21" fmla="*/ 257 h 270"/>
                <a:gd name="T22" fmla="*/ 39 w 421"/>
                <a:gd name="T23" fmla="*/ 262 h 270"/>
                <a:gd name="T24" fmla="*/ 45 w 421"/>
                <a:gd name="T25" fmla="*/ 264 h 270"/>
                <a:gd name="T26" fmla="*/ 52 w 421"/>
                <a:gd name="T27" fmla="*/ 266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6 h 270"/>
                <a:gd name="T42" fmla="*/ 374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1 w 421"/>
                <a:gd name="T57" fmla="*/ 230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750">
              <a:extLst>
                <a:ext uri="{FF2B5EF4-FFF2-40B4-BE49-F238E27FC236}">
                  <a16:creationId xmlns:a16="http://schemas.microsoft.com/office/drawing/2014/main" id="{C94F299B-31F2-4CA4-A270-5E5DDD6CEDAA}"/>
                </a:ext>
              </a:extLst>
            </p:cNvPr>
            <p:cNvSpPr>
              <a:spLocks/>
            </p:cNvSpPr>
            <p:nvPr/>
          </p:nvSpPr>
          <p:spPr bwMode="auto">
            <a:xfrm>
              <a:off x="5053013" y="4089400"/>
              <a:ext cx="134938" cy="38100"/>
            </a:xfrm>
            <a:custGeom>
              <a:avLst/>
              <a:gdLst>
                <a:gd name="T0" fmla="*/ 345 w 421"/>
                <a:gd name="T1" fmla="*/ 0 h 121"/>
                <a:gd name="T2" fmla="*/ 75 w 421"/>
                <a:gd name="T3" fmla="*/ 0 h 121"/>
                <a:gd name="T4" fmla="*/ 67 w 421"/>
                <a:gd name="T5" fmla="*/ 1 h 121"/>
                <a:gd name="T6" fmla="*/ 60 w 421"/>
                <a:gd name="T7" fmla="*/ 3 h 121"/>
                <a:gd name="T8" fmla="*/ 52 w 421"/>
                <a:gd name="T9" fmla="*/ 4 h 121"/>
                <a:gd name="T10" fmla="*/ 45 w 421"/>
                <a:gd name="T11" fmla="*/ 6 h 121"/>
                <a:gd name="T12" fmla="*/ 39 w 421"/>
                <a:gd name="T13" fmla="*/ 10 h 121"/>
                <a:gd name="T14" fmla="*/ 33 w 421"/>
                <a:gd name="T15" fmla="*/ 13 h 121"/>
                <a:gd name="T16" fmla="*/ 27 w 421"/>
                <a:gd name="T17" fmla="*/ 18 h 121"/>
                <a:gd name="T18" fmla="*/ 22 w 421"/>
                <a:gd name="T19" fmla="*/ 22 h 121"/>
                <a:gd name="T20" fmla="*/ 17 w 421"/>
                <a:gd name="T21" fmla="*/ 28 h 121"/>
                <a:gd name="T22" fmla="*/ 13 w 421"/>
                <a:gd name="T23" fmla="*/ 34 h 121"/>
                <a:gd name="T24" fmla="*/ 9 w 421"/>
                <a:gd name="T25" fmla="*/ 40 h 121"/>
                <a:gd name="T26" fmla="*/ 6 w 421"/>
                <a:gd name="T27" fmla="*/ 47 h 121"/>
                <a:gd name="T28" fmla="*/ 4 w 421"/>
                <a:gd name="T29" fmla="*/ 54 h 121"/>
                <a:gd name="T30" fmla="*/ 1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19 w 421"/>
                <a:gd name="T45" fmla="*/ 61 h 121"/>
                <a:gd name="T46" fmla="*/ 417 w 421"/>
                <a:gd name="T47" fmla="*/ 54 h 121"/>
                <a:gd name="T48" fmla="*/ 415 w 421"/>
                <a:gd name="T49" fmla="*/ 47 h 121"/>
                <a:gd name="T50" fmla="*/ 411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4 w 421"/>
                <a:gd name="T65" fmla="*/ 6 h 121"/>
                <a:gd name="T66" fmla="*/ 367 w 421"/>
                <a:gd name="T67" fmla="*/ 4 h 121"/>
                <a:gd name="T68" fmla="*/ 360 w 421"/>
                <a:gd name="T69" fmla="*/ 3 h 121"/>
                <a:gd name="T70" fmla="*/ 353 w 421"/>
                <a:gd name="T71" fmla="*/ 1 h 121"/>
                <a:gd name="T72" fmla="*/ 345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descr="Icon of mobile phone and speech bubble.">
            <a:extLst>
              <a:ext uri="{FF2B5EF4-FFF2-40B4-BE49-F238E27FC236}">
                <a16:creationId xmlns:a16="http://schemas.microsoft.com/office/drawing/2014/main" id="{67EBF40E-2836-4B56-82CA-B0AE5592616F}"/>
              </a:ext>
            </a:extLst>
          </p:cNvPr>
          <p:cNvGrpSpPr/>
          <p:nvPr/>
        </p:nvGrpSpPr>
        <p:grpSpPr>
          <a:xfrm>
            <a:off x="6564709" y="1373740"/>
            <a:ext cx="277813" cy="276225"/>
            <a:chOff x="6105525" y="1922463"/>
            <a:chExt cx="277813" cy="276225"/>
          </a:xfrm>
          <a:solidFill>
            <a:schemeClr val="bg1"/>
          </a:solidFill>
        </p:grpSpPr>
        <p:sp>
          <p:nvSpPr>
            <p:cNvPr id="102" name="Freeform 2023">
              <a:extLst>
                <a:ext uri="{FF2B5EF4-FFF2-40B4-BE49-F238E27FC236}">
                  <a16:creationId xmlns:a16="http://schemas.microsoft.com/office/drawing/2014/main" id="{8A677BB9-7FF5-46F1-AA35-A8280C80A687}"/>
                </a:ext>
              </a:extLst>
            </p:cNvPr>
            <p:cNvSpPr>
              <a:spLocks noEditPoints="1"/>
            </p:cNvSpPr>
            <p:nvPr/>
          </p:nvSpPr>
          <p:spPr bwMode="auto">
            <a:xfrm>
              <a:off x="6105525" y="1960563"/>
              <a:ext cx="96838" cy="47625"/>
            </a:xfrm>
            <a:custGeom>
              <a:avLst/>
              <a:gdLst>
                <a:gd name="T0" fmla="*/ 195 w 303"/>
                <a:gd name="T1" fmla="*/ 105 h 150"/>
                <a:gd name="T2" fmla="*/ 165 w 303"/>
                <a:gd name="T3" fmla="*/ 105 h 150"/>
                <a:gd name="T4" fmla="*/ 162 w 303"/>
                <a:gd name="T5" fmla="*/ 105 h 150"/>
                <a:gd name="T6" fmla="*/ 160 w 303"/>
                <a:gd name="T7" fmla="*/ 104 h 150"/>
                <a:gd name="T8" fmla="*/ 157 w 303"/>
                <a:gd name="T9" fmla="*/ 103 h 150"/>
                <a:gd name="T10" fmla="*/ 155 w 303"/>
                <a:gd name="T11" fmla="*/ 101 h 150"/>
                <a:gd name="T12" fmla="*/ 153 w 303"/>
                <a:gd name="T13" fmla="*/ 98 h 150"/>
                <a:gd name="T14" fmla="*/ 151 w 303"/>
                <a:gd name="T15" fmla="*/ 96 h 150"/>
                <a:gd name="T16" fmla="*/ 151 w 303"/>
                <a:gd name="T17" fmla="*/ 93 h 150"/>
                <a:gd name="T18" fmla="*/ 150 w 303"/>
                <a:gd name="T19" fmla="*/ 90 h 150"/>
                <a:gd name="T20" fmla="*/ 151 w 303"/>
                <a:gd name="T21" fmla="*/ 88 h 150"/>
                <a:gd name="T22" fmla="*/ 151 w 303"/>
                <a:gd name="T23" fmla="*/ 85 h 150"/>
                <a:gd name="T24" fmla="*/ 153 w 303"/>
                <a:gd name="T25" fmla="*/ 82 h 150"/>
                <a:gd name="T26" fmla="*/ 155 w 303"/>
                <a:gd name="T27" fmla="*/ 80 h 150"/>
                <a:gd name="T28" fmla="*/ 157 w 303"/>
                <a:gd name="T29" fmla="*/ 78 h 150"/>
                <a:gd name="T30" fmla="*/ 160 w 303"/>
                <a:gd name="T31" fmla="*/ 77 h 150"/>
                <a:gd name="T32" fmla="*/ 162 w 303"/>
                <a:gd name="T33" fmla="*/ 76 h 150"/>
                <a:gd name="T34" fmla="*/ 165 w 303"/>
                <a:gd name="T35" fmla="*/ 75 h 150"/>
                <a:gd name="T36" fmla="*/ 195 w 303"/>
                <a:gd name="T37" fmla="*/ 75 h 150"/>
                <a:gd name="T38" fmla="*/ 199 w 303"/>
                <a:gd name="T39" fmla="*/ 76 h 150"/>
                <a:gd name="T40" fmla="*/ 202 w 303"/>
                <a:gd name="T41" fmla="*/ 77 h 150"/>
                <a:gd name="T42" fmla="*/ 204 w 303"/>
                <a:gd name="T43" fmla="*/ 78 h 150"/>
                <a:gd name="T44" fmla="*/ 206 w 303"/>
                <a:gd name="T45" fmla="*/ 80 h 150"/>
                <a:gd name="T46" fmla="*/ 208 w 303"/>
                <a:gd name="T47" fmla="*/ 82 h 150"/>
                <a:gd name="T48" fmla="*/ 209 w 303"/>
                <a:gd name="T49" fmla="*/ 85 h 150"/>
                <a:gd name="T50" fmla="*/ 210 w 303"/>
                <a:gd name="T51" fmla="*/ 88 h 150"/>
                <a:gd name="T52" fmla="*/ 210 w 303"/>
                <a:gd name="T53" fmla="*/ 90 h 150"/>
                <a:gd name="T54" fmla="*/ 210 w 303"/>
                <a:gd name="T55" fmla="*/ 93 h 150"/>
                <a:gd name="T56" fmla="*/ 209 w 303"/>
                <a:gd name="T57" fmla="*/ 96 h 150"/>
                <a:gd name="T58" fmla="*/ 208 w 303"/>
                <a:gd name="T59" fmla="*/ 98 h 150"/>
                <a:gd name="T60" fmla="*/ 206 w 303"/>
                <a:gd name="T61" fmla="*/ 101 h 150"/>
                <a:gd name="T62" fmla="*/ 204 w 303"/>
                <a:gd name="T63" fmla="*/ 103 h 150"/>
                <a:gd name="T64" fmla="*/ 202 w 303"/>
                <a:gd name="T65" fmla="*/ 104 h 150"/>
                <a:gd name="T66" fmla="*/ 199 w 303"/>
                <a:gd name="T67" fmla="*/ 105 h 150"/>
                <a:gd name="T68" fmla="*/ 195 w 303"/>
                <a:gd name="T69" fmla="*/ 105 h 150"/>
                <a:gd name="T70" fmla="*/ 195 w 303"/>
                <a:gd name="T71" fmla="*/ 105 h 150"/>
                <a:gd name="T72" fmla="*/ 300 w 303"/>
                <a:gd name="T73" fmla="*/ 135 h 150"/>
                <a:gd name="T74" fmla="*/ 300 w 303"/>
                <a:gd name="T75" fmla="*/ 0 h 150"/>
                <a:gd name="T76" fmla="*/ 90 w 303"/>
                <a:gd name="T77" fmla="*/ 0 h 150"/>
                <a:gd name="T78" fmla="*/ 82 w 303"/>
                <a:gd name="T79" fmla="*/ 1 h 150"/>
                <a:gd name="T80" fmla="*/ 72 w 303"/>
                <a:gd name="T81" fmla="*/ 2 h 150"/>
                <a:gd name="T82" fmla="*/ 63 w 303"/>
                <a:gd name="T83" fmla="*/ 4 h 150"/>
                <a:gd name="T84" fmla="*/ 55 w 303"/>
                <a:gd name="T85" fmla="*/ 7 h 150"/>
                <a:gd name="T86" fmla="*/ 47 w 303"/>
                <a:gd name="T87" fmla="*/ 10 h 150"/>
                <a:gd name="T88" fmla="*/ 40 w 303"/>
                <a:gd name="T89" fmla="*/ 15 h 150"/>
                <a:gd name="T90" fmla="*/ 32 w 303"/>
                <a:gd name="T91" fmla="*/ 20 h 150"/>
                <a:gd name="T92" fmla="*/ 27 w 303"/>
                <a:gd name="T93" fmla="*/ 27 h 150"/>
                <a:gd name="T94" fmla="*/ 20 w 303"/>
                <a:gd name="T95" fmla="*/ 33 h 150"/>
                <a:gd name="T96" fmla="*/ 15 w 303"/>
                <a:gd name="T97" fmla="*/ 39 h 150"/>
                <a:gd name="T98" fmla="*/ 11 w 303"/>
                <a:gd name="T99" fmla="*/ 47 h 150"/>
                <a:gd name="T100" fmla="*/ 8 w 303"/>
                <a:gd name="T101" fmla="*/ 54 h 150"/>
                <a:gd name="T102" fmla="*/ 4 w 303"/>
                <a:gd name="T103" fmla="*/ 63 h 150"/>
                <a:gd name="T104" fmla="*/ 2 w 303"/>
                <a:gd name="T105" fmla="*/ 72 h 150"/>
                <a:gd name="T106" fmla="*/ 1 w 303"/>
                <a:gd name="T107" fmla="*/ 81 h 150"/>
                <a:gd name="T108" fmla="*/ 0 w 303"/>
                <a:gd name="T109" fmla="*/ 90 h 150"/>
                <a:gd name="T110" fmla="*/ 0 w 303"/>
                <a:gd name="T111" fmla="*/ 150 h 150"/>
                <a:gd name="T112" fmla="*/ 303 w 303"/>
                <a:gd name="T113" fmla="*/ 150 h 150"/>
                <a:gd name="T114" fmla="*/ 301 w 303"/>
                <a:gd name="T115" fmla="*/ 144 h 150"/>
                <a:gd name="T116" fmla="*/ 300 w 303"/>
                <a:gd name="T117" fmla="*/ 135 h 150"/>
                <a:gd name="T118" fmla="*/ 300 w 303"/>
                <a:gd name="T119" fmla="*/ 13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3" h="150">
                  <a:moveTo>
                    <a:pt x="195" y="105"/>
                  </a:moveTo>
                  <a:lnTo>
                    <a:pt x="165" y="105"/>
                  </a:lnTo>
                  <a:lnTo>
                    <a:pt x="162" y="105"/>
                  </a:lnTo>
                  <a:lnTo>
                    <a:pt x="160" y="104"/>
                  </a:lnTo>
                  <a:lnTo>
                    <a:pt x="157" y="103"/>
                  </a:lnTo>
                  <a:lnTo>
                    <a:pt x="155" y="101"/>
                  </a:lnTo>
                  <a:lnTo>
                    <a:pt x="153" y="98"/>
                  </a:lnTo>
                  <a:lnTo>
                    <a:pt x="151" y="96"/>
                  </a:lnTo>
                  <a:lnTo>
                    <a:pt x="151" y="93"/>
                  </a:lnTo>
                  <a:lnTo>
                    <a:pt x="150" y="90"/>
                  </a:lnTo>
                  <a:lnTo>
                    <a:pt x="151" y="88"/>
                  </a:lnTo>
                  <a:lnTo>
                    <a:pt x="151" y="85"/>
                  </a:lnTo>
                  <a:lnTo>
                    <a:pt x="153" y="82"/>
                  </a:lnTo>
                  <a:lnTo>
                    <a:pt x="155" y="80"/>
                  </a:lnTo>
                  <a:lnTo>
                    <a:pt x="157" y="78"/>
                  </a:lnTo>
                  <a:lnTo>
                    <a:pt x="160" y="77"/>
                  </a:lnTo>
                  <a:lnTo>
                    <a:pt x="162" y="76"/>
                  </a:lnTo>
                  <a:lnTo>
                    <a:pt x="165" y="75"/>
                  </a:lnTo>
                  <a:lnTo>
                    <a:pt x="195" y="75"/>
                  </a:lnTo>
                  <a:lnTo>
                    <a:pt x="199" y="76"/>
                  </a:lnTo>
                  <a:lnTo>
                    <a:pt x="202" y="77"/>
                  </a:lnTo>
                  <a:lnTo>
                    <a:pt x="204" y="78"/>
                  </a:lnTo>
                  <a:lnTo>
                    <a:pt x="206" y="80"/>
                  </a:lnTo>
                  <a:lnTo>
                    <a:pt x="208" y="82"/>
                  </a:lnTo>
                  <a:lnTo>
                    <a:pt x="209" y="85"/>
                  </a:lnTo>
                  <a:lnTo>
                    <a:pt x="210" y="88"/>
                  </a:lnTo>
                  <a:lnTo>
                    <a:pt x="210" y="90"/>
                  </a:lnTo>
                  <a:lnTo>
                    <a:pt x="210" y="93"/>
                  </a:lnTo>
                  <a:lnTo>
                    <a:pt x="209" y="96"/>
                  </a:lnTo>
                  <a:lnTo>
                    <a:pt x="208" y="98"/>
                  </a:lnTo>
                  <a:lnTo>
                    <a:pt x="206" y="101"/>
                  </a:lnTo>
                  <a:lnTo>
                    <a:pt x="204" y="103"/>
                  </a:lnTo>
                  <a:lnTo>
                    <a:pt x="202" y="104"/>
                  </a:lnTo>
                  <a:lnTo>
                    <a:pt x="199" y="105"/>
                  </a:lnTo>
                  <a:lnTo>
                    <a:pt x="195" y="105"/>
                  </a:lnTo>
                  <a:lnTo>
                    <a:pt x="195" y="105"/>
                  </a:lnTo>
                  <a:close/>
                  <a:moveTo>
                    <a:pt x="300" y="135"/>
                  </a:moveTo>
                  <a:lnTo>
                    <a:pt x="300" y="0"/>
                  </a:lnTo>
                  <a:lnTo>
                    <a:pt x="90" y="0"/>
                  </a:lnTo>
                  <a:lnTo>
                    <a:pt x="82" y="1"/>
                  </a:lnTo>
                  <a:lnTo>
                    <a:pt x="72" y="2"/>
                  </a:lnTo>
                  <a:lnTo>
                    <a:pt x="63" y="4"/>
                  </a:lnTo>
                  <a:lnTo>
                    <a:pt x="55" y="7"/>
                  </a:lnTo>
                  <a:lnTo>
                    <a:pt x="47" y="10"/>
                  </a:lnTo>
                  <a:lnTo>
                    <a:pt x="40" y="15"/>
                  </a:lnTo>
                  <a:lnTo>
                    <a:pt x="32" y="20"/>
                  </a:lnTo>
                  <a:lnTo>
                    <a:pt x="27" y="27"/>
                  </a:lnTo>
                  <a:lnTo>
                    <a:pt x="20" y="33"/>
                  </a:lnTo>
                  <a:lnTo>
                    <a:pt x="15" y="39"/>
                  </a:lnTo>
                  <a:lnTo>
                    <a:pt x="11" y="47"/>
                  </a:lnTo>
                  <a:lnTo>
                    <a:pt x="8" y="54"/>
                  </a:lnTo>
                  <a:lnTo>
                    <a:pt x="4" y="63"/>
                  </a:lnTo>
                  <a:lnTo>
                    <a:pt x="2" y="72"/>
                  </a:lnTo>
                  <a:lnTo>
                    <a:pt x="1" y="81"/>
                  </a:lnTo>
                  <a:lnTo>
                    <a:pt x="0" y="90"/>
                  </a:lnTo>
                  <a:lnTo>
                    <a:pt x="0" y="150"/>
                  </a:lnTo>
                  <a:lnTo>
                    <a:pt x="303" y="150"/>
                  </a:lnTo>
                  <a:lnTo>
                    <a:pt x="301" y="144"/>
                  </a:lnTo>
                  <a:lnTo>
                    <a:pt x="300" y="135"/>
                  </a:lnTo>
                  <a:lnTo>
                    <a:pt x="30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2024">
              <a:extLst>
                <a:ext uri="{FF2B5EF4-FFF2-40B4-BE49-F238E27FC236}">
                  <a16:creationId xmlns:a16="http://schemas.microsoft.com/office/drawing/2014/main" id="{A089C24C-3669-4556-BCE2-1150BE6C011A}"/>
                </a:ext>
              </a:extLst>
            </p:cNvPr>
            <p:cNvSpPr>
              <a:spLocks noEditPoints="1"/>
            </p:cNvSpPr>
            <p:nvPr/>
          </p:nvSpPr>
          <p:spPr bwMode="auto">
            <a:xfrm>
              <a:off x="6105525" y="2151063"/>
              <a:ext cx="142875" cy="47625"/>
            </a:xfrm>
            <a:custGeom>
              <a:avLst/>
              <a:gdLst>
                <a:gd name="T0" fmla="*/ 231 w 451"/>
                <a:gd name="T1" fmla="*/ 25 h 150"/>
                <a:gd name="T2" fmla="*/ 242 w 451"/>
                <a:gd name="T3" fmla="*/ 31 h 150"/>
                <a:gd name="T4" fmla="*/ 252 w 451"/>
                <a:gd name="T5" fmla="*/ 39 h 150"/>
                <a:gd name="T6" fmla="*/ 258 w 451"/>
                <a:gd name="T7" fmla="*/ 52 h 150"/>
                <a:gd name="T8" fmla="*/ 258 w 451"/>
                <a:gd name="T9" fmla="*/ 65 h 150"/>
                <a:gd name="T10" fmla="*/ 252 w 451"/>
                <a:gd name="T11" fmla="*/ 78 h 150"/>
                <a:gd name="T12" fmla="*/ 242 w 451"/>
                <a:gd name="T13" fmla="*/ 86 h 150"/>
                <a:gd name="T14" fmla="*/ 231 w 451"/>
                <a:gd name="T15" fmla="*/ 92 h 150"/>
                <a:gd name="T16" fmla="*/ 217 w 451"/>
                <a:gd name="T17" fmla="*/ 92 h 150"/>
                <a:gd name="T18" fmla="*/ 205 w 451"/>
                <a:gd name="T19" fmla="*/ 86 h 150"/>
                <a:gd name="T20" fmla="*/ 195 w 451"/>
                <a:gd name="T21" fmla="*/ 78 h 150"/>
                <a:gd name="T22" fmla="*/ 190 w 451"/>
                <a:gd name="T23" fmla="*/ 66 h 150"/>
                <a:gd name="T24" fmla="*/ 190 w 451"/>
                <a:gd name="T25" fmla="*/ 52 h 150"/>
                <a:gd name="T26" fmla="*/ 195 w 451"/>
                <a:gd name="T27" fmla="*/ 39 h 150"/>
                <a:gd name="T28" fmla="*/ 205 w 451"/>
                <a:gd name="T29" fmla="*/ 31 h 150"/>
                <a:gd name="T30" fmla="*/ 217 w 451"/>
                <a:gd name="T31" fmla="*/ 25 h 150"/>
                <a:gd name="T32" fmla="*/ 224 w 451"/>
                <a:gd name="T33" fmla="*/ 24 h 150"/>
                <a:gd name="T34" fmla="*/ 1 w 451"/>
                <a:gd name="T35" fmla="*/ 68 h 150"/>
                <a:gd name="T36" fmla="*/ 4 w 451"/>
                <a:gd name="T37" fmla="*/ 85 h 150"/>
                <a:gd name="T38" fmla="*/ 11 w 451"/>
                <a:gd name="T39" fmla="*/ 102 h 150"/>
                <a:gd name="T40" fmla="*/ 20 w 451"/>
                <a:gd name="T41" fmla="*/ 116 h 150"/>
                <a:gd name="T42" fmla="*/ 33 w 451"/>
                <a:gd name="T43" fmla="*/ 129 h 150"/>
                <a:gd name="T44" fmla="*/ 47 w 451"/>
                <a:gd name="T45" fmla="*/ 139 h 150"/>
                <a:gd name="T46" fmla="*/ 63 w 451"/>
                <a:gd name="T47" fmla="*/ 145 h 150"/>
                <a:gd name="T48" fmla="*/ 82 w 451"/>
                <a:gd name="T49" fmla="*/ 149 h 150"/>
                <a:gd name="T50" fmla="*/ 360 w 451"/>
                <a:gd name="T51" fmla="*/ 150 h 150"/>
                <a:gd name="T52" fmla="*/ 379 w 451"/>
                <a:gd name="T53" fmla="*/ 148 h 150"/>
                <a:gd name="T54" fmla="*/ 395 w 451"/>
                <a:gd name="T55" fmla="*/ 143 h 150"/>
                <a:gd name="T56" fmla="*/ 409 w 451"/>
                <a:gd name="T57" fmla="*/ 135 h 150"/>
                <a:gd name="T58" fmla="*/ 422 w 451"/>
                <a:gd name="T59" fmla="*/ 124 h 150"/>
                <a:gd name="T60" fmla="*/ 433 w 451"/>
                <a:gd name="T61" fmla="*/ 111 h 150"/>
                <a:gd name="T62" fmla="*/ 442 w 451"/>
                <a:gd name="T63" fmla="*/ 96 h 150"/>
                <a:gd name="T64" fmla="*/ 447 w 451"/>
                <a:gd name="T65" fmla="*/ 79 h 150"/>
                <a:gd name="T66" fmla="*/ 451 w 451"/>
                <a:gd name="T67" fmla="*/ 60 h 150"/>
                <a:gd name="T68" fmla="*/ 0 w 451"/>
                <a:gd name="T6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1" h="150">
                  <a:moveTo>
                    <a:pt x="224" y="24"/>
                  </a:moveTo>
                  <a:lnTo>
                    <a:pt x="231" y="25"/>
                  </a:lnTo>
                  <a:lnTo>
                    <a:pt x="237" y="27"/>
                  </a:lnTo>
                  <a:lnTo>
                    <a:pt x="242" y="31"/>
                  </a:lnTo>
                  <a:lnTo>
                    <a:pt x="248" y="35"/>
                  </a:lnTo>
                  <a:lnTo>
                    <a:pt x="252" y="39"/>
                  </a:lnTo>
                  <a:lnTo>
                    <a:pt x="255" y="46"/>
                  </a:lnTo>
                  <a:lnTo>
                    <a:pt x="258" y="52"/>
                  </a:lnTo>
                  <a:lnTo>
                    <a:pt x="258" y="59"/>
                  </a:lnTo>
                  <a:lnTo>
                    <a:pt x="258" y="65"/>
                  </a:lnTo>
                  <a:lnTo>
                    <a:pt x="255" y="71"/>
                  </a:lnTo>
                  <a:lnTo>
                    <a:pt x="252" y="78"/>
                  </a:lnTo>
                  <a:lnTo>
                    <a:pt x="248" y="83"/>
                  </a:lnTo>
                  <a:lnTo>
                    <a:pt x="242" y="86"/>
                  </a:lnTo>
                  <a:lnTo>
                    <a:pt x="237" y="90"/>
                  </a:lnTo>
                  <a:lnTo>
                    <a:pt x="231" y="92"/>
                  </a:lnTo>
                  <a:lnTo>
                    <a:pt x="224" y="93"/>
                  </a:lnTo>
                  <a:lnTo>
                    <a:pt x="217" y="92"/>
                  </a:lnTo>
                  <a:lnTo>
                    <a:pt x="210" y="90"/>
                  </a:lnTo>
                  <a:lnTo>
                    <a:pt x="205" y="86"/>
                  </a:lnTo>
                  <a:lnTo>
                    <a:pt x="200" y="83"/>
                  </a:lnTo>
                  <a:lnTo>
                    <a:pt x="195" y="78"/>
                  </a:lnTo>
                  <a:lnTo>
                    <a:pt x="192" y="71"/>
                  </a:lnTo>
                  <a:lnTo>
                    <a:pt x="190" y="66"/>
                  </a:lnTo>
                  <a:lnTo>
                    <a:pt x="190" y="59"/>
                  </a:lnTo>
                  <a:lnTo>
                    <a:pt x="190" y="52"/>
                  </a:lnTo>
                  <a:lnTo>
                    <a:pt x="192" y="46"/>
                  </a:lnTo>
                  <a:lnTo>
                    <a:pt x="195" y="39"/>
                  </a:lnTo>
                  <a:lnTo>
                    <a:pt x="200" y="35"/>
                  </a:lnTo>
                  <a:lnTo>
                    <a:pt x="205" y="31"/>
                  </a:lnTo>
                  <a:lnTo>
                    <a:pt x="210" y="27"/>
                  </a:lnTo>
                  <a:lnTo>
                    <a:pt x="217" y="25"/>
                  </a:lnTo>
                  <a:lnTo>
                    <a:pt x="224" y="24"/>
                  </a:lnTo>
                  <a:lnTo>
                    <a:pt x="224" y="24"/>
                  </a:lnTo>
                  <a:close/>
                  <a:moveTo>
                    <a:pt x="0" y="59"/>
                  </a:moveTo>
                  <a:lnTo>
                    <a:pt x="1" y="68"/>
                  </a:lnTo>
                  <a:lnTo>
                    <a:pt x="2" y="77"/>
                  </a:lnTo>
                  <a:lnTo>
                    <a:pt x="4" y="85"/>
                  </a:lnTo>
                  <a:lnTo>
                    <a:pt x="8" y="94"/>
                  </a:lnTo>
                  <a:lnTo>
                    <a:pt x="11" y="102"/>
                  </a:lnTo>
                  <a:lnTo>
                    <a:pt x="16" y="109"/>
                  </a:lnTo>
                  <a:lnTo>
                    <a:pt x="20" y="116"/>
                  </a:lnTo>
                  <a:lnTo>
                    <a:pt x="27" y="123"/>
                  </a:lnTo>
                  <a:lnTo>
                    <a:pt x="33" y="129"/>
                  </a:lnTo>
                  <a:lnTo>
                    <a:pt x="40" y="134"/>
                  </a:lnTo>
                  <a:lnTo>
                    <a:pt x="47" y="139"/>
                  </a:lnTo>
                  <a:lnTo>
                    <a:pt x="56" y="142"/>
                  </a:lnTo>
                  <a:lnTo>
                    <a:pt x="63" y="145"/>
                  </a:lnTo>
                  <a:lnTo>
                    <a:pt x="72" y="148"/>
                  </a:lnTo>
                  <a:lnTo>
                    <a:pt x="82" y="149"/>
                  </a:lnTo>
                  <a:lnTo>
                    <a:pt x="90" y="150"/>
                  </a:lnTo>
                  <a:lnTo>
                    <a:pt x="360" y="150"/>
                  </a:lnTo>
                  <a:lnTo>
                    <a:pt x="370" y="149"/>
                  </a:lnTo>
                  <a:lnTo>
                    <a:pt x="379" y="148"/>
                  </a:lnTo>
                  <a:lnTo>
                    <a:pt x="386" y="145"/>
                  </a:lnTo>
                  <a:lnTo>
                    <a:pt x="395" y="143"/>
                  </a:lnTo>
                  <a:lnTo>
                    <a:pt x="402" y="139"/>
                  </a:lnTo>
                  <a:lnTo>
                    <a:pt x="409" y="135"/>
                  </a:lnTo>
                  <a:lnTo>
                    <a:pt x="415" y="130"/>
                  </a:lnTo>
                  <a:lnTo>
                    <a:pt x="422" y="124"/>
                  </a:lnTo>
                  <a:lnTo>
                    <a:pt x="428" y="117"/>
                  </a:lnTo>
                  <a:lnTo>
                    <a:pt x="433" y="111"/>
                  </a:lnTo>
                  <a:lnTo>
                    <a:pt x="438" y="104"/>
                  </a:lnTo>
                  <a:lnTo>
                    <a:pt x="442" y="96"/>
                  </a:lnTo>
                  <a:lnTo>
                    <a:pt x="445" y="87"/>
                  </a:lnTo>
                  <a:lnTo>
                    <a:pt x="447" y="79"/>
                  </a:lnTo>
                  <a:lnTo>
                    <a:pt x="449" y="69"/>
                  </a:lnTo>
                  <a:lnTo>
                    <a:pt x="451" y="60"/>
                  </a:lnTo>
                  <a:lnTo>
                    <a:pt x="451" y="0"/>
                  </a:lnTo>
                  <a:lnTo>
                    <a:pt x="0" y="0"/>
                  </a:lnTo>
                  <a:lnTo>
                    <a:pt x="0"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2025">
              <a:extLst>
                <a:ext uri="{FF2B5EF4-FFF2-40B4-BE49-F238E27FC236}">
                  <a16:creationId xmlns:a16="http://schemas.microsoft.com/office/drawing/2014/main" id="{AD44BCFE-381C-4084-BB3E-AC4E2D2DE4A0}"/>
                </a:ext>
              </a:extLst>
            </p:cNvPr>
            <p:cNvSpPr>
              <a:spLocks/>
            </p:cNvSpPr>
            <p:nvPr/>
          </p:nvSpPr>
          <p:spPr bwMode="auto">
            <a:xfrm>
              <a:off x="6105525" y="2017713"/>
              <a:ext cx="142875" cy="123825"/>
            </a:xfrm>
            <a:custGeom>
              <a:avLst/>
              <a:gdLst>
                <a:gd name="T0" fmla="*/ 318 w 451"/>
                <a:gd name="T1" fmla="*/ 0 h 390"/>
                <a:gd name="T2" fmla="*/ 30 w 451"/>
                <a:gd name="T3" fmla="*/ 0 h 390"/>
                <a:gd name="T4" fmla="*/ 0 w 451"/>
                <a:gd name="T5" fmla="*/ 0 h 390"/>
                <a:gd name="T6" fmla="*/ 0 w 451"/>
                <a:gd name="T7" fmla="*/ 390 h 390"/>
                <a:gd name="T8" fmla="*/ 451 w 451"/>
                <a:gd name="T9" fmla="*/ 390 h 390"/>
                <a:gd name="T10" fmla="*/ 451 w 451"/>
                <a:gd name="T11" fmla="*/ 30 h 390"/>
                <a:gd name="T12" fmla="*/ 375 w 451"/>
                <a:gd name="T13" fmla="*/ 30 h 390"/>
                <a:gd name="T14" fmla="*/ 367 w 451"/>
                <a:gd name="T15" fmla="*/ 29 h 390"/>
                <a:gd name="T16" fmla="*/ 359 w 451"/>
                <a:gd name="T17" fmla="*/ 27 h 390"/>
                <a:gd name="T18" fmla="*/ 351 w 451"/>
                <a:gd name="T19" fmla="*/ 25 h 390"/>
                <a:gd name="T20" fmla="*/ 343 w 451"/>
                <a:gd name="T21" fmla="*/ 21 h 390"/>
                <a:gd name="T22" fmla="*/ 336 w 451"/>
                <a:gd name="T23" fmla="*/ 17 h 390"/>
                <a:gd name="T24" fmla="*/ 329 w 451"/>
                <a:gd name="T25" fmla="*/ 12 h 390"/>
                <a:gd name="T26" fmla="*/ 323 w 451"/>
                <a:gd name="T27" fmla="*/ 6 h 390"/>
                <a:gd name="T28" fmla="*/ 318 w 451"/>
                <a:gd name="T2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390">
                  <a:moveTo>
                    <a:pt x="318" y="0"/>
                  </a:moveTo>
                  <a:lnTo>
                    <a:pt x="30" y="0"/>
                  </a:lnTo>
                  <a:lnTo>
                    <a:pt x="0" y="0"/>
                  </a:lnTo>
                  <a:lnTo>
                    <a:pt x="0" y="390"/>
                  </a:lnTo>
                  <a:lnTo>
                    <a:pt x="451" y="390"/>
                  </a:lnTo>
                  <a:lnTo>
                    <a:pt x="451" y="30"/>
                  </a:lnTo>
                  <a:lnTo>
                    <a:pt x="375" y="30"/>
                  </a:lnTo>
                  <a:lnTo>
                    <a:pt x="367" y="29"/>
                  </a:lnTo>
                  <a:lnTo>
                    <a:pt x="359" y="27"/>
                  </a:lnTo>
                  <a:lnTo>
                    <a:pt x="351" y="25"/>
                  </a:lnTo>
                  <a:lnTo>
                    <a:pt x="343" y="21"/>
                  </a:lnTo>
                  <a:lnTo>
                    <a:pt x="336" y="17"/>
                  </a:lnTo>
                  <a:lnTo>
                    <a:pt x="329" y="12"/>
                  </a:lnTo>
                  <a:lnTo>
                    <a:pt x="323" y="6"/>
                  </a:lnTo>
                  <a:lnTo>
                    <a:pt x="3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2026">
              <a:extLst>
                <a:ext uri="{FF2B5EF4-FFF2-40B4-BE49-F238E27FC236}">
                  <a16:creationId xmlns:a16="http://schemas.microsoft.com/office/drawing/2014/main" id="{53FDEEB6-B7E5-4317-BF5C-105279C6C66B}"/>
                </a:ext>
              </a:extLst>
            </p:cNvPr>
            <p:cNvSpPr>
              <a:spLocks noEditPoints="1"/>
            </p:cNvSpPr>
            <p:nvPr/>
          </p:nvSpPr>
          <p:spPr bwMode="auto">
            <a:xfrm>
              <a:off x="6210300" y="1922463"/>
              <a:ext cx="173038" cy="127000"/>
            </a:xfrm>
            <a:custGeom>
              <a:avLst/>
              <a:gdLst>
                <a:gd name="T0" fmla="*/ 360 w 542"/>
                <a:gd name="T1" fmla="*/ 172 h 400"/>
                <a:gd name="T2" fmla="*/ 351 w 542"/>
                <a:gd name="T3" fmla="*/ 166 h 400"/>
                <a:gd name="T4" fmla="*/ 348 w 542"/>
                <a:gd name="T5" fmla="*/ 155 h 400"/>
                <a:gd name="T6" fmla="*/ 351 w 542"/>
                <a:gd name="T7" fmla="*/ 144 h 400"/>
                <a:gd name="T8" fmla="*/ 360 w 542"/>
                <a:gd name="T9" fmla="*/ 138 h 400"/>
                <a:gd name="T10" fmla="*/ 372 w 542"/>
                <a:gd name="T11" fmla="*/ 137 h 400"/>
                <a:gd name="T12" fmla="*/ 381 w 542"/>
                <a:gd name="T13" fmla="*/ 142 h 400"/>
                <a:gd name="T14" fmla="*/ 385 w 542"/>
                <a:gd name="T15" fmla="*/ 152 h 400"/>
                <a:gd name="T16" fmla="*/ 384 w 542"/>
                <a:gd name="T17" fmla="*/ 163 h 400"/>
                <a:gd name="T18" fmla="*/ 378 w 542"/>
                <a:gd name="T19" fmla="*/ 171 h 400"/>
                <a:gd name="T20" fmla="*/ 367 w 542"/>
                <a:gd name="T21" fmla="*/ 174 h 400"/>
                <a:gd name="T22" fmla="*/ 269 w 542"/>
                <a:gd name="T23" fmla="*/ 174 h 400"/>
                <a:gd name="T24" fmla="*/ 259 w 542"/>
                <a:gd name="T25" fmla="*/ 169 h 400"/>
                <a:gd name="T26" fmla="*/ 254 w 542"/>
                <a:gd name="T27" fmla="*/ 159 h 400"/>
                <a:gd name="T28" fmla="*/ 256 w 542"/>
                <a:gd name="T29" fmla="*/ 148 h 400"/>
                <a:gd name="T30" fmla="*/ 262 w 542"/>
                <a:gd name="T31" fmla="*/ 140 h 400"/>
                <a:gd name="T32" fmla="*/ 273 w 542"/>
                <a:gd name="T33" fmla="*/ 137 h 400"/>
                <a:gd name="T34" fmla="*/ 284 w 542"/>
                <a:gd name="T35" fmla="*/ 140 h 400"/>
                <a:gd name="T36" fmla="*/ 290 w 542"/>
                <a:gd name="T37" fmla="*/ 148 h 400"/>
                <a:gd name="T38" fmla="*/ 291 w 542"/>
                <a:gd name="T39" fmla="*/ 159 h 400"/>
                <a:gd name="T40" fmla="*/ 286 w 542"/>
                <a:gd name="T41" fmla="*/ 169 h 400"/>
                <a:gd name="T42" fmla="*/ 276 w 542"/>
                <a:gd name="T43" fmla="*/ 174 h 400"/>
                <a:gd name="T44" fmla="*/ 177 w 542"/>
                <a:gd name="T45" fmla="*/ 174 h 400"/>
                <a:gd name="T46" fmla="*/ 168 w 542"/>
                <a:gd name="T47" fmla="*/ 171 h 400"/>
                <a:gd name="T48" fmla="*/ 160 w 542"/>
                <a:gd name="T49" fmla="*/ 163 h 400"/>
                <a:gd name="T50" fmla="*/ 159 w 542"/>
                <a:gd name="T51" fmla="*/ 152 h 400"/>
                <a:gd name="T52" fmla="*/ 165 w 542"/>
                <a:gd name="T53" fmla="*/ 142 h 400"/>
                <a:gd name="T54" fmla="*/ 174 w 542"/>
                <a:gd name="T55" fmla="*/ 137 h 400"/>
                <a:gd name="T56" fmla="*/ 185 w 542"/>
                <a:gd name="T57" fmla="*/ 138 h 400"/>
                <a:gd name="T58" fmla="*/ 193 w 542"/>
                <a:gd name="T59" fmla="*/ 144 h 400"/>
                <a:gd name="T60" fmla="*/ 197 w 542"/>
                <a:gd name="T61" fmla="*/ 155 h 400"/>
                <a:gd name="T62" fmla="*/ 193 w 542"/>
                <a:gd name="T63" fmla="*/ 166 h 400"/>
                <a:gd name="T64" fmla="*/ 185 w 542"/>
                <a:gd name="T65" fmla="*/ 173 h 400"/>
                <a:gd name="T66" fmla="*/ 177 w 542"/>
                <a:gd name="T67" fmla="*/ 174 h 400"/>
                <a:gd name="T68" fmla="*/ 37 w 542"/>
                <a:gd name="T69" fmla="*/ 1 h 400"/>
                <a:gd name="T70" fmla="*/ 14 w 542"/>
                <a:gd name="T71" fmla="*/ 14 h 400"/>
                <a:gd name="T72" fmla="*/ 2 w 542"/>
                <a:gd name="T73" fmla="*/ 36 h 400"/>
                <a:gd name="T74" fmla="*/ 2 w 542"/>
                <a:gd name="T75" fmla="*/ 264 h 400"/>
                <a:gd name="T76" fmla="*/ 14 w 542"/>
                <a:gd name="T77" fmla="*/ 287 h 400"/>
                <a:gd name="T78" fmla="*/ 37 w 542"/>
                <a:gd name="T79" fmla="*/ 300 h 400"/>
                <a:gd name="T80" fmla="*/ 91 w 542"/>
                <a:gd name="T81" fmla="*/ 301 h 400"/>
                <a:gd name="T82" fmla="*/ 172 w 542"/>
                <a:gd name="T83" fmla="*/ 302 h 400"/>
                <a:gd name="T84" fmla="*/ 178 w 542"/>
                <a:gd name="T85" fmla="*/ 307 h 400"/>
                <a:gd name="T86" fmla="*/ 182 w 542"/>
                <a:gd name="T87" fmla="*/ 316 h 400"/>
                <a:gd name="T88" fmla="*/ 280 w 542"/>
                <a:gd name="T89" fmla="*/ 303 h 400"/>
                <a:gd name="T90" fmla="*/ 288 w 542"/>
                <a:gd name="T91" fmla="*/ 301 h 400"/>
                <a:gd name="T92" fmla="*/ 513 w 542"/>
                <a:gd name="T93" fmla="*/ 297 h 400"/>
                <a:gd name="T94" fmla="*/ 533 w 542"/>
                <a:gd name="T95" fmla="*/ 280 h 400"/>
                <a:gd name="T96" fmla="*/ 542 w 542"/>
                <a:gd name="T97" fmla="*/ 255 h 400"/>
                <a:gd name="T98" fmla="*/ 538 w 542"/>
                <a:gd name="T99" fmla="*/ 29 h 400"/>
                <a:gd name="T100" fmla="*/ 522 w 542"/>
                <a:gd name="T101" fmla="*/ 8 h 400"/>
                <a:gd name="T102" fmla="*/ 497 w 542"/>
                <a:gd name="T10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2" h="400">
                  <a:moveTo>
                    <a:pt x="367" y="174"/>
                  </a:moveTo>
                  <a:lnTo>
                    <a:pt x="364" y="174"/>
                  </a:lnTo>
                  <a:lnTo>
                    <a:pt x="360" y="172"/>
                  </a:lnTo>
                  <a:lnTo>
                    <a:pt x="357" y="171"/>
                  </a:lnTo>
                  <a:lnTo>
                    <a:pt x="354" y="169"/>
                  </a:lnTo>
                  <a:lnTo>
                    <a:pt x="351" y="166"/>
                  </a:lnTo>
                  <a:lnTo>
                    <a:pt x="350" y="163"/>
                  </a:lnTo>
                  <a:lnTo>
                    <a:pt x="349" y="159"/>
                  </a:lnTo>
                  <a:lnTo>
                    <a:pt x="348" y="155"/>
                  </a:lnTo>
                  <a:lnTo>
                    <a:pt x="349" y="152"/>
                  </a:lnTo>
                  <a:lnTo>
                    <a:pt x="350" y="148"/>
                  </a:lnTo>
                  <a:lnTo>
                    <a:pt x="351" y="144"/>
                  </a:lnTo>
                  <a:lnTo>
                    <a:pt x="354" y="142"/>
                  </a:lnTo>
                  <a:lnTo>
                    <a:pt x="357" y="140"/>
                  </a:lnTo>
                  <a:lnTo>
                    <a:pt x="360" y="138"/>
                  </a:lnTo>
                  <a:lnTo>
                    <a:pt x="364" y="137"/>
                  </a:lnTo>
                  <a:lnTo>
                    <a:pt x="367" y="137"/>
                  </a:lnTo>
                  <a:lnTo>
                    <a:pt x="372" y="137"/>
                  </a:lnTo>
                  <a:lnTo>
                    <a:pt x="375" y="138"/>
                  </a:lnTo>
                  <a:lnTo>
                    <a:pt x="378" y="140"/>
                  </a:lnTo>
                  <a:lnTo>
                    <a:pt x="381" y="142"/>
                  </a:lnTo>
                  <a:lnTo>
                    <a:pt x="383" y="144"/>
                  </a:lnTo>
                  <a:lnTo>
                    <a:pt x="384" y="148"/>
                  </a:lnTo>
                  <a:lnTo>
                    <a:pt x="385" y="152"/>
                  </a:lnTo>
                  <a:lnTo>
                    <a:pt x="387" y="155"/>
                  </a:lnTo>
                  <a:lnTo>
                    <a:pt x="385" y="159"/>
                  </a:lnTo>
                  <a:lnTo>
                    <a:pt x="384" y="163"/>
                  </a:lnTo>
                  <a:lnTo>
                    <a:pt x="383" y="166"/>
                  </a:lnTo>
                  <a:lnTo>
                    <a:pt x="381" y="169"/>
                  </a:lnTo>
                  <a:lnTo>
                    <a:pt x="378" y="171"/>
                  </a:lnTo>
                  <a:lnTo>
                    <a:pt x="375" y="173"/>
                  </a:lnTo>
                  <a:lnTo>
                    <a:pt x="372" y="174"/>
                  </a:lnTo>
                  <a:lnTo>
                    <a:pt x="367" y="174"/>
                  </a:lnTo>
                  <a:lnTo>
                    <a:pt x="367" y="174"/>
                  </a:lnTo>
                  <a:close/>
                  <a:moveTo>
                    <a:pt x="273" y="174"/>
                  </a:moveTo>
                  <a:lnTo>
                    <a:pt x="269" y="174"/>
                  </a:lnTo>
                  <a:lnTo>
                    <a:pt x="265" y="172"/>
                  </a:lnTo>
                  <a:lnTo>
                    <a:pt x="262" y="171"/>
                  </a:lnTo>
                  <a:lnTo>
                    <a:pt x="259" y="169"/>
                  </a:lnTo>
                  <a:lnTo>
                    <a:pt x="257" y="166"/>
                  </a:lnTo>
                  <a:lnTo>
                    <a:pt x="256" y="163"/>
                  </a:lnTo>
                  <a:lnTo>
                    <a:pt x="254" y="159"/>
                  </a:lnTo>
                  <a:lnTo>
                    <a:pt x="254" y="155"/>
                  </a:lnTo>
                  <a:lnTo>
                    <a:pt x="254" y="152"/>
                  </a:lnTo>
                  <a:lnTo>
                    <a:pt x="256" y="148"/>
                  </a:lnTo>
                  <a:lnTo>
                    <a:pt x="257" y="144"/>
                  </a:lnTo>
                  <a:lnTo>
                    <a:pt x="259" y="142"/>
                  </a:lnTo>
                  <a:lnTo>
                    <a:pt x="262" y="140"/>
                  </a:lnTo>
                  <a:lnTo>
                    <a:pt x="265" y="138"/>
                  </a:lnTo>
                  <a:lnTo>
                    <a:pt x="269" y="137"/>
                  </a:lnTo>
                  <a:lnTo>
                    <a:pt x="273" y="137"/>
                  </a:lnTo>
                  <a:lnTo>
                    <a:pt x="276" y="137"/>
                  </a:lnTo>
                  <a:lnTo>
                    <a:pt x="280" y="138"/>
                  </a:lnTo>
                  <a:lnTo>
                    <a:pt x="284" y="140"/>
                  </a:lnTo>
                  <a:lnTo>
                    <a:pt x="286" y="142"/>
                  </a:lnTo>
                  <a:lnTo>
                    <a:pt x="288" y="144"/>
                  </a:lnTo>
                  <a:lnTo>
                    <a:pt x="290" y="148"/>
                  </a:lnTo>
                  <a:lnTo>
                    <a:pt x="291" y="152"/>
                  </a:lnTo>
                  <a:lnTo>
                    <a:pt x="291" y="155"/>
                  </a:lnTo>
                  <a:lnTo>
                    <a:pt x="291" y="159"/>
                  </a:lnTo>
                  <a:lnTo>
                    <a:pt x="290" y="163"/>
                  </a:lnTo>
                  <a:lnTo>
                    <a:pt x="288" y="166"/>
                  </a:lnTo>
                  <a:lnTo>
                    <a:pt x="286" y="169"/>
                  </a:lnTo>
                  <a:lnTo>
                    <a:pt x="284" y="171"/>
                  </a:lnTo>
                  <a:lnTo>
                    <a:pt x="280" y="173"/>
                  </a:lnTo>
                  <a:lnTo>
                    <a:pt x="276" y="174"/>
                  </a:lnTo>
                  <a:lnTo>
                    <a:pt x="273" y="174"/>
                  </a:lnTo>
                  <a:lnTo>
                    <a:pt x="273" y="174"/>
                  </a:lnTo>
                  <a:close/>
                  <a:moveTo>
                    <a:pt x="177" y="174"/>
                  </a:moveTo>
                  <a:lnTo>
                    <a:pt x="174" y="174"/>
                  </a:lnTo>
                  <a:lnTo>
                    <a:pt x="171" y="172"/>
                  </a:lnTo>
                  <a:lnTo>
                    <a:pt x="168" y="171"/>
                  </a:lnTo>
                  <a:lnTo>
                    <a:pt x="165" y="169"/>
                  </a:lnTo>
                  <a:lnTo>
                    <a:pt x="162" y="166"/>
                  </a:lnTo>
                  <a:lnTo>
                    <a:pt x="160" y="163"/>
                  </a:lnTo>
                  <a:lnTo>
                    <a:pt x="159" y="159"/>
                  </a:lnTo>
                  <a:lnTo>
                    <a:pt x="159" y="155"/>
                  </a:lnTo>
                  <a:lnTo>
                    <a:pt x="159" y="152"/>
                  </a:lnTo>
                  <a:lnTo>
                    <a:pt x="160" y="148"/>
                  </a:lnTo>
                  <a:lnTo>
                    <a:pt x="162" y="144"/>
                  </a:lnTo>
                  <a:lnTo>
                    <a:pt x="165" y="142"/>
                  </a:lnTo>
                  <a:lnTo>
                    <a:pt x="168" y="140"/>
                  </a:lnTo>
                  <a:lnTo>
                    <a:pt x="171" y="138"/>
                  </a:lnTo>
                  <a:lnTo>
                    <a:pt x="174" y="137"/>
                  </a:lnTo>
                  <a:lnTo>
                    <a:pt x="177" y="137"/>
                  </a:lnTo>
                  <a:lnTo>
                    <a:pt x="182" y="137"/>
                  </a:lnTo>
                  <a:lnTo>
                    <a:pt x="185" y="138"/>
                  </a:lnTo>
                  <a:lnTo>
                    <a:pt x="188" y="140"/>
                  </a:lnTo>
                  <a:lnTo>
                    <a:pt x="191" y="142"/>
                  </a:lnTo>
                  <a:lnTo>
                    <a:pt x="193" y="144"/>
                  </a:lnTo>
                  <a:lnTo>
                    <a:pt x="196" y="148"/>
                  </a:lnTo>
                  <a:lnTo>
                    <a:pt x="197" y="152"/>
                  </a:lnTo>
                  <a:lnTo>
                    <a:pt x="197" y="155"/>
                  </a:lnTo>
                  <a:lnTo>
                    <a:pt x="197" y="159"/>
                  </a:lnTo>
                  <a:lnTo>
                    <a:pt x="196" y="163"/>
                  </a:lnTo>
                  <a:lnTo>
                    <a:pt x="193" y="166"/>
                  </a:lnTo>
                  <a:lnTo>
                    <a:pt x="191" y="169"/>
                  </a:lnTo>
                  <a:lnTo>
                    <a:pt x="188" y="171"/>
                  </a:lnTo>
                  <a:lnTo>
                    <a:pt x="185" y="173"/>
                  </a:lnTo>
                  <a:lnTo>
                    <a:pt x="182" y="174"/>
                  </a:lnTo>
                  <a:lnTo>
                    <a:pt x="177" y="174"/>
                  </a:lnTo>
                  <a:lnTo>
                    <a:pt x="177" y="174"/>
                  </a:lnTo>
                  <a:close/>
                  <a:moveTo>
                    <a:pt x="497" y="0"/>
                  </a:moveTo>
                  <a:lnTo>
                    <a:pt x="45" y="0"/>
                  </a:lnTo>
                  <a:lnTo>
                    <a:pt x="37" y="1"/>
                  </a:lnTo>
                  <a:lnTo>
                    <a:pt x="29" y="4"/>
                  </a:lnTo>
                  <a:lnTo>
                    <a:pt x="22" y="8"/>
                  </a:lnTo>
                  <a:lnTo>
                    <a:pt x="14" y="14"/>
                  </a:lnTo>
                  <a:lnTo>
                    <a:pt x="9" y="21"/>
                  </a:lnTo>
                  <a:lnTo>
                    <a:pt x="5" y="29"/>
                  </a:lnTo>
                  <a:lnTo>
                    <a:pt x="2" y="36"/>
                  </a:lnTo>
                  <a:lnTo>
                    <a:pt x="0" y="45"/>
                  </a:lnTo>
                  <a:lnTo>
                    <a:pt x="0" y="255"/>
                  </a:lnTo>
                  <a:lnTo>
                    <a:pt x="2" y="264"/>
                  </a:lnTo>
                  <a:lnTo>
                    <a:pt x="5" y="272"/>
                  </a:lnTo>
                  <a:lnTo>
                    <a:pt x="9" y="280"/>
                  </a:lnTo>
                  <a:lnTo>
                    <a:pt x="14" y="287"/>
                  </a:lnTo>
                  <a:lnTo>
                    <a:pt x="22" y="292"/>
                  </a:lnTo>
                  <a:lnTo>
                    <a:pt x="29" y="297"/>
                  </a:lnTo>
                  <a:lnTo>
                    <a:pt x="37" y="300"/>
                  </a:lnTo>
                  <a:lnTo>
                    <a:pt x="45" y="301"/>
                  </a:lnTo>
                  <a:lnTo>
                    <a:pt x="76" y="301"/>
                  </a:lnTo>
                  <a:lnTo>
                    <a:pt x="91" y="301"/>
                  </a:lnTo>
                  <a:lnTo>
                    <a:pt x="167" y="301"/>
                  </a:lnTo>
                  <a:lnTo>
                    <a:pt x="169" y="301"/>
                  </a:lnTo>
                  <a:lnTo>
                    <a:pt x="172" y="302"/>
                  </a:lnTo>
                  <a:lnTo>
                    <a:pt x="174" y="303"/>
                  </a:lnTo>
                  <a:lnTo>
                    <a:pt x="176" y="305"/>
                  </a:lnTo>
                  <a:lnTo>
                    <a:pt x="178" y="307"/>
                  </a:lnTo>
                  <a:lnTo>
                    <a:pt x="180" y="310"/>
                  </a:lnTo>
                  <a:lnTo>
                    <a:pt x="181" y="313"/>
                  </a:lnTo>
                  <a:lnTo>
                    <a:pt x="182" y="316"/>
                  </a:lnTo>
                  <a:lnTo>
                    <a:pt x="182" y="400"/>
                  </a:lnTo>
                  <a:lnTo>
                    <a:pt x="278" y="305"/>
                  </a:lnTo>
                  <a:lnTo>
                    <a:pt x="280" y="303"/>
                  </a:lnTo>
                  <a:lnTo>
                    <a:pt x="283" y="302"/>
                  </a:lnTo>
                  <a:lnTo>
                    <a:pt x="286" y="301"/>
                  </a:lnTo>
                  <a:lnTo>
                    <a:pt x="288" y="301"/>
                  </a:lnTo>
                  <a:lnTo>
                    <a:pt x="497" y="301"/>
                  </a:lnTo>
                  <a:lnTo>
                    <a:pt x="506" y="300"/>
                  </a:lnTo>
                  <a:lnTo>
                    <a:pt x="513" y="297"/>
                  </a:lnTo>
                  <a:lnTo>
                    <a:pt x="522" y="292"/>
                  </a:lnTo>
                  <a:lnTo>
                    <a:pt x="528" y="287"/>
                  </a:lnTo>
                  <a:lnTo>
                    <a:pt x="533" y="280"/>
                  </a:lnTo>
                  <a:lnTo>
                    <a:pt x="538" y="272"/>
                  </a:lnTo>
                  <a:lnTo>
                    <a:pt x="541" y="264"/>
                  </a:lnTo>
                  <a:lnTo>
                    <a:pt x="542" y="255"/>
                  </a:lnTo>
                  <a:lnTo>
                    <a:pt x="542" y="45"/>
                  </a:lnTo>
                  <a:lnTo>
                    <a:pt x="541" y="36"/>
                  </a:lnTo>
                  <a:lnTo>
                    <a:pt x="538" y="29"/>
                  </a:lnTo>
                  <a:lnTo>
                    <a:pt x="533" y="21"/>
                  </a:lnTo>
                  <a:lnTo>
                    <a:pt x="528" y="14"/>
                  </a:lnTo>
                  <a:lnTo>
                    <a:pt x="522" y="8"/>
                  </a:lnTo>
                  <a:lnTo>
                    <a:pt x="513" y="4"/>
                  </a:lnTo>
                  <a:lnTo>
                    <a:pt x="506" y="1"/>
                  </a:lnTo>
                  <a:lnTo>
                    <a:pt x="497" y="0"/>
                  </a:lnTo>
                  <a:lnTo>
                    <a:pt x="4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descr="Icon of symbol representing email.">
            <a:extLst>
              <a:ext uri="{FF2B5EF4-FFF2-40B4-BE49-F238E27FC236}">
                <a16:creationId xmlns:a16="http://schemas.microsoft.com/office/drawing/2014/main" id="{20CE09B7-A9E8-4791-ABE4-6FEC5916661D}"/>
              </a:ext>
            </a:extLst>
          </p:cNvPr>
          <p:cNvGrpSpPr/>
          <p:nvPr/>
        </p:nvGrpSpPr>
        <p:grpSpPr>
          <a:xfrm>
            <a:off x="7698977" y="1368977"/>
            <a:ext cx="285750" cy="285750"/>
            <a:chOff x="11028363" y="771525"/>
            <a:chExt cx="285750" cy="285750"/>
          </a:xfrm>
          <a:solidFill>
            <a:schemeClr val="bg1"/>
          </a:solidFill>
        </p:grpSpPr>
        <p:sp>
          <p:nvSpPr>
            <p:cNvPr id="112" name="Freeform 3620">
              <a:extLst>
                <a:ext uri="{FF2B5EF4-FFF2-40B4-BE49-F238E27FC236}">
                  <a16:creationId xmlns:a16="http://schemas.microsoft.com/office/drawing/2014/main" id="{849DA0EF-7528-4EE0-8C56-4F1997586CED}"/>
                </a:ext>
              </a:extLst>
            </p:cNvPr>
            <p:cNvSpPr>
              <a:spLocks noEditPoints="1"/>
            </p:cNvSpPr>
            <p:nvPr/>
          </p:nvSpPr>
          <p:spPr bwMode="auto">
            <a:xfrm>
              <a:off x="11033125" y="776288"/>
              <a:ext cx="277812" cy="276225"/>
            </a:xfrm>
            <a:custGeom>
              <a:avLst/>
              <a:gdLst>
                <a:gd name="T0" fmla="*/ 158 w 697"/>
                <a:gd name="T1" fmla="*/ 510 h 698"/>
                <a:gd name="T2" fmla="*/ 133 w 697"/>
                <a:gd name="T3" fmla="*/ 481 h 698"/>
                <a:gd name="T4" fmla="*/ 136 w 697"/>
                <a:gd name="T5" fmla="*/ 237 h 698"/>
                <a:gd name="T6" fmla="*/ 167 w 697"/>
                <a:gd name="T7" fmla="*/ 208 h 698"/>
                <a:gd name="T8" fmla="*/ 517 w 697"/>
                <a:gd name="T9" fmla="*/ 206 h 698"/>
                <a:gd name="T10" fmla="*/ 555 w 697"/>
                <a:gd name="T11" fmla="*/ 225 h 698"/>
                <a:gd name="T12" fmla="*/ 565 w 697"/>
                <a:gd name="T13" fmla="*/ 469 h 698"/>
                <a:gd name="T14" fmla="*/ 548 w 697"/>
                <a:gd name="T15" fmla="*/ 504 h 698"/>
                <a:gd name="T16" fmla="*/ 505 w 697"/>
                <a:gd name="T17" fmla="*/ 518 h 698"/>
                <a:gd name="T18" fmla="*/ 550 w 697"/>
                <a:gd name="T19" fmla="*/ 533 h 698"/>
                <a:gd name="T20" fmla="*/ 571 w 697"/>
                <a:gd name="T21" fmla="*/ 533 h 698"/>
                <a:gd name="T22" fmla="*/ 633 w 697"/>
                <a:gd name="T23" fmla="*/ 550 h 698"/>
                <a:gd name="T24" fmla="*/ 669 w 697"/>
                <a:gd name="T25" fmla="*/ 484 h 698"/>
                <a:gd name="T26" fmla="*/ 688 w 697"/>
                <a:gd name="T27" fmla="*/ 427 h 698"/>
                <a:gd name="T28" fmla="*/ 696 w 697"/>
                <a:gd name="T29" fmla="*/ 365 h 698"/>
                <a:gd name="T30" fmla="*/ 693 w 697"/>
                <a:gd name="T31" fmla="*/ 302 h 698"/>
                <a:gd name="T32" fmla="*/ 681 w 697"/>
                <a:gd name="T33" fmla="*/ 242 h 698"/>
                <a:gd name="T34" fmla="*/ 656 w 697"/>
                <a:gd name="T35" fmla="*/ 187 h 698"/>
                <a:gd name="T36" fmla="*/ 582 w 697"/>
                <a:gd name="T37" fmla="*/ 158 h 698"/>
                <a:gd name="T38" fmla="*/ 560 w 697"/>
                <a:gd name="T39" fmla="*/ 167 h 698"/>
                <a:gd name="T40" fmla="*/ 539 w 697"/>
                <a:gd name="T41" fmla="*/ 158 h 698"/>
                <a:gd name="T42" fmla="*/ 530 w 697"/>
                <a:gd name="T43" fmla="*/ 136 h 698"/>
                <a:gd name="T44" fmla="*/ 539 w 697"/>
                <a:gd name="T45" fmla="*/ 116 h 698"/>
                <a:gd name="T46" fmla="*/ 511 w 697"/>
                <a:gd name="T47" fmla="*/ 41 h 698"/>
                <a:gd name="T48" fmla="*/ 456 w 697"/>
                <a:gd name="T49" fmla="*/ 17 h 698"/>
                <a:gd name="T50" fmla="*/ 395 w 697"/>
                <a:gd name="T51" fmla="*/ 4 h 698"/>
                <a:gd name="T52" fmla="*/ 333 w 697"/>
                <a:gd name="T53" fmla="*/ 2 h 698"/>
                <a:gd name="T54" fmla="*/ 271 w 697"/>
                <a:gd name="T55" fmla="*/ 9 h 698"/>
                <a:gd name="T56" fmla="*/ 213 w 697"/>
                <a:gd name="T57" fmla="*/ 29 h 698"/>
                <a:gd name="T58" fmla="*/ 148 w 697"/>
                <a:gd name="T59" fmla="*/ 65 h 698"/>
                <a:gd name="T60" fmla="*/ 164 w 697"/>
                <a:gd name="T61" fmla="*/ 126 h 698"/>
                <a:gd name="T62" fmla="*/ 164 w 697"/>
                <a:gd name="T63" fmla="*/ 148 h 698"/>
                <a:gd name="T64" fmla="*/ 148 w 697"/>
                <a:gd name="T65" fmla="*/ 165 h 698"/>
                <a:gd name="T66" fmla="*/ 124 w 697"/>
                <a:gd name="T67" fmla="*/ 165 h 698"/>
                <a:gd name="T68" fmla="*/ 63 w 697"/>
                <a:gd name="T69" fmla="*/ 148 h 698"/>
                <a:gd name="T70" fmla="*/ 27 w 697"/>
                <a:gd name="T71" fmla="*/ 214 h 698"/>
                <a:gd name="T72" fmla="*/ 9 w 697"/>
                <a:gd name="T73" fmla="*/ 271 h 698"/>
                <a:gd name="T74" fmla="*/ 0 w 697"/>
                <a:gd name="T75" fmla="*/ 333 h 698"/>
                <a:gd name="T76" fmla="*/ 2 w 697"/>
                <a:gd name="T77" fmla="*/ 396 h 698"/>
                <a:gd name="T78" fmla="*/ 17 w 697"/>
                <a:gd name="T79" fmla="*/ 456 h 698"/>
                <a:gd name="T80" fmla="*/ 40 w 697"/>
                <a:gd name="T81" fmla="*/ 511 h 698"/>
                <a:gd name="T82" fmla="*/ 115 w 697"/>
                <a:gd name="T83" fmla="*/ 540 h 698"/>
                <a:gd name="T84" fmla="*/ 136 w 697"/>
                <a:gd name="T85" fmla="*/ 532 h 698"/>
                <a:gd name="T86" fmla="*/ 158 w 697"/>
                <a:gd name="T87" fmla="*/ 540 h 698"/>
                <a:gd name="T88" fmla="*/ 167 w 697"/>
                <a:gd name="T89" fmla="*/ 562 h 698"/>
                <a:gd name="T90" fmla="*/ 158 w 697"/>
                <a:gd name="T91" fmla="*/ 582 h 698"/>
                <a:gd name="T92" fmla="*/ 186 w 697"/>
                <a:gd name="T93" fmla="*/ 658 h 698"/>
                <a:gd name="T94" fmla="*/ 241 w 697"/>
                <a:gd name="T95" fmla="*/ 681 h 698"/>
                <a:gd name="T96" fmla="*/ 302 w 697"/>
                <a:gd name="T97" fmla="*/ 695 h 698"/>
                <a:gd name="T98" fmla="*/ 365 w 697"/>
                <a:gd name="T99" fmla="*/ 698 h 698"/>
                <a:gd name="T100" fmla="*/ 426 w 697"/>
                <a:gd name="T101" fmla="*/ 689 h 698"/>
                <a:gd name="T102" fmla="*/ 484 w 697"/>
                <a:gd name="T103" fmla="*/ 671 h 698"/>
                <a:gd name="T104" fmla="*/ 550 w 697"/>
                <a:gd name="T105" fmla="*/ 635 h 698"/>
                <a:gd name="T106" fmla="*/ 533 w 697"/>
                <a:gd name="T107" fmla="*/ 573 h 698"/>
                <a:gd name="T108" fmla="*/ 533 w 697"/>
                <a:gd name="T109" fmla="*/ 55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7" h="698">
                  <a:moveTo>
                    <a:pt x="193" y="518"/>
                  </a:moveTo>
                  <a:lnTo>
                    <a:pt x="180" y="517"/>
                  </a:lnTo>
                  <a:lnTo>
                    <a:pt x="168" y="514"/>
                  </a:lnTo>
                  <a:lnTo>
                    <a:pt x="158" y="510"/>
                  </a:lnTo>
                  <a:lnTo>
                    <a:pt x="149" y="504"/>
                  </a:lnTo>
                  <a:lnTo>
                    <a:pt x="141" y="497"/>
                  </a:lnTo>
                  <a:lnTo>
                    <a:pt x="136" y="490"/>
                  </a:lnTo>
                  <a:lnTo>
                    <a:pt x="133" y="481"/>
                  </a:lnTo>
                  <a:lnTo>
                    <a:pt x="132" y="470"/>
                  </a:lnTo>
                  <a:lnTo>
                    <a:pt x="132" y="258"/>
                  </a:lnTo>
                  <a:lnTo>
                    <a:pt x="133" y="247"/>
                  </a:lnTo>
                  <a:lnTo>
                    <a:pt x="136" y="237"/>
                  </a:lnTo>
                  <a:lnTo>
                    <a:pt x="141" y="228"/>
                  </a:lnTo>
                  <a:lnTo>
                    <a:pt x="149" y="220"/>
                  </a:lnTo>
                  <a:lnTo>
                    <a:pt x="157" y="214"/>
                  </a:lnTo>
                  <a:lnTo>
                    <a:pt x="167" y="208"/>
                  </a:lnTo>
                  <a:lnTo>
                    <a:pt x="178" y="206"/>
                  </a:lnTo>
                  <a:lnTo>
                    <a:pt x="193" y="205"/>
                  </a:lnTo>
                  <a:lnTo>
                    <a:pt x="505" y="205"/>
                  </a:lnTo>
                  <a:lnTo>
                    <a:pt x="517" y="206"/>
                  </a:lnTo>
                  <a:lnTo>
                    <a:pt x="529" y="208"/>
                  </a:lnTo>
                  <a:lnTo>
                    <a:pt x="539" y="212"/>
                  </a:lnTo>
                  <a:lnTo>
                    <a:pt x="548" y="219"/>
                  </a:lnTo>
                  <a:lnTo>
                    <a:pt x="555" y="225"/>
                  </a:lnTo>
                  <a:lnTo>
                    <a:pt x="560" y="234"/>
                  </a:lnTo>
                  <a:lnTo>
                    <a:pt x="564" y="243"/>
                  </a:lnTo>
                  <a:lnTo>
                    <a:pt x="565" y="253"/>
                  </a:lnTo>
                  <a:lnTo>
                    <a:pt x="565" y="469"/>
                  </a:lnTo>
                  <a:lnTo>
                    <a:pt x="564" y="479"/>
                  </a:lnTo>
                  <a:lnTo>
                    <a:pt x="560" y="490"/>
                  </a:lnTo>
                  <a:lnTo>
                    <a:pt x="555" y="497"/>
                  </a:lnTo>
                  <a:lnTo>
                    <a:pt x="548" y="504"/>
                  </a:lnTo>
                  <a:lnTo>
                    <a:pt x="539" y="510"/>
                  </a:lnTo>
                  <a:lnTo>
                    <a:pt x="529" y="514"/>
                  </a:lnTo>
                  <a:lnTo>
                    <a:pt x="517" y="517"/>
                  </a:lnTo>
                  <a:lnTo>
                    <a:pt x="505" y="518"/>
                  </a:lnTo>
                  <a:lnTo>
                    <a:pt x="193" y="518"/>
                  </a:lnTo>
                  <a:close/>
                  <a:moveTo>
                    <a:pt x="539" y="540"/>
                  </a:moveTo>
                  <a:lnTo>
                    <a:pt x="544" y="536"/>
                  </a:lnTo>
                  <a:lnTo>
                    <a:pt x="550" y="533"/>
                  </a:lnTo>
                  <a:lnTo>
                    <a:pt x="555" y="532"/>
                  </a:lnTo>
                  <a:lnTo>
                    <a:pt x="560" y="532"/>
                  </a:lnTo>
                  <a:lnTo>
                    <a:pt x="566" y="532"/>
                  </a:lnTo>
                  <a:lnTo>
                    <a:pt x="571" y="533"/>
                  </a:lnTo>
                  <a:lnTo>
                    <a:pt x="577" y="536"/>
                  </a:lnTo>
                  <a:lnTo>
                    <a:pt x="582" y="540"/>
                  </a:lnTo>
                  <a:lnTo>
                    <a:pt x="615" y="573"/>
                  </a:lnTo>
                  <a:lnTo>
                    <a:pt x="633" y="550"/>
                  </a:lnTo>
                  <a:lnTo>
                    <a:pt x="650" y="524"/>
                  </a:lnTo>
                  <a:lnTo>
                    <a:pt x="656" y="511"/>
                  </a:lnTo>
                  <a:lnTo>
                    <a:pt x="664" y="499"/>
                  </a:lnTo>
                  <a:lnTo>
                    <a:pt x="669" y="484"/>
                  </a:lnTo>
                  <a:lnTo>
                    <a:pt x="675" y="470"/>
                  </a:lnTo>
                  <a:lnTo>
                    <a:pt x="681" y="456"/>
                  </a:lnTo>
                  <a:lnTo>
                    <a:pt x="684" y="442"/>
                  </a:lnTo>
                  <a:lnTo>
                    <a:pt x="688" y="427"/>
                  </a:lnTo>
                  <a:lnTo>
                    <a:pt x="691" y="411"/>
                  </a:lnTo>
                  <a:lnTo>
                    <a:pt x="693" y="396"/>
                  </a:lnTo>
                  <a:lnTo>
                    <a:pt x="696" y="380"/>
                  </a:lnTo>
                  <a:lnTo>
                    <a:pt x="696" y="365"/>
                  </a:lnTo>
                  <a:lnTo>
                    <a:pt x="697" y="350"/>
                  </a:lnTo>
                  <a:lnTo>
                    <a:pt x="696" y="333"/>
                  </a:lnTo>
                  <a:lnTo>
                    <a:pt x="696" y="318"/>
                  </a:lnTo>
                  <a:lnTo>
                    <a:pt x="693" y="302"/>
                  </a:lnTo>
                  <a:lnTo>
                    <a:pt x="691" y="287"/>
                  </a:lnTo>
                  <a:lnTo>
                    <a:pt x="688" y="271"/>
                  </a:lnTo>
                  <a:lnTo>
                    <a:pt x="684" y="257"/>
                  </a:lnTo>
                  <a:lnTo>
                    <a:pt x="681" y="242"/>
                  </a:lnTo>
                  <a:lnTo>
                    <a:pt x="675" y="228"/>
                  </a:lnTo>
                  <a:lnTo>
                    <a:pt x="669" y="214"/>
                  </a:lnTo>
                  <a:lnTo>
                    <a:pt x="664" y="201"/>
                  </a:lnTo>
                  <a:lnTo>
                    <a:pt x="656" y="187"/>
                  </a:lnTo>
                  <a:lnTo>
                    <a:pt x="650" y="174"/>
                  </a:lnTo>
                  <a:lnTo>
                    <a:pt x="633" y="148"/>
                  </a:lnTo>
                  <a:lnTo>
                    <a:pt x="615" y="125"/>
                  </a:lnTo>
                  <a:lnTo>
                    <a:pt x="582" y="158"/>
                  </a:lnTo>
                  <a:lnTo>
                    <a:pt x="577" y="162"/>
                  </a:lnTo>
                  <a:lnTo>
                    <a:pt x="571" y="165"/>
                  </a:lnTo>
                  <a:lnTo>
                    <a:pt x="566" y="167"/>
                  </a:lnTo>
                  <a:lnTo>
                    <a:pt x="560" y="167"/>
                  </a:lnTo>
                  <a:lnTo>
                    <a:pt x="555" y="166"/>
                  </a:lnTo>
                  <a:lnTo>
                    <a:pt x="550" y="165"/>
                  </a:lnTo>
                  <a:lnTo>
                    <a:pt x="544" y="162"/>
                  </a:lnTo>
                  <a:lnTo>
                    <a:pt x="539" y="158"/>
                  </a:lnTo>
                  <a:lnTo>
                    <a:pt x="535" y="153"/>
                  </a:lnTo>
                  <a:lnTo>
                    <a:pt x="533" y="148"/>
                  </a:lnTo>
                  <a:lnTo>
                    <a:pt x="532" y="143"/>
                  </a:lnTo>
                  <a:lnTo>
                    <a:pt x="530" y="136"/>
                  </a:lnTo>
                  <a:lnTo>
                    <a:pt x="532" y="131"/>
                  </a:lnTo>
                  <a:lnTo>
                    <a:pt x="533" y="126"/>
                  </a:lnTo>
                  <a:lnTo>
                    <a:pt x="535" y="121"/>
                  </a:lnTo>
                  <a:lnTo>
                    <a:pt x="539" y="116"/>
                  </a:lnTo>
                  <a:lnTo>
                    <a:pt x="573" y="83"/>
                  </a:lnTo>
                  <a:lnTo>
                    <a:pt x="550" y="65"/>
                  </a:lnTo>
                  <a:lnTo>
                    <a:pt x="524" y="48"/>
                  </a:lnTo>
                  <a:lnTo>
                    <a:pt x="511" y="41"/>
                  </a:lnTo>
                  <a:lnTo>
                    <a:pt x="497" y="34"/>
                  </a:lnTo>
                  <a:lnTo>
                    <a:pt x="484" y="29"/>
                  </a:lnTo>
                  <a:lnTo>
                    <a:pt x="470" y="22"/>
                  </a:lnTo>
                  <a:lnTo>
                    <a:pt x="456" y="17"/>
                  </a:lnTo>
                  <a:lnTo>
                    <a:pt x="440" y="13"/>
                  </a:lnTo>
                  <a:lnTo>
                    <a:pt x="426" y="9"/>
                  </a:lnTo>
                  <a:lnTo>
                    <a:pt x="411" y="7"/>
                  </a:lnTo>
                  <a:lnTo>
                    <a:pt x="395" y="4"/>
                  </a:lnTo>
                  <a:lnTo>
                    <a:pt x="380" y="2"/>
                  </a:lnTo>
                  <a:lnTo>
                    <a:pt x="365" y="2"/>
                  </a:lnTo>
                  <a:lnTo>
                    <a:pt x="348" y="0"/>
                  </a:lnTo>
                  <a:lnTo>
                    <a:pt x="333" y="2"/>
                  </a:lnTo>
                  <a:lnTo>
                    <a:pt x="317" y="2"/>
                  </a:lnTo>
                  <a:lnTo>
                    <a:pt x="302" y="4"/>
                  </a:lnTo>
                  <a:lnTo>
                    <a:pt x="286" y="7"/>
                  </a:lnTo>
                  <a:lnTo>
                    <a:pt x="271" y="9"/>
                  </a:lnTo>
                  <a:lnTo>
                    <a:pt x="255" y="13"/>
                  </a:lnTo>
                  <a:lnTo>
                    <a:pt x="241" y="17"/>
                  </a:lnTo>
                  <a:lnTo>
                    <a:pt x="227" y="22"/>
                  </a:lnTo>
                  <a:lnTo>
                    <a:pt x="213" y="29"/>
                  </a:lnTo>
                  <a:lnTo>
                    <a:pt x="199" y="34"/>
                  </a:lnTo>
                  <a:lnTo>
                    <a:pt x="186" y="41"/>
                  </a:lnTo>
                  <a:lnTo>
                    <a:pt x="173" y="48"/>
                  </a:lnTo>
                  <a:lnTo>
                    <a:pt x="148" y="65"/>
                  </a:lnTo>
                  <a:lnTo>
                    <a:pt x="124" y="83"/>
                  </a:lnTo>
                  <a:lnTo>
                    <a:pt x="158" y="116"/>
                  </a:lnTo>
                  <a:lnTo>
                    <a:pt x="162" y="121"/>
                  </a:lnTo>
                  <a:lnTo>
                    <a:pt x="164" y="126"/>
                  </a:lnTo>
                  <a:lnTo>
                    <a:pt x="166" y="131"/>
                  </a:lnTo>
                  <a:lnTo>
                    <a:pt x="167" y="136"/>
                  </a:lnTo>
                  <a:lnTo>
                    <a:pt x="166" y="143"/>
                  </a:lnTo>
                  <a:lnTo>
                    <a:pt x="164" y="148"/>
                  </a:lnTo>
                  <a:lnTo>
                    <a:pt x="162" y="153"/>
                  </a:lnTo>
                  <a:lnTo>
                    <a:pt x="158" y="158"/>
                  </a:lnTo>
                  <a:lnTo>
                    <a:pt x="153" y="162"/>
                  </a:lnTo>
                  <a:lnTo>
                    <a:pt x="148" y="165"/>
                  </a:lnTo>
                  <a:lnTo>
                    <a:pt x="142" y="167"/>
                  </a:lnTo>
                  <a:lnTo>
                    <a:pt x="136" y="167"/>
                  </a:lnTo>
                  <a:lnTo>
                    <a:pt x="131" y="166"/>
                  </a:lnTo>
                  <a:lnTo>
                    <a:pt x="124" y="165"/>
                  </a:lnTo>
                  <a:lnTo>
                    <a:pt x="119" y="162"/>
                  </a:lnTo>
                  <a:lnTo>
                    <a:pt x="115" y="158"/>
                  </a:lnTo>
                  <a:lnTo>
                    <a:pt x="82" y="125"/>
                  </a:lnTo>
                  <a:lnTo>
                    <a:pt x="63" y="148"/>
                  </a:lnTo>
                  <a:lnTo>
                    <a:pt x="47" y="174"/>
                  </a:lnTo>
                  <a:lnTo>
                    <a:pt x="40" y="187"/>
                  </a:lnTo>
                  <a:lnTo>
                    <a:pt x="33" y="201"/>
                  </a:lnTo>
                  <a:lnTo>
                    <a:pt x="27" y="214"/>
                  </a:lnTo>
                  <a:lnTo>
                    <a:pt x="22" y="228"/>
                  </a:lnTo>
                  <a:lnTo>
                    <a:pt x="17" y="242"/>
                  </a:lnTo>
                  <a:lnTo>
                    <a:pt x="13" y="257"/>
                  </a:lnTo>
                  <a:lnTo>
                    <a:pt x="9" y="271"/>
                  </a:lnTo>
                  <a:lnTo>
                    <a:pt x="5" y="287"/>
                  </a:lnTo>
                  <a:lnTo>
                    <a:pt x="2" y="302"/>
                  </a:lnTo>
                  <a:lnTo>
                    <a:pt x="1" y="318"/>
                  </a:lnTo>
                  <a:lnTo>
                    <a:pt x="0" y="333"/>
                  </a:lnTo>
                  <a:lnTo>
                    <a:pt x="0" y="350"/>
                  </a:lnTo>
                  <a:lnTo>
                    <a:pt x="0" y="365"/>
                  </a:lnTo>
                  <a:lnTo>
                    <a:pt x="1" y="380"/>
                  </a:lnTo>
                  <a:lnTo>
                    <a:pt x="2" y="396"/>
                  </a:lnTo>
                  <a:lnTo>
                    <a:pt x="5" y="411"/>
                  </a:lnTo>
                  <a:lnTo>
                    <a:pt x="9" y="427"/>
                  </a:lnTo>
                  <a:lnTo>
                    <a:pt x="13" y="442"/>
                  </a:lnTo>
                  <a:lnTo>
                    <a:pt x="17" y="456"/>
                  </a:lnTo>
                  <a:lnTo>
                    <a:pt x="22" y="470"/>
                  </a:lnTo>
                  <a:lnTo>
                    <a:pt x="27" y="484"/>
                  </a:lnTo>
                  <a:lnTo>
                    <a:pt x="33" y="499"/>
                  </a:lnTo>
                  <a:lnTo>
                    <a:pt x="40" y="511"/>
                  </a:lnTo>
                  <a:lnTo>
                    <a:pt x="47" y="524"/>
                  </a:lnTo>
                  <a:lnTo>
                    <a:pt x="63" y="550"/>
                  </a:lnTo>
                  <a:lnTo>
                    <a:pt x="82" y="573"/>
                  </a:lnTo>
                  <a:lnTo>
                    <a:pt x="115" y="540"/>
                  </a:lnTo>
                  <a:lnTo>
                    <a:pt x="119" y="536"/>
                  </a:lnTo>
                  <a:lnTo>
                    <a:pt x="124" y="533"/>
                  </a:lnTo>
                  <a:lnTo>
                    <a:pt x="131" y="532"/>
                  </a:lnTo>
                  <a:lnTo>
                    <a:pt x="136" y="532"/>
                  </a:lnTo>
                  <a:lnTo>
                    <a:pt x="142" y="532"/>
                  </a:lnTo>
                  <a:lnTo>
                    <a:pt x="148" y="533"/>
                  </a:lnTo>
                  <a:lnTo>
                    <a:pt x="153" y="536"/>
                  </a:lnTo>
                  <a:lnTo>
                    <a:pt x="158" y="540"/>
                  </a:lnTo>
                  <a:lnTo>
                    <a:pt x="162" y="545"/>
                  </a:lnTo>
                  <a:lnTo>
                    <a:pt x="164" y="550"/>
                  </a:lnTo>
                  <a:lnTo>
                    <a:pt x="166" y="555"/>
                  </a:lnTo>
                  <a:lnTo>
                    <a:pt x="167" y="562"/>
                  </a:lnTo>
                  <a:lnTo>
                    <a:pt x="166" y="567"/>
                  </a:lnTo>
                  <a:lnTo>
                    <a:pt x="164" y="573"/>
                  </a:lnTo>
                  <a:lnTo>
                    <a:pt x="162" y="578"/>
                  </a:lnTo>
                  <a:lnTo>
                    <a:pt x="158" y="582"/>
                  </a:lnTo>
                  <a:lnTo>
                    <a:pt x="124" y="615"/>
                  </a:lnTo>
                  <a:lnTo>
                    <a:pt x="148" y="635"/>
                  </a:lnTo>
                  <a:lnTo>
                    <a:pt x="173" y="650"/>
                  </a:lnTo>
                  <a:lnTo>
                    <a:pt x="186" y="658"/>
                  </a:lnTo>
                  <a:lnTo>
                    <a:pt x="199" y="664"/>
                  </a:lnTo>
                  <a:lnTo>
                    <a:pt x="213" y="671"/>
                  </a:lnTo>
                  <a:lnTo>
                    <a:pt x="227" y="676"/>
                  </a:lnTo>
                  <a:lnTo>
                    <a:pt x="241" y="681"/>
                  </a:lnTo>
                  <a:lnTo>
                    <a:pt x="255" y="685"/>
                  </a:lnTo>
                  <a:lnTo>
                    <a:pt x="271" y="689"/>
                  </a:lnTo>
                  <a:lnTo>
                    <a:pt x="286" y="693"/>
                  </a:lnTo>
                  <a:lnTo>
                    <a:pt x="302" y="695"/>
                  </a:lnTo>
                  <a:lnTo>
                    <a:pt x="317" y="696"/>
                  </a:lnTo>
                  <a:lnTo>
                    <a:pt x="333" y="698"/>
                  </a:lnTo>
                  <a:lnTo>
                    <a:pt x="348" y="698"/>
                  </a:lnTo>
                  <a:lnTo>
                    <a:pt x="365" y="698"/>
                  </a:lnTo>
                  <a:lnTo>
                    <a:pt x="380" y="696"/>
                  </a:lnTo>
                  <a:lnTo>
                    <a:pt x="395" y="695"/>
                  </a:lnTo>
                  <a:lnTo>
                    <a:pt x="411" y="693"/>
                  </a:lnTo>
                  <a:lnTo>
                    <a:pt x="426" y="689"/>
                  </a:lnTo>
                  <a:lnTo>
                    <a:pt x="440" y="685"/>
                  </a:lnTo>
                  <a:lnTo>
                    <a:pt x="456" y="681"/>
                  </a:lnTo>
                  <a:lnTo>
                    <a:pt x="470" y="676"/>
                  </a:lnTo>
                  <a:lnTo>
                    <a:pt x="484" y="671"/>
                  </a:lnTo>
                  <a:lnTo>
                    <a:pt x="497" y="664"/>
                  </a:lnTo>
                  <a:lnTo>
                    <a:pt x="511" y="658"/>
                  </a:lnTo>
                  <a:lnTo>
                    <a:pt x="524" y="650"/>
                  </a:lnTo>
                  <a:lnTo>
                    <a:pt x="550" y="635"/>
                  </a:lnTo>
                  <a:lnTo>
                    <a:pt x="573" y="615"/>
                  </a:lnTo>
                  <a:lnTo>
                    <a:pt x="539" y="582"/>
                  </a:lnTo>
                  <a:lnTo>
                    <a:pt x="535" y="578"/>
                  </a:lnTo>
                  <a:lnTo>
                    <a:pt x="533" y="573"/>
                  </a:lnTo>
                  <a:lnTo>
                    <a:pt x="532" y="567"/>
                  </a:lnTo>
                  <a:lnTo>
                    <a:pt x="530" y="562"/>
                  </a:lnTo>
                  <a:lnTo>
                    <a:pt x="532" y="555"/>
                  </a:lnTo>
                  <a:lnTo>
                    <a:pt x="533" y="550"/>
                  </a:lnTo>
                  <a:lnTo>
                    <a:pt x="535" y="545"/>
                  </a:lnTo>
                  <a:lnTo>
                    <a:pt x="539" y="5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3621">
              <a:extLst>
                <a:ext uri="{FF2B5EF4-FFF2-40B4-BE49-F238E27FC236}">
                  <a16:creationId xmlns:a16="http://schemas.microsoft.com/office/drawing/2014/main" id="{AD76D8F2-24A8-45C7-93D1-4E507EA27F85}"/>
                </a:ext>
              </a:extLst>
            </p:cNvPr>
            <p:cNvSpPr>
              <a:spLocks/>
            </p:cNvSpPr>
            <p:nvPr/>
          </p:nvSpPr>
          <p:spPr bwMode="auto">
            <a:xfrm>
              <a:off x="11109325" y="885825"/>
              <a:ext cx="123825" cy="71438"/>
            </a:xfrm>
            <a:custGeom>
              <a:avLst/>
              <a:gdLst>
                <a:gd name="T0" fmla="*/ 220 w 312"/>
                <a:gd name="T1" fmla="*/ 82 h 180"/>
                <a:gd name="T2" fmla="*/ 295 w 312"/>
                <a:gd name="T3" fmla="*/ 20 h 180"/>
                <a:gd name="T4" fmla="*/ 299 w 312"/>
                <a:gd name="T5" fmla="*/ 16 h 180"/>
                <a:gd name="T6" fmla="*/ 300 w 312"/>
                <a:gd name="T7" fmla="*/ 13 h 180"/>
                <a:gd name="T8" fmla="*/ 299 w 312"/>
                <a:gd name="T9" fmla="*/ 7 h 180"/>
                <a:gd name="T10" fmla="*/ 296 w 312"/>
                <a:gd name="T11" fmla="*/ 4 h 180"/>
                <a:gd name="T12" fmla="*/ 294 w 312"/>
                <a:gd name="T13" fmla="*/ 1 h 180"/>
                <a:gd name="T14" fmla="*/ 288 w 312"/>
                <a:gd name="T15" fmla="*/ 0 h 180"/>
                <a:gd name="T16" fmla="*/ 285 w 312"/>
                <a:gd name="T17" fmla="*/ 0 h 180"/>
                <a:gd name="T18" fmla="*/ 279 w 312"/>
                <a:gd name="T19" fmla="*/ 2 h 180"/>
                <a:gd name="T20" fmla="*/ 155 w 312"/>
                <a:gd name="T21" fmla="*/ 104 h 180"/>
                <a:gd name="T22" fmla="*/ 30 w 312"/>
                <a:gd name="T23" fmla="*/ 2 h 180"/>
                <a:gd name="T24" fmla="*/ 26 w 312"/>
                <a:gd name="T25" fmla="*/ 0 h 180"/>
                <a:gd name="T26" fmla="*/ 21 w 312"/>
                <a:gd name="T27" fmla="*/ 0 h 180"/>
                <a:gd name="T28" fmla="*/ 18 w 312"/>
                <a:gd name="T29" fmla="*/ 1 h 180"/>
                <a:gd name="T30" fmla="*/ 14 w 312"/>
                <a:gd name="T31" fmla="*/ 4 h 180"/>
                <a:gd name="T32" fmla="*/ 11 w 312"/>
                <a:gd name="T33" fmla="*/ 7 h 180"/>
                <a:gd name="T34" fmla="*/ 11 w 312"/>
                <a:gd name="T35" fmla="*/ 13 h 180"/>
                <a:gd name="T36" fmla="*/ 12 w 312"/>
                <a:gd name="T37" fmla="*/ 16 h 180"/>
                <a:gd name="T38" fmla="*/ 15 w 312"/>
                <a:gd name="T39" fmla="*/ 20 h 180"/>
                <a:gd name="T40" fmla="*/ 91 w 312"/>
                <a:gd name="T41" fmla="*/ 82 h 180"/>
                <a:gd name="T42" fmla="*/ 3 w 312"/>
                <a:gd name="T43" fmla="*/ 159 h 180"/>
                <a:gd name="T44" fmla="*/ 1 w 312"/>
                <a:gd name="T45" fmla="*/ 162 h 180"/>
                <a:gd name="T46" fmla="*/ 0 w 312"/>
                <a:gd name="T47" fmla="*/ 167 h 180"/>
                <a:gd name="T48" fmla="*/ 0 w 312"/>
                <a:gd name="T49" fmla="*/ 172 h 180"/>
                <a:gd name="T50" fmla="*/ 2 w 312"/>
                <a:gd name="T51" fmla="*/ 176 h 180"/>
                <a:gd name="T52" fmla="*/ 6 w 312"/>
                <a:gd name="T53" fmla="*/ 178 h 180"/>
                <a:gd name="T54" fmla="*/ 11 w 312"/>
                <a:gd name="T55" fmla="*/ 180 h 180"/>
                <a:gd name="T56" fmla="*/ 15 w 312"/>
                <a:gd name="T57" fmla="*/ 178 h 180"/>
                <a:gd name="T58" fmla="*/ 19 w 312"/>
                <a:gd name="T59" fmla="*/ 177 h 180"/>
                <a:gd name="T60" fmla="*/ 110 w 312"/>
                <a:gd name="T61" fmla="*/ 97 h 180"/>
                <a:gd name="T62" fmla="*/ 147 w 312"/>
                <a:gd name="T63" fmla="*/ 128 h 180"/>
                <a:gd name="T64" fmla="*/ 151 w 312"/>
                <a:gd name="T65" fmla="*/ 131 h 180"/>
                <a:gd name="T66" fmla="*/ 155 w 312"/>
                <a:gd name="T67" fmla="*/ 132 h 180"/>
                <a:gd name="T68" fmla="*/ 159 w 312"/>
                <a:gd name="T69" fmla="*/ 131 h 180"/>
                <a:gd name="T70" fmla="*/ 163 w 312"/>
                <a:gd name="T71" fmla="*/ 128 h 180"/>
                <a:gd name="T72" fmla="*/ 201 w 312"/>
                <a:gd name="T73" fmla="*/ 97 h 180"/>
                <a:gd name="T74" fmla="*/ 291 w 312"/>
                <a:gd name="T75" fmla="*/ 177 h 180"/>
                <a:gd name="T76" fmla="*/ 295 w 312"/>
                <a:gd name="T77" fmla="*/ 178 h 180"/>
                <a:gd name="T78" fmla="*/ 300 w 312"/>
                <a:gd name="T79" fmla="*/ 180 h 180"/>
                <a:gd name="T80" fmla="*/ 304 w 312"/>
                <a:gd name="T81" fmla="*/ 178 h 180"/>
                <a:gd name="T82" fmla="*/ 309 w 312"/>
                <a:gd name="T83" fmla="*/ 176 h 180"/>
                <a:gd name="T84" fmla="*/ 310 w 312"/>
                <a:gd name="T85" fmla="*/ 172 h 180"/>
                <a:gd name="T86" fmla="*/ 312 w 312"/>
                <a:gd name="T87" fmla="*/ 167 h 180"/>
                <a:gd name="T88" fmla="*/ 310 w 312"/>
                <a:gd name="T89" fmla="*/ 162 h 180"/>
                <a:gd name="T90" fmla="*/ 308 w 312"/>
                <a:gd name="T91" fmla="*/ 159 h 180"/>
                <a:gd name="T92" fmla="*/ 220 w 312"/>
                <a:gd name="T93" fmla="*/ 8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2" h="180">
                  <a:moveTo>
                    <a:pt x="220" y="82"/>
                  </a:moveTo>
                  <a:lnTo>
                    <a:pt x="295" y="20"/>
                  </a:lnTo>
                  <a:lnTo>
                    <a:pt x="299" y="16"/>
                  </a:lnTo>
                  <a:lnTo>
                    <a:pt x="300" y="13"/>
                  </a:lnTo>
                  <a:lnTo>
                    <a:pt x="299" y="7"/>
                  </a:lnTo>
                  <a:lnTo>
                    <a:pt x="296" y="4"/>
                  </a:lnTo>
                  <a:lnTo>
                    <a:pt x="294" y="1"/>
                  </a:lnTo>
                  <a:lnTo>
                    <a:pt x="288" y="0"/>
                  </a:lnTo>
                  <a:lnTo>
                    <a:pt x="285" y="0"/>
                  </a:lnTo>
                  <a:lnTo>
                    <a:pt x="279" y="2"/>
                  </a:lnTo>
                  <a:lnTo>
                    <a:pt x="155" y="104"/>
                  </a:lnTo>
                  <a:lnTo>
                    <a:pt x="30" y="2"/>
                  </a:lnTo>
                  <a:lnTo>
                    <a:pt x="26" y="0"/>
                  </a:lnTo>
                  <a:lnTo>
                    <a:pt x="21" y="0"/>
                  </a:lnTo>
                  <a:lnTo>
                    <a:pt x="18" y="1"/>
                  </a:lnTo>
                  <a:lnTo>
                    <a:pt x="14" y="4"/>
                  </a:lnTo>
                  <a:lnTo>
                    <a:pt x="11" y="7"/>
                  </a:lnTo>
                  <a:lnTo>
                    <a:pt x="11" y="13"/>
                  </a:lnTo>
                  <a:lnTo>
                    <a:pt x="12" y="16"/>
                  </a:lnTo>
                  <a:lnTo>
                    <a:pt x="15" y="20"/>
                  </a:lnTo>
                  <a:lnTo>
                    <a:pt x="91" y="82"/>
                  </a:lnTo>
                  <a:lnTo>
                    <a:pt x="3" y="159"/>
                  </a:lnTo>
                  <a:lnTo>
                    <a:pt x="1" y="162"/>
                  </a:lnTo>
                  <a:lnTo>
                    <a:pt x="0" y="167"/>
                  </a:lnTo>
                  <a:lnTo>
                    <a:pt x="0" y="172"/>
                  </a:lnTo>
                  <a:lnTo>
                    <a:pt x="2" y="176"/>
                  </a:lnTo>
                  <a:lnTo>
                    <a:pt x="6" y="178"/>
                  </a:lnTo>
                  <a:lnTo>
                    <a:pt x="11" y="180"/>
                  </a:lnTo>
                  <a:lnTo>
                    <a:pt x="15" y="178"/>
                  </a:lnTo>
                  <a:lnTo>
                    <a:pt x="19" y="177"/>
                  </a:lnTo>
                  <a:lnTo>
                    <a:pt x="110" y="97"/>
                  </a:lnTo>
                  <a:lnTo>
                    <a:pt x="147" y="128"/>
                  </a:lnTo>
                  <a:lnTo>
                    <a:pt x="151" y="131"/>
                  </a:lnTo>
                  <a:lnTo>
                    <a:pt x="155" y="132"/>
                  </a:lnTo>
                  <a:lnTo>
                    <a:pt x="159" y="131"/>
                  </a:lnTo>
                  <a:lnTo>
                    <a:pt x="163" y="128"/>
                  </a:lnTo>
                  <a:lnTo>
                    <a:pt x="201" y="97"/>
                  </a:lnTo>
                  <a:lnTo>
                    <a:pt x="291" y="177"/>
                  </a:lnTo>
                  <a:lnTo>
                    <a:pt x="295" y="178"/>
                  </a:lnTo>
                  <a:lnTo>
                    <a:pt x="300" y="180"/>
                  </a:lnTo>
                  <a:lnTo>
                    <a:pt x="304" y="178"/>
                  </a:lnTo>
                  <a:lnTo>
                    <a:pt x="309" y="176"/>
                  </a:lnTo>
                  <a:lnTo>
                    <a:pt x="310" y="172"/>
                  </a:lnTo>
                  <a:lnTo>
                    <a:pt x="312" y="167"/>
                  </a:lnTo>
                  <a:lnTo>
                    <a:pt x="310" y="162"/>
                  </a:lnTo>
                  <a:lnTo>
                    <a:pt x="308" y="159"/>
                  </a:lnTo>
                  <a:lnTo>
                    <a:pt x="22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3622">
              <a:extLst>
                <a:ext uri="{FF2B5EF4-FFF2-40B4-BE49-F238E27FC236}">
                  <a16:creationId xmlns:a16="http://schemas.microsoft.com/office/drawing/2014/main" id="{BFC5AFB5-B934-4878-815B-12196286A21C}"/>
                </a:ext>
              </a:extLst>
            </p:cNvPr>
            <p:cNvSpPr>
              <a:spLocks/>
            </p:cNvSpPr>
            <p:nvPr/>
          </p:nvSpPr>
          <p:spPr bwMode="auto">
            <a:xfrm>
              <a:off x="11250613" y="993775"/>
              <a:ext cx="63500" cy="63500"/>
            </a:xfrm>
            <a:custGeom>
              <a:avLst/>
              <a:gdLst>
                <a:gd name="T0" fmla="*/ 21 w 161"/>
                <a:gd name="T1" fmla="*/ 3 h 159"/>
                <a:gd name="T2" fmla="*/ 17 w 161"/>
                <a:gd name="T3" fmla="*/ 0 h 159"/>
                <a:gd name="T4" fmla="*/ 13 w 161"/>
                <a:gd name="T5" fmla="*/ 0 h 159"/>
                <a:gd name="T6" fmla="*/ 8 w 161"/>
                <a:gd name="T7" fmla="*/ 0 h 159"/>
                <a:gd name="T8" fmla="*/ 4 w 161"/>
                <a:gd name="T9" fmla="*/ 3 h 159"/>
                <a:gd name="T10" fmla="*/ 2 w 161"/>
                <a:gd name="T11" fmla="*/ 6 h 159"/>
                <a:gd name="T12" fmla="*/ 0 w 161"/>
                <a:gd name="T13" fmla="*/ 12 h 159"/>
                <a:gd name="T14" fmla="*/ 2 w 161"/>
                <a:gd name="T15" fmla="*/ 15 h 159"/>
                <a:gd name="T16" fmla="*/ 4 w 161"/>
                <a:gd name="T17" fmla="*/ 21 h 159"/>
                <a:gd name="T18" fmla="*/ 140 w 161"/>
                <a:gd name="T19" fmla="*/ 157 h 159"/>
                <a:gd name="T20" fmla="*/ 144 w 161"/>
                <a:gd name="T21" fmla="*/ 159 h 159"/>
                <a:gd name="T22" fmla="*/ 149 w 161"/>
                <a:gd name="T23" fmla="*/ 159 h 159"/>
                <a:gd name="T24" fmla="*/ 153 w 161"/>
                <a:gd name="T25" fmla="*/ 159 h 159"/>
                <a:gd name="T26" fmla="*/ 157 w 161"/>
                <a:gd name="T27" fmla="*/ 157 h 159"/>
                <a:gd name="T28" fmla="*/ 160 w 161"/>
                <a:gd name="T29" fmla="*/ 153 h 159"/>
                <a:gd name="T30" fmla="*/ 161 w 161"/>
                <a:gd name="T31" fmla="*/ 148 h 159"/>
                <a:gd name="T32" fmla="*/ 160 w 161"/>
                <a:gd name="T33" fmla="*/ 144 h 159"/>
                <a:gd name="T34" fmla="*/ 157 w 161"/>
                <a:gd name="T35" fmla="*/ 139 h 159"/>
                <a:gd name="T36" fmla="*/ 21 w 161"/>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59">
                  <a:moveTo>
                    <a:pt x="21" y="3"/>
                  </a:moveTo>
                  <a:lnTo>
                    <a:pt x="17" y="0"/>
                  </a:lnTo>
                  <a:lnTo>
                    <a:pt x="13" y="0"/>
                  </a:lnTo>
                  <a:lnTo>
                    <a:pt x="8" y="0"/>
                  </a:lnTo>
                  <a:lnTo>
                    <a:pt x="4" y="3"/>
                  </a:lnTo>
                  <a:lnTo>
                    <a:pt x="2" y="6"/>
                  </a:lnTo>
                  <a:lnTo>
                    <a:pt x="0" y="12"/>
                  </a:lnTo>
                  <a:lnTo>
                    <a:pt x="2" y="15"/>
                  </a:lnTo>
                  <a:lnTo>
                    <a:pt x="4" y="21"/>
                  </a:lnTo>
                  <a:lnTo>
                    <a:pt x="140" y="157"/>
                  </a:lnTo>
                  <a:lnTo>
                    <a:pt x="144" y="159"/>
                  </a:lnTo>
                  <a:lnTo>
                    <a:pt x="149" y="159"/>
                  </a:lnTo>
                  <a:lnTo>
                    <a:pt x="153" y="159"/>
                  </a:lnTo>
                  <a:lnTo>
                    <a:pt x="157" y="157"/>
                  </a:lnTo>
                  <a:lnTo>
                    <a:pt x="160" y="153"/>
                  </a:lnTo>
                  <a:lnTo>
                    <a:pt x="161" y="148"/>
                  </a:lnTo>
                  <a:lnTo>
                    <a:pt x="160" y="144"/>
                  </a:lnTo>
                  <a:lnTo>
                    <a:pt x="157" y="139"/>
                  </a:ln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3623">
              <a:extLst>
                <a:ext uri="{FF2B5EF4-FFF2-40B4-BE49-F238E27FC236}">
                  <a16:creationId xmlns:a16="http://schemas.microsoft.com/office/drawing/2014/main" id="{6FEA2310-F55A-42DA-913D-4342D4C4A861}"/>
                </a:ext>
              </a:extLst>
            </p:cNvPr>
            <p:cNvSpPr>
              <a:spLocks/>
            </p:cNvSpPr>
            <p:nvPr/>
          </p:nvSpPr>
          <p:spPr bwMode="auto">
            <a:xfrm>
              <a:off x="11028363" y="993775"/>
              <a:ext cx="63500" cy="63500"/>
            </a:xfrm>
            <a:custGeom>
              <a:avLst/>
              <a:gdLst>
                <a:gd name="T0" fmla="*/ 157 w 160"/>
                <a:gd name="T1" fmla="*/ 3 h 159"/>
                <a:gd name="T2" fmla="*/ 153 w 160"/>
                <a:gd name="T3" fmla="*/ 0 h 159"/>
                <a:gd name="T4" fmla="*/ 148 w 160"/>
                <a:gd name="T5" fmla="*/ 0 h 159"/>
                <a:gd name="T6" fmla="*/ 144 w 160"/>
                <a:gd name="T7" fmla="*/ 0 h 159"/>
                <a:gd name="T8" fmla="*/ 139 w 160"/>
                <a:gd name="T9" fmla="*/ 3 h 159"/>
                <a:gd name="T10" fmla="*/ 3 w 160"/>
                <a:gd name="T11" fmla="*/ 139 h 159"/>
                <a:gd name="T12" fmla="*/ 0 w 160"/>
                <a:gd name="T13" fmla="*/ 144 h 159"/>
                <a:gd name="T14" fmla="*/ 0 w 160"/>
                <a:gd name="T15" fmla="*/ 148 h 159"/>
                <a:gd name="T16" fmla="*/ 0 w 160"/>
                <a:gd name="T17" fmla="*/ 153 h 159"/>
                <a:gd name="T18" fmla="*/ 3 w 160"/>
                <a:gd name="T19" fmla="*/ 157 h 159"/>
                <a:gd name="T20" fmla="*/ 7 w 160"/>
                <a:gd name="T21" fmla="*/ 159 h 159"/>
                <a:gd name="T22" fmla="*/ 12 w 160"/>
                <a:gd name="T23" fmla="*/ 159 h 159"/>
                <a:gd name="T24" fmla="*/ 16 w 160"/>
                <a:gd name="T25" fmla="*/ 159 h 159"/>
                <a:gd name="T26" fmla="*/ 21 w 160"/>
                <a:gd name="T27" fmla="*/ 157 h 159"/>
                <a:gd name="T28" fmla="*/ 157 w 160"/>
                <a:gd name="T29" fmla="*/ 21 h 159"/>
                <a:gd name="T30" fmla="*/ 160 w 160"/>
                <a:gd name="T31" fmla="*/ 15 h 159"/>
                <a:gd name="T32" fmla="*/ 160 w 160"/>
                <a:gd name="T33" fmla="*/ 12 h 159"/>
                <a:gd name="T34" fmla="*/ 160 w 160"/>
                <a:gd name="T35" fmla="*/ 6 h 159"/>
                <a:gd name="T36" fmla="*/ 157 w 160"/>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59">
                  <a:moveTo>
                    <a:pt x="157" y="3"/>
                  </a:moveTo>
                  <a:lnTo>
                    <a:pt x="153" y="0"/>
                  </a:lnTo>
                  <a:lnTo>
                    <a:pt x="148" y="0"/>
                  </a:lnTo>
                  <a:lnTo>
                    <a:pt x="144" y="0"/>
                  </a:lnTo>
                  <a:lnTo>
                    <a:pt x="139" y="3"/>
                  </a:lnTo>
                  <a:lnTo>
                    <a:pt x="3" y="139"/>
                  </a:lnTo>
                  <a:lnTo>
                    <a:pt x="0" y="144"/>
                  </a:lnTo>
                  <a:lnTo>
                    <a:pt x="0" y="148"/>
                  </a:lnTo>
                  <a:lnTo>
                    <a:pt x="0" y="153"/>
                  </a:lnTo>
                  <a:lnTo>
                    <a:pt x="3" y="157"/>
                  </a:lnTo>
                  <a:lnTo>
                    <a:pt x="7" y="159"/>
                  </a:lnTo>
                  <a:lnTo>
                    <a:pt x="12" y="159"/>
                  </a:lnTo>
                  <a:lnTo>
                    <a:pt x="16" y="159"/>
                  </a:lnTo>
                  <a:lnTo>
                    <a:pt x="21" y="157"/>
                  </a:lnTo>
                  <a:lnTo>
                    <a:pt x="157" y="21"/>
                  </a:lnTo>
                  <a:lnTo>
                    <a:pt x="160" y="15"/>
                  </a:lnTo>
                  <a:lnTo>
                    <a:pt x="160" y="12"/>
                  </a:lnTo>
                  <a:lnTo>
                    <a:pt x="160" y="6"/>
                  </a:lnTo>
                  <a:lnTo>
                    <a:pt x="157"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3624">
              <a:extLst>
                <a:ext uri="{FF2B5EF4-FFF2-40B4-BE49-F238E27FC236}">
                  <a16:creationId xmlns:a16="http://schemas.microsoft.com/office/drawing/2014/main" id="{A80953AC-975D-4E59-BEC4-4B21BEA83C06}"/>
                </a:ext>
              </a:extLst>
            </p:cNvPr>
            <p:cNvSpPr>
              <a:spLocks/>
            </p:cNvSpPr>
            <p:nvPr/>
          </p:nvSpPr>
          <p:spPr bwMode="auto">
            <a:xfrm>
              <a:off x="11250613" y="771525"/>
              <a:ext cx="63500" cy="63500"/>
            </a:xfrm>
            <a:custGeom>
              <a:avLst/>
              <a:gdLst>
                <a:gd name="T0" fmla="*/ 4 w 161"/>
                <a:gd name="T1" fmla="*/ 156 h 160"/>
                <a:gd name="T2" fmla="*/ 8 w 161"/>
                <a:gd name="T3" fmla="*/ 159 h 160"/>
                <a:gd name="T4" fmla="*/ 12 w 161"/>
                <a:gd name="T5" fmla="*/ 160 h 160"/>
                <a:gd name="T6" fmla="*/ 17 w 161"/>
                <a:gd name="T7" fmla="*/ 159 h 160"/>
                <a:gd name="T8" fmla="*/ 21 w 161"/>
                <a:gd name="T9" fmla="*/ 156 h 160"/>
                <a:gd name="T10" fmla="*/ 157 w 161"/>
                <a:gd name="T11" fmla="*/ 20 h 160"/>
                <a:gd name="T12" fmla="*/ 160 w 161"/>
                <a:gd name="T13" fmla="*/ 16 h 160"/>
                <a:gd name="T14" fmla="*/ 161 w 161"/>
                <a:gd name="T15" fmla="*/ 11 h 160"/>
                <a:gd name="T16" fmla="*/ 160 w 161"/>
                <a:gd name="T17" fmla="*/ 7 h 160"/>
                <a:gd name="T18" fmla="*/ 157 w 161"/>
                <a:gd name="T19" fmla="*/ 4 h 160"/>
                <a:gd name="T20" fmla="*/ 153 w 161"/>
                <a:gd name="T21" fmla="*/ 1 h 160"/>
                <a:gd name="T22" fmla="*/ 149 w 161"/>
                <a:gd name="T23" fmla="*/ 0 h 160"/>
                <a:gd name="T24" fmla="*/ 144 w 161"/>
                <a:gd name="T25" fmla="*/ 1 h 160"/>
                <a:gd name="T26" fmla="*/ 140 w 161"/>
                <a:gd name="T27" fmla="*/ 4 h 160"/>
                <a:gd name="T28" fmla="*/ 4 w 161"/>
                <a:gd name="T29" fmla="*/ 140 h 160"/>
                <a:gd name="T30" fmla="*/ 2 w 161"/>
                <a:gd name="T31" fmla="*/ 144 h 160"/>
                <a:gd name="T32" fmla="*/ 0 w 161"/>
                <a:gd name="T33" fmla="*/ 147 h 160"/>
                <a:gd name="T34" fmla="*/ 2 w 161"/>
                <a:gd name="T35" fmla="*/ 153 h 160"/>
                <a:gd name="T36" fmla="*/ 4 w 161"/>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60">
                  <a:moveTo>
                    <a:pt x="4" y="156"/>
                  </a:moveTo>
                  <a:lnTo>
                    <a:pt x="8" y="159"/>
                  </a:lnTo>
                  <a:lnTo>
                    <a:pt x="12" y="160"/>
                  </a:lnTo>
                  <a:lnTo>
                    <a:pt x="17" y="159"/>
                  </a:lnTo>
                  <a:lnTo>
                    <a:pt x="21" y="156"/>
                  </a:lnTo>
                  <a:lnTo>
                    <a:pt x="157" y="20"/>
                  </a:lnTo>
                  <a:lnTo>
                    <a:pt x="160" y="16"/>
                  </a:lnTo>
                  <a:lnTo>
                    <a:pt x="161" y="11"/>
                  </a:lnTo>
                  <a:lnTo>
                    <a:pt x="160" y="7"/>
                  </a:lnTo>
                  <a:lnTo>
                    <a:pt x="157" y="4"/>
                  </a:lnTo>
                  <a:lnTo>
                    <a:pt x="153" y="1"/>
                  </a:lnTo>
                  <a:lnTo>
                    <a:pt x="149" y="0"/>
                  </a:lnTo>
                  <a:lnTo>
                    <a:pt x="144" y="1"/>
                  </a:lnTo>
                  <a:lnTo>
                    <a:pt x="140" y="4"/>
                  </a:lnTo>
                  <a:lnTo>
                    <a:pt x="4" y="140"/>
                  </a:lnTo>
                  <a:lnTo>
                    <a:pt x="2" y="144"/>
                  </a:lnTo>
                  <a:lnTo>
                    <a:pt x="0" y="147"/>
                  </a:lnTo>
                  <a:lnTo>
                    <a:pt x="2" y="153"/>
                  </a:lnTo>
                  <a:lnTo>
                    <a:pt x="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3625">
              <a:extLst>
                <a:ext uri="{FF2B5EF4-FFF2-40B4-BE49-F238E27FC236}">
                  <a16:creationId xmlns:a16="http://schemas.microsoft.com/office/drawing/2014/main" id="{DCEEE9E8-A5B3-4D81-814B-3132C0A5CC75}"/>
                </a:ext>
              </a:extLst>
            </p:cNvPr>
            <p:cNvSpPr>
              <a:spLocks/>
            </p:cNvSpPr>
            <p:nvPr/>
          </p:nvSpPr>
          <p:spPr bwMode="auto">
            <a:xfrm>
              <a:off x="11028363" y="771525"/>
              <a:ext cx="63500" cy="63500"/>
            </a:xfrm>
            <a:custGeom>
              <a:avLst/>
              <a:gdLst>
                <a:gd name="T0" fmla="*/ 139 w 160"/>
                <a:gd name="T1" fmla="*/ 156 h 160"/>
                <a:gd name="T2" fmla="*/ 144 w 160"/>
                <a:gd name="T3" fmla="*/ 159 h 160"/>
                <a:gd name="T4" fmla="*/ 148 w 160"/>
                <a:gd name="T5" fmla="*/ 160 h 160"/>
                <a:gd name="T6" fmla="*/ 153 w 160"/>
                <a:gd name="T7" fmla="*/ 159 h 160"/>
                <a:gd name="T8" fmla="*/ 157 w 160"/>
                <a:gd name="T9" fmla="*/ 156 h 160"/>
                <a:gd name="T10" fmla="*/ 160 w 160"/>
                <a:gd name="T11" fmla="*/ 153 h 160"/>
                <a:gd name="T12" fmla="*/ 160 w 160"/>
                <a:gd name="T13" fmla="*/ 149 h 160"/>
                <a:gd name="T14" fmla="*/ 160 w 160"/>
                <a:gd name="T15" fmla="*/ 144 h 160"/>
                <a:gd name="T16" fmla="*/ 157 w 160"/>
                <a:gd name="T17" fmla="*/ 140 h 160"/>
                <a:gd name="T18" fmla="*/ 21 w 160"/>
                <a:gd name="T19" fmla="*/ 4 h 160"/>
                <a:gd name="T20" fmla="*/ 16 w 160"/>
                <a:gd name="T21" fmla="*/ 1 h 160"/>
                <a:gd name="T22" fmla="*/ 12 w 160"/>
                <a:gd name="T23" fmla="*/ 0 h 160"/>
                <a:gd name="T24" fmla="*/ 7 w 160"/>
                <a:gd name="T25" fmla="*/ 1 h 160"/>
                <a:gd name="T26" fmla="*/ 3 w 160"/>
                <a:gd name="T27" fmla="*/ 4 h 160"/>
                <a:gd name="T28" fmla="*/ 0 w 160"/>
                <a:gd name="T29" fmla="*/ 7 h 160"/>
                <a:gd name="T30" fmla="*/ 0 w 160"/>
                <a:gd name="T31" fmla="*/ 11 h 160"/>
                <a:gd name="T32" fmla="*/ 0 w 160"/>
                <a:gd name="T33" fmla="*/ 16 h 160"/>
                <a:gd name="T34" fmla="*/ 3 w 160"/>
                <a:gd name="T35" fmla="*/ 20 h 160"/>
                <a:gd name="T36" fmla="*/ 139 w 160"/>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60">
                  <a:moveTo>
                    <a:pt x="139" y="156"/>
                  </a:moveTo>
                  <a:lnTo>
                    <a:pt x="144" y="159"/>
                  </a:lnTo>
                  <a:lnTo>
                    <a:pt x="148" y="160"/>
                  </a:lnTo>
                  <a:lnTo>
                    <a:pt x="153" y="159"/>
                  </a:lnTo>
                  <a:lnTo>
                    <a:pt x="157" y="156"/>
                  </a:lnTo>
                  <a:lnTo>
                    <a:pt x="160" y="153"/>
                  </a:lnTo>
                  <a:lnTo>
                    <a:pt x="160" y="149"/>
                  </a:lnTo>
                  <a:lnTo>
                    <a:pt x="160" y="144"/>
                  </a:lnTo>
                  <a:lnTo>
                    <a:pt x="157" y="140"/>
                  </a:lnTo>
                  <a:lnTo>
                    <a:pt x="21" y="4"/>
                  </a:lnTo>
                  <a:lnTo>
                    <a:pt x="16" y="1"/>
                  </a:lnTo>
                  <a:lnTo>
                    <a:pt x="12" y="0"/>
                  </a:lnTo>
                  <a:lnTo>
                    <a:pt x="7" y="1"/>
                  </a:lnTo>
                  <a:lnTo>
                    <a:pt x="3" y="4"/>
                  </a:lnTo>
                  <a:lnTo>
                    <a:pt x="0" y="7"/>
                  </a:lnTo>
                  <a:lnTo>
                    <a:pt x="0" y="11"/>
                  </a:lnTo>
                  <a:lnTo>
                    <a:pt x="0" y="16"/>
                  </a:lnTo>
                  <a:lnTo>
                    <a:pt x="3" y="20"/>
                  </a:lnTo>
                  <a:lnTo>
                    <a:pt x="13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8" name="Group 117" descr="Icon of boxes. ">
            <a:extLst>
              <a:ext uri="{FF2B5EF4-FFF2-40B4-BE49-F238E27FC236}">
                <a16:creationId xmlns:a16="http://schemas.microsoft.com/office/drawing/2014/main" id="{75BF619E-615D-4C1A-A3A1-04DFC90E2F3F}"/>
              </a:ext>
            </a:extLst>
          </p:cNvPr>
          <p:cNvGrpSpPr/>
          <p:nvPr/>
        </p:nvGrpSpPr>
        <p:grpSpPr>
          <a:xfrm>
            <a:off x="11058919" y="1368977"/>
            <a:ext cx="287337" cy="285750"/>
            <a:chOff x="5465763" y="3068638"/>
            <a:chExt cx="287337" cy="285750"/>
          </a:xfrm>
          <a:solidFill>
            <a:schemeClr val="bg1"/>
          </a:solidFill>
        </p:grpSpPr>
        <p:sp>
          <p:nvSpPr>
            <p:cNvPr id="119" name="Freeform 617">
              <a:extLst>
                <a:ext uri="{FF2B5EF4-FFF2-40B4-BE49-F238E27FC236}">
                  <a16:creationId xmlns:a16="http://schemas.microsoft.com/office/drawing/2014/main" id="{01C5157B-D811-44C7-8E5F-D3F25F98966E}"/>
                </a:ext>
              </a:extLst>
            </p:cNvPr>
            <p:cNvSpPr>
              <a:spLocks/>
            </p:cNvSpPr>
            <p:nvPr/>
          </p:nvSpPr>
          <p:spPr bwMode="auto">
            <a:xfrm>
              <a:off x="5564188" y="3068638"/>
              <a:ext cx="119063" cy="38100"/>
            </a:xfrm>
            <a:custGeom>
              <a:avLst/>
              <a:gdLst>
                <a:gd name="T0" fmla="*/ 375 w 375"/>
                <a:gd name="T1" fmla="*/ 62 h 120"/>
                <a:gd name="T2" fmla="*/ 374 w 375"/>
                <a:gd name="T3" fmla="*/ 62 h 120"/>
                <a:gd name="T4" fmla="*/ 373 w 375"/>
                <a:gd name="T5" fmla="*/ 61 h 120"/>
                <a:gd name="T6" fmla="*/ 193 w 375"/>
                <a:gd name="T7" fmla="*/ 1 h 120"/>
                <a:gd name="T8" fmla="*/ 188 w 375"/>
                <a:gd name="T9" fmla="*/ 0 h 120"/>
                <a:gd name="T10" fmla="*/ 183 w 375"/>
                <a:gd name="T11" fmla="*/ 1 h 120"/>
                <a:gd name="T12" fmla="*/ 2 w 375"/>
                <a:gd name="T13" fmla="*/ 61 h 120"/>
                <a:gd name="T14" fmla="*/ 1 w 375"/>
                <a:gd name="T15" fmla="*/ 62 h 120"/>
                <a:gd name="T16" fmla="*/ 0 w 375"/>
                <a:gd name="T17" fmla="*/ 62 h 120"/>
                <a:gd name="T18" fmla="*/ 188 w 375"/>
                <a:gd name="T19" fmla="*/ 120 h 120"/>
                <a:gd name="T20" fmla="*/ 375 w 375"/>
                <a:gd name="T21"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12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618">
              <a:extLst>
                <a:ext uri="{FF2B5EF4-FFF2-40B4-BE49-F238E27FC236}">
                  <a16:creationId xmlns:a16="http://schemas.microsoft.com/office/drawing/2014/main" id="{90385080-F77C-4175-BA14-BE696271A7ED}"/>
                </a:ext>
              </a:extLst>
            </p:cNvPr>
            <p:cNvSpPr>
              <a:spLocks/>
            </p:cNvSpPr>
            <p:nvPr/>
          </p:nvSpPr>
          <p:spPr bwMode="auto">
            <a:xfrm>
              <a:off x="5629275" y="3097213"/>
              <a:ext cx="57150" cy="93663"/>
            </a:xfrm>
            <a:custGeom>
              <a:avLst/>
              <a:gdLst>
                <a:gd name="T0" fmla="*/ 181 w 181"/>
                <a:gd name="T1" fmla="*/ 210 h 295"/>
                <a:gd name="T2" fmla="*/ 181 w 181"/>
                <a:gd name="T3" fmla="*/ 0 h 295"/>
                <a:gd name="T4" fmla="*/ 0 w 181"/>
                <a:gd name="T5" fmla="*/ 56 h 295"/>
                <a:gd name="T6" fmla="*/ 0 w 181"/>
                <a:gd name="T7" fmla="*/ 295 h 295"/>
                <a:gd name="T8" fmla="*/ 171 w 181"/>
                <a:gd name="T9" fmla="*/ 224 h 295"/>
                <a:gd name="T10" fmla="*/ 174 w 181"/>
                <a:gd name="T11" fmla="*/ 222 h 295"/>
                <a:gd name="T12" fmla="*/ 178 w 181"/>
                <a:gd name="T13" fmla="*/ 219 h 295"/>
                <a:gd name="T14" fmla="*/ 180 w 181"/>
                <a:gd name="T15" fmla="*/ 215 h 295"/>
                <a:gd name="T16" fmla="*/ 181 w 181"/>
                <a:gd name="T17" fmla="*/ 2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181" y="210"/>
                  </a:moveTo>
                  <a:lnTo>
                    <a:pt x="181" y="0"/>
                  </a:lnTo>
                  <a:lnTo>
                    <a:pt x="0" y="56"/>
                  </a:lnTo>
                  <a:lnTo>
                    <a:pt x="0" y="295"/>
                  </a:lnTo>
                  <a:lnTo>
                    <a:pt x="171" y="224"/>
                  </a:lnTo>
                  <a:lnTo>
                    <a:pt x="174" y="222"/>
                  </a:lnTo>
                  <a:lnTo>
                    <a:pt x="178" y="219"/>
                  </a:lnTo>
                  <a:lnTo>
                    <a:pt x="180" y="215"/>
                  </a:lnTo>
                  <a:lnTo>
                    <a:pt x="181"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619">
              <a:extLst>
                <a:ext uri="{FF2B5EF4-FFF2-40B4-BE49-F238E27FC236}">
                  <a16:creationId xmlns:a16="http://schemas.microsoft.com/office/drawing/2014/main" id="{B5ABC7AD-DBA6-420E-8EDC-F8D70A03499B}"/>
                </a:ext>
              </a:extLst>
            </p:cNvPr>
            <p:cNvSpPr>
              <a:spLocks/>
            </p:cNvSpPr>
            <p:nvPr/>
          </p:nvSpPr>
          <p:spPr bwMode="auto">
            <a:xfrm>
              <a:off x="5562600" y="3097213"/>
              <a:ext cx="57150" cy="93663"/>
            </a:xfrm>
            <a:custGeom>
              <a:avLst/>
              <a:gdLst>
                <a:gd name="T0" fmla="*/ 9 w 181"/>
                <a:gd name="T1" fmla="*/ 224 h 295"/>
                <a:gd name="T2" fmla="*/ 181 w 181"/>
                <a:gd name="T3" fmla="*/ 295 h 295"/>
                <a:gd name="T4" fmla="*/ 181 w 181"/>
                <a:gd name="T5" fmla="*/ 56 h 295"/>
                <a:gd name="T6" fmla="*/ 0 w 181"/>
                <a:gd name="T7" fmla="*/ 0 h 295"/>
                <a:gd name="T8" fmla="*/ 0 w 181"/>
                <a:gd name="T9" fmla="*/ 210 h 295"/>
                <a:gd name="T10" fmla="*/ 0 w 181"/>
                <a:gd name="T11" fmla="*/ 215 h 295"/>
                <a:gd name="T12" fmla="*/ 2 w 181"/>
                <a:gd name="T13" fmla="*/ 219 h 295"/>
                <a:gd name="T14" fmla="*/ 6 w 181"/>
                <a:gd name="T15" fmla="*/ 222 h 295"/>
                <a:gd name="T16" fmla="*/ 9 w 181"/>
                <a:gd name="T17" fmla="*/ 2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9" y="224"/>
                  </a:moveTo>
                  <a:lnTo>
                    <a:pt x="181" y="295"/>
                  </a:lnTo>
                  <a:lnTo>
                    <a:pt x="181" y="56"/>
                  </a:lnTo>
                  <a:lnTo>
                    <a:pt x="0" y="0"/>
                  </a:lnTo>
                  <a:lnTo>
                    <a:pt x="0" y="210"/>
                  </a:lnTo>
                  <a:lnTo>
                    <a:pt x="0" y="215"/>
                  </a:lnTo>
                  <a:lnTo>
                    <a:pt x="2" y="219"/>
                  </a:lnTo>
                  <a:lnTo>
                    <a:pt x="6" y="222"/>
                  </a:lnTo>
                  <a:lnTo>
                    <a:pt x="9"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620">
              <a:extLst>
                <a:ext uri="{FF2B5EF4-FFF2-40B4-BE49-F238E27FC236}">
                  <a16:creationId xmlns:a16="http://schemas.microsoft.com/office/drawing/2014/main" id="{9AF2E18D-3033-4D0D-B36E-B08820967CFC}"/>
                </a:ext>
              </a:extLst>
            </p:cNvPr>
            <p:cNvSpPr>
              <a:spLocks/>
            </p:cNvSpPr>
            <p:nvPr/>
          </p:nvSpPr>
          <p:spPr bwMode="auto">
            <a:xfrm>
              <a:off x="5705475" y="3217863"/>
              <a:ext cx="47625" cy="77788"/>
            </a:xfrm>
            <a:custGeom>
              <a:avLst/>
              <a:gdLst>
                <a:gd name="T0" fmla="*/ 0 w 150"/>
                <a:gd name="T1" fmla="*/ 67 h 249"/>
                <a:gd name="T2" fmla="*/ 0 w 150"/>
                <a:gd name="T3" fmla="*/ 249 h 249"/>
                <a:gd name="T4" fmla="*/ 141 w 150"/>
                <a:gd name="T5" fmla="*/ 177 h 249"/>
                <a:gd name="T6" fmla="*/ 146 w 150"/>
                <a:gd name="T7" fmla="*/ 175 h 249"/>
                <a:gd name="T8" fmla="*/ 148 w 150"/>
                <a:gd name="T9" fmla="*/ 171 h 249"/>
                <a:gd name="T10" fmla="*/ 149 w 150"/>
                <a:gd name="T11" fmla="*/ 168 h 249"/>
                <a:gd name="T12" fmla="*/ 150 w 150"/>
                <a:gd name="T13" fmla="*/ 164 h 249"/>
                <a:gd name="T14" fmla="*/ 150 w 150"/>
                <a:gd name="T15" fmla="*/ 0 h 249"/>
                <a:gd name="T16" fmla="*/ 0 w 150"/>
                <a:gd name="T17" fmla="*/ 6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49">
                  <a:moveTo>
                    <a:pt x="0" y="67"/>
                  </a:moveTo>
                  <a:lnTo>
                    <a:pt x="0" y="249"/>
                  </a:lnTo>
                  <a:lnTo>
                    <a:pt x="141" y="177"/>
                  </a:lnTo>
                  <a:lnTo>
                    <a:pt x="146" y="175"/>
                  </a:lnTo>
                  <a:lnTo>
                    <a:pt x="148" y="171"/>
                  </a:lnTo>
                  <a:lnTo>
                    <a:pt x="149" y="168"/>
                  </a:lnTo>
                  <a:lnTo>
                    <a:pt x="150" y="164"/>
                  </a:lnTo>
                  <a:lnTo>
                    <a:pt x="150" y="0"/>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621">
              <a:extLst>
                <a:ext uri="{FF2B5EF4-FFF2-40B4-BE49-F238E27FC236}">
                  <a16:creationId xmlns:a16="http://schemas.microsoft.com/office/drawing/2014/main" id="{10DED026-CA17-4314-AA7F-A291474A64A7}"/>
                </a:ext>
              </a:extLst>
            </p:cNvPr>
            <p:cNvSpPr>
              <a:spLocks/>
            </p:cNvSpPr>
            <p:nvPr/>
          </p:nvSpPr>
          <p:spPr bwMode="auto">
            <a:xfrm>
              <a:off x="5656263" y="3192463"/>
              <a:ext cx="88900" cy="38100"/>
            </a:xfrm>
            <a:custGeom>
              <a:avLst/>
              <a:gdLst>
                <a:gd name="T0" fmla="*/ 146 w 281"/>
                <a:gd name="T1" fmla="*/ 2 h 120"/>
                <a:gd name="T2" fmla="*/ 143 w 281"/>
                <a:gd name="T3" fmla="*/ 0 h 120"/>
                <a:gd name="T4" fmla="*/ 141 w 281"/>
                <a:gd name="T5" fmla="*/ 0 h 120"/>
                <a:gd name="T6" fmla="*/ 138 w 281"/>
                <a:gd name="T7" fmla="*/ 0 h 120"/>
                <a:gd name="T8" fmla="*/ 134 w 281"/>
                <a:gd name="T9" fmla="*/ 2 h 120"/>
                <a:gd name="T10" fmla="*/ 0 w 281"/>
                <a:gd name="T11" fmla="*/ 55 h 120"/>
                <a:gd name="T12" fmla="*/ 141 w 281"/>
                <a:gd name="T13" fmla="*/ 120 h 120"/>
                <a:gd name="T14" fmla="*/ 281 w 281"/>
                <a:gd name="T15" fmla="*/ 55 h 120"/>
                <a:gd name="T16" fmla="*/ 146 w 281"/>
                <a:gd name="T17"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120">
                  <a:moveTo>
                    <a:pt x="146" y="2"/>
                  </a:moveTo>
                  <a:lnTo>
                    <a:pt x="143" y="0"/>
                  </a:lnTo>
                  <a:lnTo>
                    <a:pt x="141" y="0"/>
                  </a:lnTo>
                  <a:lnTo>
                    <a:pt x="138" y="0"/>
                  </a:lnTo>
                  <a:lnTo>
                    <a:pt x="134" y="2"/>
                  </a:lnTo>
                  <a:lnTo>
                    <a:pt x="0" y="55"/>
                  </a:lnTo>
                  <a:lnTo>
                    <a:pt x="141" y="120"/>
                  </a:lnTo>
                  <a:lnTo>
                    <a:pt x="281" y="55"/>
                  </a:lnTo>
                  <a:lnTo>
                    <a:pt x="1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622">
              <a:extLst>
                <a:ext uri="{FF2B5EF4-FFF2-40B4-BE49-F238E27FC236}">
                  <a16:creationId xmlns:a16="http://schemas.microsoft.com/office/drawing/2014/main" id="{AC238F9B-3904-4E03-9BCD-C8546D347A83}"/>
                </a:ext>
              </a:extLst>
            </p:cNvPr>
            <p:cNvSpPr>
              <a:spLocks/>
            </p:cNvSpPr>
            <p:nvPr/>
          </p:nvSpPr>
          <p:spPr bwMode="auto">
            <a:xfrm>
              <a:off x="5648325" y="3217863"/>
              <a:ext cx="47625" cy="77788"/>
            </a:xfrm>
            <a:custGeom>
              <a:avLst/>
              <a:gdLst>
                <a:gd name="T0" fmla="*/ 0 w 151"/>
                <a:gd name="T1" fmla="*/ 164 h 249"/>
                <a:gd name="T2" fmla="*/ 1 w 151"/>
                <a:gd name="T3" fmla="*/ 167 h 249"/>
                <a:gd name="T4" fmla="*/ 2 w 151"/>
                <a:gd name="T5" fmla="*/ 171 h 249"/>
                <a:gd name="T6" fmla="*/ 5 w 151"/>
                <a:gd name="T7" fmla="*/ 175 h 249"/>
                <a:gd name="T8" fmla="*/ 8 w 151"/>
                <a:gd name="T9" fmla="*/ 177 h 249"/>
                <a:gd name="T10" fmla="*/ 151 w 151"/>
                <a:gd name="T11" fmla="*/ 249 h 249"/>
                <a:gd name="T12" fmla="*/ 151 w 151"/>
                <a:gd name="T13" fmla="*/ 67 h 249"/>
                <a:gd name="T14" fmla="*/ 0 w 151"/>
                <a:gd name="T15" fmla="*/ 0 h 249"/>
                <a:gd name="T16" fmla="*/ 0 w 151"/>
                <a:gd name="T17" fmla="*/ 16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49">
                  <a:moveTo>
                    <a:pt x="0" y="164"/>
                  </a:moveTo>
                  <a:lnTo>
                    <a:pt x="1" y="167"/>
                  </a:lnTo>
                  <a:lnTo>
                    <a:pt x="2" y="171"/>
                  </a:lnTo>
                  <a:lnTo>
                    <a:pt x="5" y="175"/>
                  </a:lnTo>
                  <a:lnTo>
                    <a:pt x="8" y="177"/>
                  </a:lnTo>
                  <a:lnTo>
                    <a:pt x="151" y="249"/>
                  </a:lnTo>
                  <a:lnTo>
                    <a:pt x="151" y="67"/>
                  </a:lnTo>
                  <a:lnTo>
                    <a:pt x="0"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623">
              <a:extLst>
                <a:ext uri="{FF2B5EF4-FFF2-40B4-BE49-F238E27FC236}">
                  <a16:creationId xmlns:a16="http://schemas.microsoft.com/office/drawing/2014/main" id="{19E2AFFE-6F2F-4A41-BE44-30D95498EF5A}"/>
                </a:ext>
              </a:extLst>
            </p:cNvPr>
            <p:cNvSpPr>
              <a:spLocks/>
            </p:cNvSpPr>
            <p:nvPr/>
          </p:nvSpPr>
          <p:spPr bwMode="auto">
            <a:xfrm>
              <a:off x="5475288" y="3201988"/>
              <a:ext cx="144463" cy="47625"/>
            </a:xfrm>
            <a:custGeom>
              <a:avLst/>
              <a:gdLst>
                <a:gd name="T0" fmla="*/ 231 w 452"/>
                <a:gd name="T1" fmla="*/ 2 h 151"/>
                <a:gd name="T2" fmla="*/ 225 w 452"/>
                <a:gd name="T3" fmla="*/ 0 h 151"/>
                <a:gd name="T4" fmla="*/ 221 w 452"/>
                <a:gd name="T5" fmla="*/ 2 h 151"/>
                <a:gd name="T6" fmla="*/ 0 w 452"/>
                <a:gd name="T7" fmla="*/ 70 h 151"/>
                <a:gd name="T8" fmla="*/ 225 w 452"/>
                <a:gd name="T9" fmla="*/ 151 h 151"/>
                <a:gd name="T10" fmla="*/ 452 w 452"/>
                <a:gd name="T11" fmla="*/ 70 h 151"/>
                <a:gd name="T12" fmla="*/ 231 w 452"/>
                <a:gd name="T13" fmla="*/ 2 h 151"/>
              </a:gdLst>
              <a:ahLst/>
              <a:cxnLst>
                <a:cxn ang="0">
                  <a:pos x="T0" y="T1"/>
                </a:cxn>
                <a:cxn ang="0">
                  <a:pos x="T2" y="T3"/>
                </a:cxn>
                <a:cxn ang="0">
                  <a:pos x="T4" y="T5"/>
                </a:cxn>
                <a:cxn ang="0">
                  <a:pos x="T6" y="T7"/>
                </a:cxn>
                <a:cxn ang="0">
                  <a:pos x="T8" y="T9"/>
                </a:cxn>
                <a:cxn ang="0">
                  <a:pos x="T10" y="T11"/>
                </a:cxn>
                <a:cxn ang="0">
                  <a:pos x="T12" y="T13"/>
                </a:cxn>
              </a:cxnLst>
              <a:rect l="0" t="0" r="r" b="b"/>
              <a:pathLst>
                <a:path w="452" h="151">
                  <a:moveTo>
                    <a:pt x="231" y="2"/>
                  </a:moveTo>
                  <a:lnTo>
                    <a:pt x="225" y="0"/>
                  </a:lnTo>
                  <a:lnTo>
                    <a:pt x="221" y="2"/>
                  </a:lnTo>
                  <a:lnTo>
                    <a:pt x="0" y="70"/>
                  </a:lnTo>
                  <a:lnTo>
                    <a:pt x="225" y="151"/>
                  </a:lnTo>
                  <a:lnTo>
                    <a:pt x="452" y="70"/>
                  </a:lnTo>
                  <a:lnTo>
                    <a:pt x="23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624">
              <a:extLst>
                <a:ext uri="{FF2B5EF4-FFF2-40B4-BE49-F238E27FC236}">
                  <a16:creationId xmlns:a16="http://schemas.microsoft.com/office/drawing/2014/main" id="{5BB7C855-93D5-43D5-9ED8-FD815B08E3D7}"/>
                </a:ext>
              </a:extLst>
            </p:cNvPr>
            <p:cNvSpPr>
              <a:spLocks/>
            </p:cNvSpPr>
            <p:nvPr/>
          </p:nvSpPr>
          <p:spPr bwMode="auto">
            <a:xfrm>
              <a:off x="5465763" y="3230563"/>
              <a:ext cx="76200" cy="123825"/>
            </a:xfrm>
            <a:custGeom>
              <a:avLst/>
              <a:gdLst>
                <a:gd name="T0" fmla="*/ 0 w 240"/>
                <a:gd name="T1" fmla="*/ 285 h 386"/>
                <a:gd name="T2" fmla="*/ 1 w 240"/>
                <a:gd name="T3" fmla="*/ 289 h 386"/>
                <a:gd name="T4" fmla="*/ 2 w 240"/>
                <a:gd name="T5" fmla="*/ 294 h 386"/>
                <a:gd name="T6" fmla="*/ 5 w 240"/>
                <a:gd name="T7" fmla="*/ 297 h 386"/>
                <a:gd name="T8" fmla="*/ 10 w 240"/>
                <a:gd name="T9" fmla="*/ 299 h 386"/>
                <a:gd name="T10" fmla="*/ 240 w 240"/>
                <a:gd name="T11" fmla="*/ 386 h 386"/>
                <a:gd name="T12" fmla="*/ 240 w 240"/>
                <a:gd name="T13" fmla="*/ 84 h 386"/>
                <a:gd name="T14" fmla="*/ 0 w 240"/>
                <a:gd name="T15" fmla="*/ 0 h 386"/>
                <a:gd name="T16" fmla="*/ 0 w 240"/>
                <a:gd name="T17" fmla="*/ 28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386">
                  <a:moveTo>
                    <a:pt x="0" y="285"/>
                  </a:moveTo>
                  <a:lnTo>
                    <a:pt x="1" y="289"/>
                  </a:lnTo>
                  <a:lnTo>
                    <a:pt x="2" y="294"/>
                  </a:lnTo>
                  <a:lnTo>
                    <a:pt x="5" y="297"/>
                  </a:lnTo>
                  <a:lnTo>
                    <a:pt x="10" y="299"/>
                  </a:lnTo>
                  <a:lnTo>
                    <a:pt x="240" y="386"/>
                  </a:lnTo>
                  <a:lnTo>
                    <a:pt x="240" y="84"/>
                  </a:lnTo>
                  <a:lnTo>
                    <a:pt x="0" y="0"/>
                  </a:lnTo>
                  <a:lnTo>
                    <a:pt x="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625">
              <a:extLst>
                <a:ext uri="{FF2B5EF4-FFF2-40B4-BE49-F238E27FC236}">
                  <a16:creationId xmlns:a16="http://schemas.microsoft.com/office/drawing/2014/main" id="{AE6F08CF-736A-40B8-AEB8-D64B67F37878}"/>
                </a:ext>
              </a:extLst>
            </p:cNvPr>
            <p:cNvSpPr>
              <a:spLocks/>
            </p:cNvSpPr>
            <p:nvPr/>
          </p:nvSpPr>
          <p:spPr bwMode="auto">
            <a:xfrm>
              <a:off x="5553075" y="3230563"/>
              <a:ext cx="76200" cy="123825"/>
            </a:xfrm>
            <a:custGeom>
              <a:avLst/>
              <a:gdLst>
                <a:gd name="T0" fmla="*/ 0 w 241"/>
                <a:gd name="T1" fmla="*/ 386 h 386"/>
                <a:gd name="T2" fmla="*/ 231 w 241"/>
                <a:gd name="T3" fmla="*/ 299 h 386"/>
                <a:gd name="T4" fmla="*/ 235 w 241"/>
                <a:gd name="T5" fmla="*/ 297 h 386"/>
                <a:gd name="T6" fmla="*/ 238 w 241"/>
                <a:gd name="T7" fmla="*/ 294 h 386"/>
                <a:gd name="T8" fmla="*/ 239 w 241"/>
                <a:gd name="T9" fmla="*/ 289 h 386"/>
                <a:gd name="T10" fmla="*/ 241 w 241"/>
                <a:gd name="T11" fmla="*/ 285 h 386"/>
                <a:gd name="T12" fmla="*/ 241 w 241"/>
                <a:gd name="T13" fmla="*/ 0 h 386"/>
                <a:gd name="T14" fmla="*/ 0 w 241"/>
                <a:gd name="T15" fmla="*/ 84 h 386"/>
                <a:gd name="T16" fmla="*/ 0 w 241"/>
                <a:gd name="T17"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86">
                  <a:moveTo>
                    <a:pt x="0" y="386"/>
                  </a:moveTo>
                  <a:lnTo>
                    <a:pt x="231" y="299"/>
                  </a:lnTo>
                  <a:lnTo>
                    <a:pt x="235" y="297"/>
                  </a:lnTo>
                  <a:lnTo>
                    <a:pt x="238" y="294"/>
                  </a:lnTo>
                  <a:lnTo>
                    <a:pt x="239" y="289"/>
                  </a:lnTo>
                  <a:lnTo>
                    <a:pt x="241" y="285"/>
                  </a:lnTo>
                  <a:lnTo>
                    <a:pt x="241" y="0"/>
                  </a:lnTo>
                  <a:lnTo>
                    <a:pt x="0" y="84"/>
                  </a:lnTo>
                  <a:lnTo>
                    <a:pt x="0" y="3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127" descr="Icon of human being and speech bubble. ">
            <a:extLst>
              <a:ext uri="{FF2B5EF4-FFF2-40B4-BE49-F238E27FC236}">
                <a16:creationId xmlns:a16="http://schemas.microsoft.com/office/drawing/2014/main" id="{E7EE81F4-E278-4BA7-8923-0D6DD1FEBDFA}"/>
              </a:ext>
            </a:extLst>
          </p:cNvPr>
          <p:cNvGrpSpPr/>
          <p:nvPr/>
        </p:nvGrpSpPr>
        <p:grpSpPr>
          <a:xfrm>
            <a:off x="9918300" y="1368977"/>
            <a:ext cx="284163" cy="285751"/>
            <a:chOff x="3171788" y="779462"/>
            <a:chExt cx="284163" cy="285751"/>
          </a:xfrm>
          <a:solidFill>
            <a:schemeClr val="bg1"/>
          </a:solidFill>
        </p:grpSpPr>
        <p:sp>
          <p:nvSpPr>
            <p:cNvPr id="129" name="Freeform 2993">
              <a:extLst>
                <a:ext uri="{FF2B5EF4-FFF2-40B4-BE49-F238E27FC236}">
                  <a16:creationId xmlns:a16="http://schemas.microsoft.com/office/drawing/2014/main" id="{DA50A160-1A41-427D-BA06-CB32B8C49A81}"/>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2994">
              <a:extLst>
                <a:ext uri="{FF2B5EF4-FFF2-40B4-BE49-F238E27FC236}">
                  <a16:creationId xmlns:a16="http://schemas.microsoft.com/office/drawing/2014/main" id="{983071EF-DBDF-4331-848B-74957C821E39}"/>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 name="Rectangle 2"/>
          <p:cNvSpPr/>
          <p:nvPr/>
        </p:nvSpPr>
        <p:spPr>
          <a:xfrm>
            <a:off x="228600" y="775619"/>
            <a:ext cx="11581103" cy="400110"/>
          </a:xfrm>
          <a:prstGeom prst="rect">
            <a:avLst/>
          </a:prstGeom>
        </p:spPr>
        <p:txBody>
          <a:bodyPr wrap="square">
            <a:spAutoFit/>
          </a:bodyPr>
          <a:lstStyle/>
          <a:p>
            <a:pPr marL="342900" indent="-342900">
              <a:buFont typeface="Wingdings" panose="05000000000000000000" pitchFamily="2" charset="2"/>
              <a:buChar char="q"/>
            </a:pPr>
            <a:r>
              <a:rPr lang="en-US" sz="2000" b="1" u="sng" dirty="0">
                <a:latin typeface="Arial" panose="020B0604020202020204" pitchFamily="34" charset="0"/>
              </a:rPr>
              <a:t>Task </a:t>
            </a:r>
            <a:r>
              <a:rPr lang="en-US" sz="2000" b="1" u="sng" dirty="0" smtClean="0">
                <a:latin typeface="Arial" panose="020B0604020202020204" pitchFamily="34" charset="0"/>
              </a:rPr>
              <a:t>4</a:t>
            </a:r>
            <a:r>
              <a:rPr lang="en-US" sz="2000" b="1" dirty="0" smtClean="0">
                <a:latin typeface="Arial" panose="020B0604020202020204" pitchFamily="34" charset="0"/>
              </a:rPr>
              <a:t>: </a:t>
            </a:r>
            <a:r>
              <a:rPr lang="en-US" sz="2000" dirty="0"/>
              <a:t> </a:t>
            </a:r>
            <a:r>
              <a:rPr lang="en-US" sz="2000" dirty="0">
                <a:latin typeface="Arial" panose="020B0604020202020204" pitchFamily="34" charset="0"/>
                <a:cs typeface="Arial" panose="020B0604020202020204" pitchFamily="34" charset="0"/>
              </a:rPr>
              <a:t>How does the fuel efficiency of cars vary across different body styles and model years? </a:t>
            </a:r>
          </a:p>
        </p:txBody>
      </p:sp>
      <p:pic>
        <p:nvPicPr>
          <p:cNvPr id="2" name="Picture 1"/>
          <p:cNvPicPr>
            <a:picLocks noChangeAspect="1"/>
          </p:cNvPicPr>
          <p:nvPr/>
        </p:nvPicPr>
        <p:blipFill>
          <a:blip r:embed="rId3"/>
          <a:stretch>
            <a:fillRect/>
          </a:stretch>
        </p:blipFill>
        <p:spPr>
          <a:xfrm>
            <a:off x="228600" y="1274216"/>
            <a:ext cx="11734799" cy="5447259"/>
          </a:xfrm>
          <a:prstGeom prst="rect">
            <a:avLst/>
          </a:prstGeom>
        </p:spPr>
      </p:pic>
    </p:spTree>
    <p:extLst>
      <p:ext uri="{BB962C8B-B14F-4D97-AF65-F5344CB8AC3E}">
        <p14:creationId xmlns:p14="http://schemas.microsoft.com/office/powerpoint/2010/main" val="3213180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04899" y="491612"/>
            <a:ext cx="11998611" cy="5614219"/>
          </a:xfrm>
          <a:prstGeom prst="rect">
            <a:avLst/>
          </a:prstGeom>
        </p:spPr>
      </p:pic>
      <p:sp>
        <p:nvSpPr>
          <p:cNvPr id="5" name="Rectangle 4"/>
          <p:cNvSpPr/>
          <p:nvPr/>
        </p:nvSpPr>
        <p:spPr>
          <a:xfrm>
            <a:off x="679704" y="6242991"/>
            <a:ext cx="11341510" cy="400110"/>
          </a:xfrm>
          <a:prstGeom prst="rect">
            <a:avLst/>
          </a:prstGeom>
        </p:spPr>
        <p:txBody>
          <a:bodyPr wrap="square">
            <a:spAutoFit/>
          </a:bodyPr>
          <a:lstStyle/>
          <a:p>
            <a:r>
              <a:rPr lang="en-US" sz="2000" dirty="0" smtClean="0">
                <a:latin typeface="Arial" panose="020B0604020202020204" pitchFamily="34" charset="0"/>
                <a:cs typeface="Arial" panose="020B0604020202020204" pitchFamily="34" charset="0"/>
              </a:rPr>
              <a:t>The result of this table shows that fuel efficiency has demonstrated a slow but consistent increase</a:t>
            </a:r>
            <a:r>
              <a:rPr lang="en-US" dirty="0" smtClean="0">
                <a:solidFill>
                  <a:srgbClr val="374151"/>
                </a:solidFill>
                <a:latin typeface="Söhne"/>
              </a:rPr>
              <a:t>.</a:t>
            </a:r>
            <a:endParaRPr lang="en-IN" dirty="0"/>
          </a:p>
        </p:txBody>
      </p:sp>
    </p:spTree>
    <p:extLst>
      <p:ext uri="{BB962C8B-B14F-4D97-AF65-F5344CB8AC3E}">
        <p14:creationId xmlns:p14="http://schemas.microsoft.com/office/powerpoint/2010/main" val="37065147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Key Insight</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0" name="Rectangle 5"/>
          <p:cNvSpPr>
            <a:spLocks noChangeArrowheads="1"/>
          </p:cNvSpPr>
          <p:nvPr/>
        </p:nvSpPr>
        <p:spPr bwMode="auto">
          <a:xfrm flipH="1">
            <a:off x="482008" y="1601308"/>
            <a:ext cx="11227982"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sz="2000" dirty="0">
                <a:latin typeface="Arial" panose="020B0604020202020204" pitchFamily="34" charset="0"/>
                <a:cs typeface="Arial" panose="020B0604020202020204" pitchFamily="34" charset="0"/>
              </a:rPr>
              <a:t>The analysis of fuel efficiency across different body styles and model years reveals notable variations, indicating changes in technology and consumer preferences over time. Certain body styles and model years exhibit higher fuel efficiency ratings, reflecting advancements in engine design and increased focus on eco-friendly vehicles. Understanding these trends is crucial for manufacturers to prioritize fuel-efficient technologies in their product development strategies, thereby meeting consumer demands for sustainable and cost-effective vehicles.</a:t>
            </a:r>
            <a:endParaRPr kumimoji="0" lang="en-US" altLang="en-US" sz="2000" b="0" i="0" u="none" strike="noStrike" cap="none" normalizeH="0" baseline="0" dirty="0" smtClean="0">
              <a:ln>
                <a:noFill/>
              </a:ln>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637850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a:effectLst>
                  <a:outerShdw blurRad="38100" dist="38100" dir="2700000" algn="tl">
                    <a:srgbClr val="000000">
                      <a:alpha val="43137"/>
                    </a:srgbClr>
                  </a:outerShdw>
                </a:effectLst>
              </a:rPr>
              <a:t>Project</a:t>
            </a:r>
            <a:r>
              <a:rPr lang="en-US" sz="3000" b="1" i="1" u="sng" dirty="0">
                <a:solidFill>
                  <a:schemeClr val="tx1">
                    <a:lumMod val="75000"/>
                    <a:lumOff val="25000"/>
                  </a:schemeClr>
                </a:solidFill>
                <a:effectLst>
                  <a:outerShdw blurRad="38100" dist="38100" dir="2700000" algn="tl">
                    <a:srgbClr val="000000">
                      <a:alpha val="43137"/>
                    </a:srgbClr>
                  </a:outerShdw>
                </a:effectLst>
              </a:rPr>
              <a:t> </a:t>
            </a:r>
            <a:r>
              <a:rPr lang="en-US" sz="3000" b="1" i="1" u="sng" dirty="0" smtClean="0">
                <a:effectLst>
                  <a:outerShdw blurRad="38100" dist="38100" dir="2700000" algn="tl">
                    <a:srgbClr val="000000">
                      <a:alpha val="43137"/>
                    </a:srgbClr>
                  </a:outerShdw>
                </a:effectLst>
              </a:rPr>
              <a:t>Approach</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3" name="Rectangle 2"/>
          <p:cNvSpPr/>
          <p:nvPr/>
        </p:nvSpPr>
        <p:spPr>
          <a:xfrm>
            <a:off x="618765" y="910696"/>
            <a:ext cx="10954468" cy="5170646"/>
          </a:xfrm>
          <a:prstGeom prst="rect">
            <a:avLst/>
          </a:prstGeom>
        </p:spPr>
        <p:txBody>
          <a:bodyPr wrap="square">
            <a:spAutoFit/>
          </a:bodyPr>
          <a:lstStyle/>
          <a:p>
            <a:r>
              <a:rPr lang="en-US" sz="2200" dirty="0">
                <a:latin typeface="Söhne"/>
              </a:rPr>
              <a:t>The project adopted a multifaceted approach combining descriptive statistics, data visualization, and regression analysis to unravel the complexities of pricing and consumer demand within the automotive industry. Descriptive statistics aided in comprehending dataset characteristics, while data visualization enabled the clear presentation of intricate relationships. The primary focus was on regression analysis, which facilitated the identification of crucial variables influencing car prices, thereby forming a sturdy pricing strategy. While machine learning algorithms were considered, their complexity and data constraints led to a prioritization of more interpretable regression-based methodologies. Challenges arose during the project, particularly in managing missing data and reconciling the dataset's 2017 timestamp with the present market landscape. The dataset's limitations constrained the depth of analysis, especially in capturing recent market trends and technological advancements. Moreover, the dynamic nature of consumer behavior and the automotive industry posed inherent constraints on making precise forecasts beyond the dataset's timeframe.</a:t>
            </a:r>
            <a:endParaRPr lang="en-IN" sz="2200" dirty="0"/>
          </a:p>
        </p:txBody>
      </p:sp>
    </p:spTree>
    <p:extLst>
      <p:ext uri="{BB962C8B-B14F-4D97-AF65-F5344CB8AC3E}">
        <p14:creationId xmlns:p14="http://schemas.microsoft.com/office/powerpoint/2010/main" val="8225691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sp>
        <p:nvSpPr>
          <p:cNvPr id="6" name="Slide Number Placeholder 5">
            <a:extLst>
              <a:ext uri="{FF2B5EF4-FFF2-40B4-BE49-F238E27FC236}">
                <a16:creationId xmlns:a16="http://schemas.microsoft.com/office/drawing/2014/main" id="{8C0551EA-9F3C-4E6B-8292-6C64ABE1C797}"/>
              </a:ext>
            </a:extLst>
          </p:cNvPr>
          <p:cNvSpPr>
            <a:spLocks noGrp="1"/>
          </p:cNvSpPr>
          <p:nvPr>
            <p:ph type="sldNum" sz="quarter" idx="12"/>
          </p:nvPr>
        </p:nvSpPr>
        <p:spPr/>
        <p:txBody>
          <a:bodyPr/>
          <a:lstStyle/>
          <a:p>
            <a:fld id="{06FEDF93-2BFD-41CA-ABC7-B039102F3792}" type="slidenum">
              <a:rPr lang="en-US" smtClean="0"/>
              <a:pPr/>
              <a:t>30</a:t>
            </a:fld>
            <a:endParaRPr lang="en-US" dirty="0"/>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Task </a:t>
            </a:r>
            <a:r>
              <a:rPr lang="en-US" sz="3000" b="1" i="1" u="sng" dirty="0">
                <a:effectLst>
                  <a:outerShdw blurRad="38100" dist="38100" dir="2700000" algn="tl">
                    <a:srgbClr val="000000">
                      <a:alpha val="43137"/>
                    </a:srgbClr>
                  </a:outerShdw>
                </a:effectLst>
              </a:rPr>
              <a:t>Analysis</a:t>
            </a:r>
            <a:br>
              <a:rPr lang="en-US" sz="3000" b="1" i="1" u="sng" dirty="0">
                <a:effectLst>
                  <a:outerShdw blurRad="38100" dist="38100" dir="2700000" algn="tl">
                    <a:srgbClr val="000000">
                      <a:alpha val="43137"/>
                    </a:srgbClr>
                  </a:outerShdw>
                </a:effectLst>
              </a:rPr>
            </a:b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9" name="Freeform 3886" descr="Icon of magnifying glass representing search. ">
            <a:extLst>
              <a:ext uri="{FF2B5EF4-FFF2-40B4-BE49-F238E27FC236}">
                <a16:creationId xmlns:a16="http://schemas.microsoft.com/office/drawing/2014/main" id="{9EE2839B-44FB-42AC-BF2D-037A4BE4BEC7}"/>
              </a:ext>
            </a:extLst>
          </p:cNvPr>
          <p:cNvSpPr>
            <a:spLocks noEditPoints="1"/>
          </p:cNvSpPr>
          <p:nvPr/>
        </p:nvSpPr>
        <p:spPr bwMode="auto">
          <a:xfrm>
            <a:off x="845745" y="1368977"/>
            <a:ext cx="287338" cy="285750"/>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0" name="Group 49" descr="Icon of paper and pen. ">
            <a:extLst>
              <a:ext uri="{FF2B5EF4-FFF2-40B4-BE49-F238E27FC236}">
                <a16:creationId xmlns:a16="http://schemas.microsoft.com/office/drawing/2014/main" id="{2FA1B3F0-F0C6-4C2E-ABD3-6AE2AAF66A07}"/>
              </a:ext>
            </a:extLst>
          </p:cNvPr>
          <p:cNvGrpSpPr/>
          <p:nvPr/>
        </p:nvGrpSpPr>
        <p:grpSpPr>
          <a:xfrm>
            <a:off x="1989538" y="1368977"/>
            <a:ext cx="287337" cy="285750"/>
            <a:chOff x="7018338" y="4656138"/>
            <a:chExt cx="287337" cy="285750"/>
          </a:xfrm>
          <a:solidFill>
            <a:schemeClr val="bg1"/>
          </a:solidFill>
        </p:grpSpPr>
        <p:sp>
          <p:nvSpPr>
            <p:cNvPr id="51" name="Freeform 4604">
              <a:extLst>
                <a:ext uri="{FF2B5EF4-FFF2-40B4-BE49-F238E27FC236}">
                  <a16:creationId xmlns:a16="http://schemas.microsoft.com/office/drawing/2014/main" id="{F6337A0B-842D-4F0F-B93C-DA957BFFC13E}"/>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4605">
              <a:extLst>
                <a:ext uri="{FF2B5EF4-FFF2-40B4-BE49-F238E27FC236}">
                  <a16:creationId xmlns:a16="http://schemas.microsoft.com/office/drawing/2014/main" id="{1D074A71-FBEB-4855-BA1E-068499BF4C3E}"/>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4606">
              <a:extLst>
                <a:ext uri="{FF2B5EF4-FFF2-40B4-BE49-F238E27FC236}">
                  <a16:creationId xmlns:a16="http://schemas.microsoft.com/office/drawing/2014/main" id="{BD829E04-6F8B-4CD1-B1AB-1428DE5ACE15}"/>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Rectangle 4607">
              <a:extLst>
                <a:ext uri="{FF2B5EF4-FFF2-40B4-BE49-F238E27FC236}">
                  <a16:creationId xmlns:a16="http://schemas.microsoft.com/office/drawing/2014/main" id="{99EDB192-0D59-41C6-AD02-EC166F03C927}"/>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descr="Icon of computer monitor. ">
            <a:extLst>
              <a:ext uri="{FF2B5EF4-FFF2-40B4-BE49-F238E27FC236}">
                <a16:creationId xmlns:a16="http://schemas.microsoft.com/office/drawing/2014/main" id="{9418C6B8-1E51-409C-A0E5-16AE173CE45B}"/>
              </a:ext>
            </a:extLst>
          </p:cNvPr>
          <p:cNvGrpSpPr/>
          <p:nvPr/>
        </p:nvGrpSpPr>
        <p:grpSpPr>
          <a:xfrm>
            <a:off x="3133330" y="1382471"/>
            <a:ext cx="287338" cy="258762"/>
            <a:chOff x="879475" y="817563"/>
            <a:chExt cx="287338" cy="258762"/>
          </a:xfrm>
          <a:solidFill>
            <a:schemeClr val="bg1"/>
          </a:solidFill>
        </p:grpSpPr>
        <p:sp>
          <p:nvSpPr>
            <p:cNvPr id="83" name="Freeform 1593">
              <a:extLst>
                <a:ext uri="{FF2B5EF4-FFF2-40B4-BE49-F238E27FC236}">
                  <a16:creationId xmlns:a16="http://schemas.microsoft.com/office/drawing/2014/main" id="{671BC17B-6D08-4ADE-B6A7-ECAE4A5EA576}"/>
                </a:ext>
              </a:extLst>
            </p:cNvPr>
            <p:cNvSpPr>
              <a:spLocks/>
            </p:cNvSpPr>
            <p:nvPr/>
          </p:nvSpPr>
          <p:spPr bwMode="auto">
            <a:xfrm>
              <a:off x="879475" y="817563"/>
              <a:ext cx="287338" cy="171450"/>
            </a:xfrm>
            <a:custGeom>
              <a:avLst/>
              <a:gdLst>
                <a:gd name="T0" fmla="*/ 829 w 904"/>
                <a:gd name="T1" fmla="*/ 0 h 544"/>
                <a:gd name="T2" fmla="*/ 75 w 904"/>
                <a:gd name="T3" fmla="*/ 0 h 544"/>
                <a:gd name="T4" fmla="*/ 67 w 904"/>
                <a:gd name="T5" fmla="*/ 2 h 544"/>
                <a:gd name="T6" fmla="*/ 59 w 904"/>
                <a:gd name="T7" fmla="*/ 3 h 544"/>
                <a:gd name="T8" fmla="*/ 53 w 904"/>
                <a:gd name="T9" fmla="*/ 4 h 544"/>
                <a:gd name="T10" fmla="*/ 46 w 904"/>
                <a:gd name="T11" fmla="*/ 7 h 544"/>
                <a:gd name="T12" fmla="*/ 40 w 904"/>
                <a:gd name="T13" fmla="*/ 10 h 544"/>
                <a:gd name="T14" fmla="*/ 33 w 904"/>
                <a:gd name="T15" fmla="*/ 14 h 544"/>
                <a:gd name="T16" fmla="*/ 27 w 904"/>
                <a:gd name="T17" fmla="*/ 18 h 544"/>
                <a:gd name="T18" fmla="*/ 22 w 904"/>
                <a:gd name="T19" fmla="*/ 23 h 544"/>
                <a:gd name="T20" fmla="*/ 16 w 904"/>
                <a:gd name="T21" fmla="*/ 28 h 544"/>
                <a:gd name="T22" fmla="*/ 12 w 904"/>
                <a:gd name="T23" fmla="*/ 34 h 544"/>
                <a:gd name="T24" fmla="*/ 9 w 904"/>
                <a:gd name="T25" fmla="*/ 40 h 544"/>
                <a:gd name="T26" fmla="*/ 5 w 904"/>
                <a:gd name="T27" fmla="*/ 47 h 544"/>
                <a:gd name="T28" fmla="*/ 3 w 904"/>
                <a:gd name="T29" fmla="*/ 54 h 544"/>
                <a:gd name="T30" fmla="*/ 1 w 904"/>
                <a:gd name="T31" fmla="*/ 61 h 544"/>
                <a:gd name="T32" fmla="*/ 0 w 904"/>
                <a:gd name="T33" fmla="*/ 69 h 544"/>
                <a:gd name="T34" fmla="*/ 0 w 904"/>
                <a:gd name="T35" fmla="*/ 77 h 544"/>
                <a:gd name="T36" fmla="*/ 0 w 904"/>
                <a:gd name="T37" fmla="*/ 544 h 544"/>
                <a:gd name="T38" fmla="*/ 904 w 904"/>
                <a:gd name="T39" fmla="*/ 544 h 544"/>
                <a:gd name="T40" fmla="*/ 904 w 904"/>
                <a:gd name="T41" fmla="*/ 77 h 544"/>
                <a:gd name="T42" fmla="*/ 904 w 904"/>
                <a:gd name="T43" fmla="*/ 69 h 544"/>
                <a:gd name="T44" fmla="*/ 903 w 904"/>
                <a:gd name="T45" fmla="*/ 61 h 544"/>
                <a:gd name="T46" fmla="*/ 901 w 904"/>
                <a:gd name="T47" fmla="*/ 54 h 544"/>
                <a:gd name="T48" fmla="*/ 899 w 904"/>
                <a:gd name="T49" fmla="*/ 47 h 544"/>
                <a:gd name="T50" fmla="*/ 896 w 904"/>
                <a:gd name="T51" fmla="*/ 40 h 544"/>
                <a:gd name="T52" fmla="*/ 892 w 904"/>
                <a:gd name="T53" fmla="*/ 34 h 544"/>
                <a:gd name="T54" fmla="*/ 888 w 904"/>
                <a:gd name="T55" fmla="*/ 28 h 544"/>
                <a:gd name="T56" fmla="*/ 882 w 904"/>
                <a:gd name="T57" fmla="*/ 23 h 544"/>
                <a:gd name="T58" fmla="*/ 877 w 904"/>
                <a:gd name="T59" fmla="*/ 18 h 544"/>
                <a:gd name="T60" fmla="*/ 871 w 904"/>
                <a:gd name="T61" fmla="*/ 14 h 544"/>
                <a:gd name="T62" fmla="*/ 866 w 904"/>
                <a:gd name="T63" fmla="*/ 10 h 544"/>
                <a:gd name="T64" fmla="*/ 859 w 904"/>
                <a:gd name="T65" fmla="*/ 7 h 544"/>
                <a:gd name="T66" fmla="*/ 851 w 904"/>
                <a:gd name="T67" fmla="*/ 4 h 544"/>
                <a:gd name="T68" fmla="*/ 845 w 904"/>
                <a:gd name="T69" fmla="*/ 3 h 544"/>
                <a:gd name="T70" fmla="*/ 837 w 904"/>
                <a:gd name="T71" fmla="*/ 2 h 544"/>
                <a:gd name="T72" fmla="*/ 829 w 904"/>
                <a:gd name="T7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4" h="54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594">
              <a:extLst>
                <a:ext uri="{FF2B5EF4-FFF2-40B4-BE49-F238E27FC236}">
                  <a16:creationId xmlns:a16="http://schemas.microsoft.com/office/drawing/2014/main" id="{2A229F37-7B67-4EE7-B334-2F3DE95D8A44}"/>
                </a:ext>
              </a:extLst>
            </p:cNvPr>
            <p:cNvSpPr>
              <a:spLocks noEditPoints="1"/>
            </p:cNvSpPr>
            <p:nvPr/>
          </p:nvSpPr>
          <p:spPr bwMode="auto">
            <a:xfrm>
              <a:off x="879475" y="1000125"/>
              <a:ext cx="287338" cy="76200"/>
            </a:xfrm>
            <a:custGeom>
              <a:avLst/>
              <a:gdLst>
                <a:gd name="T0" fmla="*/ 459 w 904"/>
                <a:gd name="T1" fmla="*/ 29 h 241"/>
                <a:gd name="T2" fmla="*/ 469 w 904"/>
                <a:gd name="T3" fmla="*/ 35 h 241"/>
                <a:gd name="T4" fmla="*/ 478 w 904"/>
                <a:gd name="T5" fmla="*/ 43 h 241"/>
                <a:gd name="T6" fmla="*/ 482 w 904"/>
                <a:gd name="T7" fmla="*/ 54 h 241"/>
                <a:gd name="T8" fmla="*/ 482 w 904"/>
                <a:gd name="T9" fmla="*/ 66 h 241"/>
                <a:gd name="T10" fmla="*/ 478 w 904"/>
                <a:gd name="T11" fmla="*/ 77 h 241"/>
                <a:gd name="T12" fmla="*/ 469 w 904"/>
                <a:gd name="T13" fmla="*/ 85 h 241"/>
                <a:gd name="T14" fmla="*/ 459 w 904"/>
                <a:gd name="T15" fmla="*/ 89 h 241"/>
                <a:gd name="T16" fmla="*/ 447 w 904"/>
                <a:gd name="T17" fmla="*/ 89 h 241"/>
                <a:gd name="T18" fmla="*/ 436 w 904"/>
                <a:gd name="T19" fmla="*/ 85 h 241"/>
                <a:gd name="T20" fmla="*/ 427 w 904"/>
                <a:gd name="T21" fmla="*/ 77 h 241"/>
                <a:gd name="T22" fmla="*/ 422 w 904"/>
                <a:gd name="T23" fmla="*/ 66 h 241"/>
                <a:gd name="T24" fmla="*/ 422 w 904"/>
                <a:gd name="T25" fmla="*/ 54 h 241"/>
                <a:gd name="T26" fmla="*/ 427 w 904"/>
                <a:gd name="T27" fmla="*/ 43 h 241"/>
                <a:gd name="T28" fmla="*/ 436 w 904"/>
                <a:gd name="T29" fmla="*/ 35 h 241"/>
                <a:gd name="T30" fmla="*/ 447 w 904"/>
                <a:gd name="T31" fmla="*/ 31 h 241"/>
                <a:gd name="T32" fmla="*/ 452 w 904"/>
                <a:gd name="T33" fmla="*/ 29 h 241"/>
                <a:gd name="T34" fmla="*/ 0 w 904"/>
                <a:gd name="T35" fmla="*/ 83 h 241"/>
                <a:gd name="T36" fmla="*/ 3 w 904"/>
                <a:gd name="T37" fmla="*/ 97 h 241"/>
                <a:gd name="T38" fmla="*/ 9 w 904"/>
                <a:gd name="T39" fmla="*/ 110 h 241"/>
                <a:gd name="T40" fmla="*/ 16 w 904"/>
                <a:gd name="T41" fmla="*/ 122 h 241"/>
                <a:gd name="T42" fmla="*/ 27 w 904"/>
                <a:gd name="T43" fmla="*/ 132 h 241"/>
                <a:gd name="T44" fmla="*/ 40 w 904"/>
                <a:gd name="T45" fmla="*/ 141 h 241"/>
                <a:gd name="T46" fmla="*/ 53 w 904"/>
                <a:gd name="T47" fmla="*/ 147 h 241"/>
                <a:gd name="T48" fmla="*/ 67 w 904"/>
                <a:gd name="T49" fmla="*/ 150 h 241"/>
                <a:gd name="T50" fmla="*/ 437 w 904"/>
                <a:gd name="T51" fmla="*/ 150 h 241"/>
                <a:gd name="T52" fmla="*/ 195 w 904"/>
                <a:gd name="T53" fmla="*/ 211 h 241"/>
                <a:gd name="T54" fmla="*/ 190 w 904"/>
                <a:gd name="T55" fmla="*/ 212 h 241"/>
                <a:gd name="T56" fmla="*/ 186 w 904"/>
                <a:gd name="T57" fmla="*/ 215 h 241"/>
                <a:gd name="T58" fmla="*/ 182 w 904"/>
                <a:gd name="T59" fmla="*/ 220 h 241"/>
                <a:gd name="T60" fmla="*/ 181 w 904"/>
                <a:gd name="T61" fmla="*/ 225 h 241"/>
                <a:gd name="T62" fmla="*/ 182 w 904"/>
                <a:gd name="T63" fmla="*/ 232 h 241"/>
                <a:gd name="T64" fmla="*/ 186 w 904"/>
                <a:gd name="T65" fmla="*/ 236 h 241"/>
                <a:gd name="T66" fmla="*/ 190 w 904"/>
                <a:gd name="T67" fmla="*/ 240 h 241"/>
                <a:gd name="T68" fmla="*/ 195 w 904"/>
                <a:gd name="T69" fmla="*/ 241 h 241"/>
                <a:gd name="T70" fmla="*/ 742 w 904"/>
                <a:gd name="T71" fmla="*/ 241 h 241"/>
                <a:gd name="T72" fmla="*/ 747 w 904"/>
                <a:gd name="T73" fmla="*/ 239 h 241"/>
                <a:gd name="T74" fmla="*/ 752 w 904"/>
                <a:gd name="T75" fmla="*/ 234 h 241"/>
                <a:gd name="T76" fmla="*/ 754 w 904"/>
                <a:gd name="T77" fmla="*/ 229 h 241"/>
                <a:gd name="T78" fmla="*/ 754 w 904"/>
                <a:gd name="T79" fmla="*/ 223 h 241"/>
                <a:gd name="T80" fmla="*/ 752 w 904"/>
                <a:gd name="T81" fmla="*/ 218 h 241"/>
                <a:gd name="T82" fmla="*/ 747 w 904"/>
                <a:gd name="T83" fmla="*/ 213 h 241"/>
                <a:gd name="T84" fmla="*/ 742 w 904"/>
                <a:gd name="T85" fmla="*/ 211 h 241"/>
                <a:gd name="T86" fmla="*/ 468 w 904"/>
                <a:gd name="T87" fmla="*/ 211 h 241"/>
                <a:gd name="T88" fmla="*/ 829 w 904"/>
                <a:gd name="T89" fmla="*/ 150 h 241"/>
                <a:gd name="T90" fmla="*/ 845 w 904"/>
                <a:gd name="T91" fmla="*/ 149 h 241"/>
                <a:gd name="T92" fmla="*/ 859 w 904"/>
                <a:gd name="T93" fmla="*/ 145 h 241"/>
                <a:gd name="T94" fmla="*/ 871 w 904"/>
                <a:gd name="T95" fmla="*/ 137 h 241"/>
                <a:gd name="T96" fmla="*/ 882 w 904"/>
                <a:gd name="T97" fmla="*/ 128 h 241"/>
                <a:gd name="T98" fmla="*/ 892 w 904"/>
                <a:gd name="T99" fmla="*/ 117 h 241"/>
                <a:gd name="T100" fmla="*/ 899 w 904"/>
                <a:gd name="T101" fmla="*/ 104 h 241"/>
                <a:gd name="T102" fmla="*/ 903 w 904"/>
                <a:gd name="T103" fmla="*/ 90 h 241"/>
                <a:gd name="T104" fmla="*/ 904 w 904"/>
                <a:gd name="T105" fmla="*/ 75 h 241"/>
                <a:gd name="T106" fmla="*/ 0 w 904"/>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4" h="241">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5" name="Group 84" descr="Icon of computer monitors.">
            <a:extLst>
              <a:ext uri="{FF2B5EF4-FFF2-40B4-BE49-F238E27FC236}">
                <a16:creationId xmlns:a16="http://schemas.microsoft.com/office/drawing/2014/main" id="{A97EEAA0-CE6D-46A9-9837-67DD5CDA8CE9}"/>
              </a:ext>
            </a:extLst>
          </p:cNvPr>
          <p:cNvGrpSpPr/>
          <p:nvPr/>
        </p:nvGrpSpPr>
        <p:grpSpPr>
          <a:xfrm>
            <a:off x="4277123" y="1359245"/>
            <a:ext cx="287338" cy="258762"/>
            <a:chOff x="304800" y="5129213"/>
            <a:chExt cx="287338" cy="258762"/>
          </a:xfrm>
          <a:solidFill>
            <a:schemeClr val="bg1"/>
          </a:solidFill>
        </p:grpSpPr>
        <p:sp>
          <p:nvSpPr>
            <p:cNvPr id="86" name="Freeform 1630">
              <a:extLst>
                <a:ext uri="{FF2B5EF4-FFF2-40B4-BE49-F238E27FC236}">
                  <a16:creationId xmlns:a16="http://schemas.microsoft.com/office/drawing/2014/main" id="{CD9DD3B0-9FD5-473E-A718-FEFF0355FBCA}"/>
                </a:ext>
              </a:extLst>
            </p:cNvPr>
            <p:cNvSpPr>
              <a:spLocks/>
            </p:cNvSpPr>
            <p:nvPr/>
          </p:nvSpPr>
          <p:spPr bwMode="auto">
            <a:xfrm>
              <a:off x="381000" y="5224463"/>
              <a:ext cx="134938" cy="38100"/>
            </a:xfrm>
            <a:custGeom>
              <a:avLst/>
              <a:gdLst>
                <a:gd name="T0" fmla="*/ 176 w 423"/>
                <a:gd name="T1" fmla="*/ 120 h 120"/>
                <a:gd name="T2" fmla="*/ 247 w 423"/>
                <a:gd name="T3" fmla="*/ 120 h 120"/>
                <a:gd name="T4" fmla="*/ 252 w 423"/>
                <a:gd name="T5" fmla="*/ 108 h 120"/>
                <a:gd name="T6" fmla="*/ 260 w 423"/>
                <a:gd name="T7" fmla="*/ 97 h 120"/>
                <a:gd name="T8" fmla="*/ 269 w 423"/>
                <a:gd name="T9" fmla="*/ 86 h 120"/>
                <a:gd name="T10" fmla="*/ 280 w 423"/>
                <a:gd name="T11" fmla="*/ 77 h 120"/>
                <a:gd name="T12" fmla="*/ 291 w 423"/>
                <a:gd name="T13" fmla="*/ 71 h 120"/>
                <a:gd name="T14" fmla="*/ 304 w 423"/>
                <a:gd name="T15" fmla="*/ 65 h 120"/>
                <a:gd name="T16" fmla="*/ 311 w 423"/>
                <a:gd name="T17" fmla="*/ 63 h 120"/>
                <a:gd name="T18" fmla="*/ 318 w 423"/>
                <a:gd name="T19" fmla="*/ 62 h 120"/>
                <a:gd name="T20" fmla="*/ 325 w 423"/>
                <a:gd name="T21" fmla="*/ 61 h 120"/>
                <a:gd name="T22" fmla="*/ 332 w 423"/>
                <a:gd name="T23" fmla="*/ 61 h 120"/>
                <a:gd name="T24" fmla="*/ 423 w 423"/>
                <a:gd name="T25" fmla="*/ 61 h 120"/>
                <a:gd name="T26" fmla="*/ 423 w 423"/>
                <a:gd name="T27" fmla="*/ 31 h 120"/>
                <a:gd name="T28" fmla="*/ 423 w 423"/>
                <a:gd name="T29" fmla="*/ 22 h 120"/>
                <a:gd name="T30" fmla="*/ 420 w 423"/>
                <a:gd name="T31" fmla="*/ 14 h 120"/>
                <a:gd name="T32" fmla="*/ 418 w 423"/>
                <a:gd name="T33" fmla="*/ 8 h 120"/>
                <a:gd name="T34" fmla="*/ 415 w 423"/>
                <a:gd name="T35" fmla="*/ 0 h 120"/>
                <a:gd name="T36" fmla="*/ 363 w 423"/>
                <a:gd name="T37" fmla="*/ 0 h 120"/>
                <a:gd name="T38" fmla="*/ 61 w 423"/>
                <a:gd name="T39" fmla="*/ 0 h 120"/>
                <a:gd name="T40" fmla="*/ 9 w 423"/>
                <a:gd name="T41" fmla="*/ 0 h 120"/>
                <a:gd name="T42" fmla="*/ 6 w 423"/>
                <a:gd name="T43" fmla="*/ 8 h 120"/>
                <a:gd name="T44" fmla="*/ 2 w 423"/>
                <a:gd name="T45" fmla="*/ 14 h 120"/>
                <a:gd name="T46" fmla="*/ 1 w 423"/>
                <a:gd name="T47" fmla="*/ 22 h 120"/>
                <a:gd name="T48" fmla="*/ 0 w 423"/>
                <a:gd name="T49" fmla="*/ 31 h 120"/>
                <a:gd name="T50" fmla="*/ 0 w 423"/>
                <a:gd name="T51" fmla="*/ 61 h 120"/>
                <a:gd name="T52" fmla="*/ 91 w 423"/>
                <a:gd name="T53" fmla="*/ 61 h 120"/>
                <a:gd name="T54" fmla="*/ 99 w 423"/>
                <a:gd name="T55" fmla="*/ 61 h 120"/>
                <a:gd name="T56" fmla="*/ 105 w 423"/>
                <a:gd name="T57" fmla="*/ 62 h 120"/>
                <a:gd name="T58" fmla="*/ 112 w 423"/>
                <a:gd name="T59" fmla="*/ 63 h 120"/>
                <a:gd name="T60" fmla="*/ 120 w 423"/>
                <a:gd name="T61" fmla="*/ 65 h 120"/>
                <a:gd name="T62" fmla="*/ 132 w 423"/>
                <a:gd name="T63" fmla="*/ 71 h 120"/>
                <a:gd name="T64" fmla="*/ 144 w 423"/>
                <a:gd name="T65" fmla="*/ 77 h 120"/>
                <a:gd name="T66" fmla="*/ 154 w 423"/>
                <a:gd name="T67" fmla="*/ 86 h 120"/>
                <a:gd name="T68" fmla="*/ 163 w 423"/>
                <a:gd name="T69" fmla="*/ 97 h 120"/>
                <a:gd name="T70" fmla="*/ 170 w 423"/>
                <a:gd name="T71" fmla="*/ 108 h 120"/>
                <a:gd name="T72" fmla="*/ 176 w 423"/>
                <a:gd name="T7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120">
                  <a:moveTo>
                    <a:pt x="176" y="120"/>
                  </a:moveTo>
                  <a:lnTo>
                    <a:pt x="247" y="120"/>
                  </a:lnTo>
                  <a:lnTo>
                    <a:pt x="252" y="108"/>
                  </a:lnTo>
                  <a:lnTo>
                    <a:pt x="260" y="97"/>
                  </a:lnTo>
                  <a:lnTo>
                    <a:pt x="269" y="86"/>
                  </a:lnTo>
                  <a:lnTo>
                    <a:pt x="280" y="77"/>
                  </a:lnTo>
                  <a:lnTo>
                    <a:pt x="291" y="71"/>
                  </a:lnTo>
                  <a:lnTo>
                    <a:pt x="304" y="65"/>
                  </a:lnTo>
                  <a:lnTo>
                    <a:pt x="311" y="63"/>
                  </a:lnTo>
                  <a:lnTo>
                    <a:pt x="318" y="62"/>
                  </a:lnTo>
                  <a:lnTo>
                    <a:pt x="325" y="61"/>
                  </a:lnTo>
                  <a:lnTo>
                    <a:pt x="332" y="61"/>
                  </a:lnTo>
                  <a:lnTo>
                    <a:pt x="423" y="61"/>
                  </a:lnTo>
                  <a:lnTo>
                    <a:pt x="423" y="31"/>
                  </a:lnTo>
                  <a:lnTo>
                    <a:pt x="423" y="22"/>
                  </a:lnTo>
                  <a:lnTo>
                    <a:pt x="420" y="14"/>
                  </a:lnTo>
                  <a:lnTo>
                    <a:pt x="418" y="8"/>
                  </a:lnTo>
                  <a:lnTo>
                    <a:pt x="415" y="0"/>
                  </a:lnTo>
                  <a:lnTo>
                    <a:pt x="363" y="0"/>
                  </a:lnTo>
                  <a:lnTo>
                    <a:pt x="61" y="0"/>
                  </a:lnTo>
                  <a:lnTo>
                    <a:pt x="9" y="0"/>
                  </a:lnTo>
                  <a:lnTo>
                    <a:pt x="6" y="8"/>
                  </a:lnTo>
                  <a:lnTo>
                    <a:pt x="2" y="14"/>
                  </a:lnTo>
                  <a:lnTo>
                    <a:pt x="1" y="22"/>
                  </a:lnTo>
                  <a:lnTo>
                    <a:pt x="0" y="31"/>
                  </a:lnTo>
                  <a:lnTo>
                    <a:pt x="0" y="61"/>
                  </a:lnTo>
                  <a:lnTo>
                    <a:pt x="91" y="61"/>
                  </a:lnTo>
                  <a:lnTo>
                    <a:pt x="99" y="61"/>
                  </a:lnTo>
                  <a:lnTo>
                    <a:pt x="105" y="62"/>
                  </a:lnTo>
                  <a:lnTo>
                    <a:pt x="112" y="63"/>
                  </a:lnTo>
                  <a:lnTo>
                    <a:pt x="120" y="65"/>
                  </a:lnTo>
                  <a:lnTo>
                    <a:pt x="132" y="71"/>
                  </a:lnTo>
                  <a:lnTo>
                    <a:pt x="144" y="77"/>
                  </a:lnTo>
                  <a:lnTo>
                    <a:pt x="154" y="86"/>
                  </a:lnTo>
                  <a:lnTo>
                    <a:pt x="163" y="97"/>
                  </a:lnTo>
                  <a:lnTo>
                    <a:pt x="170" y="108"/>
                  </a:lnTo>
                  <a:lnTo>
                    <a:pt x="176"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1631">
              <a:extLst>
                <a:ext uri="{FF2B5EF4-FFF2-40B4-BE49-F238E27FC236}">
                  <a16:creationId xmlns:a16="http://schemas.microsoft.com/office/drawing/2014/main" id="{99F6D614-3AD7-472A-92A9-85406C4F4B20}"/>
                </a:ext>
              </a:extLst>
            </p:cNvPr>
            <p:cNvSpPr>
              <a:spLocks noEditPoints="1"/>
            </p:cNvSpPr>
            <p:nvPr/>
          </p:nvSpPr>
          <p:spPr bwMode="auto">
            <a:xfrm>
              <a:off x="390525" y="5129213"/>
              <a:ext cx="115888" cy="85725"/>
            </a:xfrm>
            <a:custGeom>
              <a:avLst/>
              <a:gdLst>
                <a:gd name="T0" fmla="*/ 60 w 362"/>
                <a:gd name="T1" fmla="*/ 72 h 271"/>
                <a:gd name="T2" fmla="*/ 62 w 362"/>
                <a:gd name="T3" fmla="*/ 66 h 271"/>
                <a:gd name="T4" fmla="*/ 66 w 362"/>
                <a:gd name="T5" fmla="*/ 62 h 271"/>
                <a:gd name="T6" fmla="*/ 72 w 362"/>
                <a:gd name="T7" fmla="*/ 60 h 271"/>
                <a:gd name="T8" fmla="*/ 287 w 362"/>
                <a:gd name="T9" fmla="*/ 60 h 271"/>
                <a:gd name="T10" fmla="*/ 292 w 362"/>
                <a:gd name="T11" fmla="*/ 61 h 271"/>
                <a:gd name="T12" fmla="*/ 297 w 362"/>
                <a:gd name="T13" fmla="*/ 64 h 271"/>
                <a:gd name="T14" fmla="*/ 300 w 362"/>
                <a:gd name="T15" fmla="*/ 70 h 271"/>
                <a:gd name="T16" fmla="*/ 301 w 362"/>
                <a:gd name="T17" fmla="*/ 75 h 271"/>
                <a:gd name="T18" fmla="*/ 301 w 362"/>
                <a:gd name="T19" fmla="*/ 229 h 271"/>
                <a:gd name="T20" fmla="*/ 299 w 362"/>
                <a:gd name="T21" fmla="*/ 234 h 271"/>
                <a:gd name="T22" fmla="*/ 294 w 362"/>
                <a:gd name="T23" fmla="*/ 239 h 271"/>
                <a:gd name="T24" fmla="*/ 289 w 362"/>
                <a:gd name="T25" fmla="*/ 241 h 271"/>
                <a:gd name="T26" fmla="*/ 75 w 362"/>
                <a:gd name="T27" fmla="*/ 241 h 271"/>
                <a:gd name="T28" fmla="*/ 69 w 362"/>
                <a:gd name="T29" fmla="*/ 240 h 271"/>
                <a:gd name="T30" fmla="*/ 64 w 362"/>
                <a:gd name="T31" fmla="*/ 237 h 271"/>
                <a:gd name="T32" fmla="*/ 61 w 362"/>
                <a:gd name="T33" fmla="*/ 231 h 271"/>
                <a:gd name="T34" fmla="*/ 60 w 362"/>
                <a:gd name="T35" fmla="*/ 226 h 271"/>
                <a:gd name="T36" fmla="*/ 332 w 362"/>
                <a:gd name="T37" fmla="*/ 271 h 271"/>
                <a:gd name="T38" fmla="*/ 362 w 362"/>
                <a:gd name="T39" fmla="*/ 60 h 271"/>
                <a:gd name="T40" fmla="*/ 361 w 362"/>
                <a:gd name="T41" fmla="*/ 47 h 271"/>
                <a:gd name="T42" fmla="*/ 357 w 362"/>
                <a:gd name="T43" fmla="*/ 36 h 271"/>
                <a:gd name="T44" fmla="*/ 352 w 362"/>
                <a:gd name="T45" fmla="*/ 26 h 271"/>
                <a:gd name="T46" fmla="*/ 344 w 362"/>
                <a:gd name="T47" fmla="*/ 18 h 271"/>
                <a:gd name="T48" fmla="*/ 335 w 362"/>
                <a:gd name="T49" fmla="*/ 10 h 271"/>
                <a:gd name="T50" fmla="*/ 325 w 362"/>
                <a:gd name="T51" fmla="*/ 4 h 271"/>
                <a:gd name="T52" fmla="*/ 313 w 362"/>
                <a:gd name="T53" fmla="*/ 1 h 271"/>
                <a:gd name="T54" fmla="*/ 301 w 362"/>
                <a:gd name="T55" fmla="*/ 0 h 271"/>
                <a:gd name="T56" fmla="*/ 54 w 362"/>
                <a:gd name="T57" fmla="*/ 0 h 271"/>
                <a:gd name="T58" fmla="*/ 42 w 362"/>
                <a:gd name="T59" fmla="*/ 2 h 271"/>
                <a:gd name="T60" fmla="*/ 31 w 362"/>
                <a:gd name="T61" fmla="*/ 7 h 271"/>
                <a:gd name="T62" fmla="*/ 21 w 362"/>
                <a:gd name="T63" fmla="*/ 13 h 271"/>
                <a:gd name="T64" fmla="*/ 13 w 362"/>
                <a:gd name="T65" fmla="*/ 21 h 271"/>
                <a:gd name="T66" fmla="*/ 7 w 362"/>
                <a:gd name="T67" fmla="*/ 31 h 271"/>
                <a:gd name="T68" fmla="*/ 2 w 362"/>
                <a:gd name="T69" fmla="*/ 42 h 271"/>
                <a:gd name="T70" fmla="*/ 0 w 362"/>
                <a:gd name="T71" fmla="*/ 54 h 271"/>
                <a:gd name="T72" fmla="*/ 0 w 362"/>
                <a:gd name="T73" fmla="*/ 271 h 271"/>
                <a:gd name="T74" fmla="*/ 332 w 362"/>
                <a:gd name="T75"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2" h="271">
                  <a:moveTo>
                    <a:pt x="60" y="75"/>
                  </a:moveTo>
                  <a:lnTo>
                    <a:pt x="60" y="72"/>
                  </a:lnTo>
                  <a:lnTo>
                    <a:pt x="61" y="68"/>
                  </a:lnTo>
                  <a:lnTo>
                    <a:pt x="62" y="66"/>
                  </a:lnTo>
                  <a:lnTo>
                    <a:pt x="64" y="64"/>
                  </a:lnTo>
                  <a:lnTo>
                    <a:pt x="66" y="62"/>
                  </a:lnTo>
                  <a:lnTo>
                    <a:pt x="69" y="61"/>
                  </a:lnTo>
                  <a:lnTo>
                    <a:pt x="72" y="60"/>
                  </a:lnTo>
                  <a:lnTo>
                    <a:pt x="75" y="60"/>
                  </a:lnTo>
                  <a:lnTo>
                    <a:pt x="287" y="60"/>
                  </a:lnTo>
                  <a:lnTo>
                    <a:pt x="289" y="60"/>
                  </a:lnTo>
                  <a:lnTo>
                    <a:pt x="292" y="61"/>
                  </a:lnTo>
                  <a:lnTo>
                    <a:pt x="294" y="62"/>
                  </a:lnTo>
                  <a:lnTo>
                    <a:pt x="297" y="64"/>
                  </a:lnTo>
                  <a:lnTo>
                    <a:pt x="299" y="66"/>
                  </a:lnTo>
                  <a:lnTo>
                    <a:pt x="300" y="70"/>
                  </a:lnTo>
                  <a:lnTo>
                    <a:pt x="301" y="72"/>
                  </a:lnTo>
                  <a:lnTo>
                    <a:pt x="301" y="75"/>
                  </a:lnTo>
                  <a:lnTo>
                    <a:pt x="301" y="226"/>
                  </a:lnTo>
                  <a:lnTo>
                    <a:pt x="301" y="229"/>
                  </a:lnTo>
                  <a:lnTo>
                    <a:pt x="300" y="231"/>
                  </a:lnTo>
                  <a:lnTo>
                    <a:pt x="299" y="234"/>
                  </a:lnTo>
                  <a:lnTo>
                    <a:pt x="297" y="237"/>
                  </a:lnTo>
                  <a:lnTo>
                    <a:pt x="294" y="239"/>
                  </a:lnTo>
                  <a:lnTo>
                    <a:pt x="292" y="240"/>
                  </a:lnTo>
                  <a:lnTo>
                    <a:pt x="289" y="241"/>
                  </a:lnTo>
                  <a:lnTo>
                    <a:pt x="287" y="241"/>
                  </a:lnTo>
                  <a:lnTo>
                    <a:pt x="75" y="241"/>
                  </a:lnTo>
                  <a:lnTo>
                    <a:pt x="72" y="241"/>
                  </a:lnTo>
                  <a:lnTo>
                    <a:pt x="69" y="240"/>
                  </a:lnTo>
                  <a:lnTo>
                    <a:pt x="66" y="239"/>
                  </a:lnTo>
                  <a:lnTo>
                    <a:pt x="64" y="237"/>
                  </a:lnTo>
                  <a:lnTo>
                    <a:pt x="62" y="234"/>
                  </a:lnTo>
                  <a:lnTo>
                    <a:pt x="61" y="231"/>
                  </a:lnTo>
                  <a:lnTo>
                    <a:pt x="60" y="229"/>
                  </a:lnTo>
                  <a:lnTo>
                    <a:pt x="60" y="226"/>
                  </a:lnTo>
                  <a:lnTo>
                    <a:pt x="60" y="75"/>
                  </a:lnTo>
                  <a:close/>
                  <a:moveTo>
                    <a:pt x="332" y="271"/>
                  </a:moveTo>
                  <a:lnTo>
                    <a:pt x="362" y="271"/>
                  </a:lnTo>
                  <a:lnTo>
                    <a:pt x="362" y="60"/>
                  </a:lnTo>
                  <a:lnTo>
                    <a:pt x="362" y="54"/>
                  </a:lnTo>
                  <a:lnTo>
                    <a:pt x="361" y="47"/>
                  </a:lnTo>
                  <a:lnTo>
                    <a:pt x="358" y="42"/>
                  </a:lnTo>
                  <a:lnTo>
                    <a:pt x="357" y="36"/>
                  </a:lnTo>
                  <a:lnTo>
                    <a:pt x="354" y="31"/>
                  </a:lnTo>
                  <a:lnTo>
                    <a:pt x="352" y="26"/>
                  </a:lnTo>
                  <a:lnTo>
                    <a:pt x="347" y="21"/>
                  </a:lnTo>
                  <a:lnTo>
                    <a:pt x="344" y="18"/>
                  </a:lnTo>
                  <a:lnTo>
                    <a:pt x="340" y="13"/>
                  </a:lnTo>
                  <a:lnTo>
                    <a:pt x="335" y="10"/>
                  </a:lnTo>
                  <a:lnTo>
                    <a:pt x="330" y="7"/>
                  </a:lnTo>
                  <a:lnTo>
                    <a:pt x="325" y="4"/>
                  </a:lnTo>
                  <a:lnTo>
                    <a:pt x="320" y="2"/>
                  </a:lnTo>
                  <a:lnTo>
                    <a:pt x="313" y="1"/>
                  </a:lnTo>
                  <a:lnTo>
                    <a:pt x="308" y="0"/>
                  </a:lnTo>
                  <a:lnTo>
                    <a:pt x="301" y="0"/>
                  </a:lnTo>
                  <a:lnTo>
                    <a:pt x="60" y="0"/>
                  </a:lnTo>
                  <a:lnTo>
                    <a:pt x="54" y="0"/>
                  </a:lnTo>
                  <a:lnTo>
                    <a:pt x="48" y="1"/>
                  </a:lnTo>
                  <a:lnTo>
                    <a:pt x="42" y="2"/>
                  </a:lnTo>
                  <a:lnTo>
                    <a:pt x="37" y="4"/>
                  </a:lnTo>
                  <a:lnTo>
                    <a:pt x="31" y="7"/>
                  </a:lnTo>
                  <a:lnTo>
                    <a:pt x="27" y="10"/>
                  </a:lnTo>
                  <a:lnTo>
                    <a:pt x="21" y="13"/>
                  </a:lnTo>
                  <a:lnTo>
                    <a:pt x="18" y="18"/>
                  </a:lnTo>
                  <a:lnTo>
                    <a:pt x="13" y="21"/>
                  </a:lnTo>
                  <a:lnTo>
                    <a:pt x="10" y="26"/>
                  </a:lnTo>
                  <a:lnTo>
                    <a:pt x="7" y="31"/>
                  </a:lnTo>
                  <a:lnTo>
                    <a:pt x="5" y="36"/>
                  </a:lnTo>
                  <a:lnTo>
                    <a:pt x="2" y="42"/>
                  </a:lnTo>
                  <a:lnTo>
                    <a:pt x="1" y="47"/>
                  </a:lnTo>
                  <a:lnTo>
                    <a:pt x="0" y="54"/>
                  </a:lnTo>
                  <a:lnTo>
                    <a:pt x="0" y="60"/>
                  </a:lnTo>
                  <a:lnTo>
                    <a:pt x="0" y="271"/>
                  </a:lnTo>
                  <a:lnTo>
                    <a:pt x="30" y="271"/>
                  </a:lnTo>
                  <a:lnTo>
                    <a:pt x="332" y="2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1632">
              <a:extLst>
                <a:ext uri="{FF2B5EF4-FFF2-40B4-BE49-F238E27FC236}">
                  <a16:creationId xmlns:a16="http://schemas.microsoft.com/office/drawing/2014/main" id="{32C10E2D-7492-462D-9F53-98946445AD6D}"/>
                </a:ext>
              </a:extLst>
            </p:cNvPr>
            <p:cNvSpPr>
              <a:spLocks/>
            </p:cNvSpPr>
            <p:nvPr/>
          </p:nvSpPr>
          <p:spPr bwMode="auto">
            <a:xfrm>
              <a:off x="457200" y="5349875"/>
              <a:ext cx="134938" cy="38100"/>
            </a:xfrm>
            <a:custGeom>
              <a:avLst/>
              <a:gdLst>
                <a:gd name="T0" fmla="*/ 422 w 423"/>
                <a:gd name="T1" fmla="*/ 18 h 121"/>
                <a:gd name="T2" fmla="*/ 422 w 423"/>
                <a:gd name="T3" fmla="*/ 17 h 121"/>
                <a:gd name="T4" fmla="*/ 422 w 423"/>
                <a:gd name="T5" fmla="*/ 17 h 121"/>
                <a:gd name="T6" fmla="*/ 419 w 423"/>
                <a:gd name="T7" fmla="*/ 10 h 121"/>
                <a:gd name="T8" fmla="*/ 417 w 423"/>
                <a:gd name="T9" fmla="*/ 5 h 121"/>
                <a:gd name="T10" fmla="*/ 417 w 423"/>
                <a:gd name="T11" fmla="*/ 4 h 121"/>
                <a:gd name="T12" fmla="*/ 416 w 423"/>
                <a:gd name="T13" fmla="*/ 4 h 121"/>
                <a:gd name="T14" fmla="*/ 415 w 423"/>
                <a:gd name="T15" fmla="*/ 2 h 121"/>
                <a:gd name="T16" fmla="*/ 415 w 423"/>
                <a:gd name="T17" fmla="*/ 0 h 121"/>
                <a:gd name="T18" fmla="*/ 9 w 423"/>
                <a:gd name="T19" fmla="*/ 0 h 121"/>
                <a:gd name="T20" fmla="*/ 8 w 423"/>
                <a:gd name="T21" fmla="*/ 2 h 121"/>
                <a:gd name="T22" fmla="*/ 7 w 423"/>
                <a:gd name="T23" fmla="*/ 4 h 121"/>
                <a:gd name="T24" fmla="*/ 7 w 423"/>
                <a:gd name="T25" fmla="*/ 4 h 121"/>
                <a:gd name="T26" fmla="*/ 7 w 423"/>
                <a:gd name="T27" fmla="*/ 5 h 121"/>
                <a:gd name="T28" fmla="*/ 5 w 423"/>
                <a:gd name="T29" fmla="*/ 10 h 121"/>
                <a:gd name="T30" fmla="*/ 2 w 423"/>
                <a:gd name="T31" fmla="*/ 17 h 121"/>
                <a:gd name="T32" fmla="*/ 2 w 423"/>
                <a:gd name="T33" fmla="*/ 17 h 121"/>
                <a:gd name="T34" fmla="*/ 2 w 423"/>
                <a:gd name="T35" fmla="*/ 18 h 121"/>
                <a:gd name="T36" fmla="*/ 1 w 423"/>
                <a:gd name="T37" fmla="*/ 24 h 121"/>
                <a:gd name="T38" fmla="*/ 0 w 423"/>
                <a:gd name="T39" fmla="*/ 30 h 121"/>
                <a:gd name="T40" fmla="*/ 0 w 423"/>
                <a:gd name="T41" fmla="*/ 107 h 121"/>
                <a:gd name="T42" fmla="*/ 1 w 423"/>
                <a:gd name="T43" fmla="*/ 109 h 121"/>
                <a:gd name="T44" fmla="*/ 2 w 423"/>
                <a:gd name="T45" fmla="*/ 112 h 121"/>
                <a:gd name="T46" fmla="*/ 4 w 423"/>
                <a:gd name="T47" fmla="*/ 114 h 121"/>
                <a:gd name="T48" fmla="*/ 6 w 423"/>
                <a:gd name="T49" fmla="*/ 117 h 121"/>
                <a:gd name="T50" fmla="*/ 8 w 423"/>
                <a:gd name="T51" fmla="*/ 119 h 121"/>
                <a:gd name="T52" fmla="*/ 10 w 423"/>
                <a:gd name="T53" fmla="*/ 120 h 121"/>
                <a:gd name="T54" fmla="*/ 12 w 423"/>
                <a:gd name="T55" fmla="*/ 121 h 121"/>
                <a:gd name="T56" fmla="*/ 16 w 423"/>
                <a:gd name="T57" fmla="*/ 121 h 121"/>
                <a:gd name="T58" fmla="*/ 408 w 423"/>
                <a:gd name="T59" fmla="*/ 121 h 121"/>
                <a:gd name="T60" fmla="*/ 412 w 423"/>
                <a:gd name="T61" fmla="*/ 121 h 121"/>
                <a:gd name="T62" fmla="*/ 414 w 423"/>
                <a:gd name="T63" fmla="*/ 120 h 121"/>
                <a:gd name="T64" fmla="*/ 416 w 423"/>
                <a:gd name="T65" fmla="*/ 119 h 121"/>
                <a:gd name="T66" fmla="*/ 418 w 423"/>
                <a:gd name="T67" fmla="*/ 117 h 121"/>
                <a:gd name="T68" fmla="*/ 421 w 423"/>
                <a:gd name="T69" fmla="*/ 114 h 121"/>
                <a:gd name="T70" fmla="*/ 422 w 423"/>
                <a:gd name="T71" fmla="*/ 112 h 121"/>
                <a:gd name="T72" fmla="*/ 423 w 423"/>
                <a:gd name="T73" fmla="*/ 109 h 121"/>
                <a:gd name="T74" fmla="*/ 423 w 423"/>
                <a:gd name="T75" fmla="*/ 107 h 121"/>
                <a:gd name="T76" fmla="*/ 423 w 423"/>
                <a:gd name="T77" fmla="*/ 30 h 121"/>
                <a:gd name="T78" fmla="*/ 423 w 423"/>
                <a:gd name="T79" fmla="*/ 24 h 121"/>
                <a:gd name="T80" fmla="*/ 422 w 423"/>
                <a:gd name="T81"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2" y="18"/>
                  </a:moveTo>
                  <a:lnTo>
                    <a:pt x="422" y="17"/>
                  </a:lnTo>
                  <a:lnTo>
                    <a:pt x="422" y="17"/>
                  </a:lnTo>
                  <a:lnTo>
                    <a:pt x="419" y="10"/>
                  </a:lnTo>
                  <a:lnTo>
                    <a:pt x="417" y="5"/>
                  </a:lnTo>
                  <a:lnTo>
                    <a:pt x="417" y="4"/>
                  </a:lnTo>
                  <a:lnTo>
                    <a:pt x="416" y="4"/>
                  </a:lnTo>
                  <a:lnTo>
                    <a:pt x="415" y="2"/>
                  </a:lnTo>
                  <a:lnTo>
                    <a:pt x="415" y="0"/>
                  </a:lnTo>
                  <a:lnTo>
                    <a:pt x="9" y="0"/>
                  </a:lnTo>
                  <a:lnTo>
                    <a:pt x="8" y="2"/>
                  </a:lnTo>
                  <a:lnTo>
                    <a:pt x="7" y="4"/>
                  </a:lnTo>
                  <a:lnTo>
                    <a:pt x="7" y="4"/>
                  </a:lnTo>
                  <a:lnTo>
                    <a:pt x="7" y="5"/>
                  </a:lnTo>
                  <a:lnTo>
                    <a:pt x="5" y="10"/>
                  </a:lnTo>
                  <a:lnTo>
                    <a:pt x="2" y="17"/>
                  </a:lnTo>
                  <a:lnTo>
                    <a:pt x="2" y="17"/>
                  </a:lnTo>
                  <a:lnTo>
                    <a:pt x="2" y="18"/>
                  </a:lnTo>
                  <a:lnTo>
                    <a:pt x="1" y="24"/>
                  </a:lnTo>
                  <a:lnTo>
                    <a:pt x="0" y="30"/>
                  </a:lnTo>
                  <a:lnTo>
                    <a:pt x="0" y="107"/>
                  </a:lnTo>
                  <a:lnTo>
                    <a:pt x="1" y="109"/>
                  </a:lnTo>
                  <a:lnTo>
                    <a:pt x="2" y="112"/>
                  </a:lnTo>
                  <a:lnTo>
                    <a:pt x="4" y="114"/>
                  </a:lnTo>
                  <a:lnTo>
                    <a:pt x="6" y="117"/>
                  </a:lnTo>
                  <a:lnTo>
                    <a:pt x="8" y="119"/>
                  </a:lnTo>
                  <a:lnTo>
                    <a:pt x="10" y="120"/>
                  </a:lnTo>
                  <a:lnTo>
                    <a:pt x="12" y="121"/>
                  </a:lnTo>
                  <a:lnTo>
                    <a:pt x="16" y="121"/>
                  </a:lnTo>
                  <a:lnTo>
                    <a:pt x="408" y="121"/>
                  </a:lnTo>
                  <a:lnTo>
                    <a:pt x="412" y="121"/>
                  </a:lnTo>
                  <a:lnTo>
                    <a:pt x="414" y="120"/>
                  </a:lnTo>
                  <a:lnTo>
                    <a:pt x="416" y="119"/>
                  </a:lnTo>
                  <a:lnTo>
                    <a:pt x="418" y="117"/>
                  </a:lnTo>
                  <a:lnTo>
                    <a:pt x="421" y="114"/>
                  </a:lnTo>
                  <a:lnTo>
                    <a:pt x="422" y="112"/>
                  </a:lnTo>
                  <a:lnTo>
                    <a:pt x="423" y="109"/>
                  </a:lnTo>
                  <a:lnTo>
                    <a:pt x="423" y="107"/>
                  </a:lnTo>
                  <a:lnTo>
                    <a:pt x="423" y="30"/>
                  </a:lnTo>
                  <a:lnTo>
                    <a:pt x="423" y="24"/>
                  </a:lnTo>
                  <a:lnTo>
                    <a:pt x="42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1633">
              <a:extLst>
                <a:ext uri="{FF2B5EF4-FFF2-40B4-BE49-F238E27FC236}">
                  <a16:creationId xmlns:a16="http://schemas.microsoft.com/office/drawing/2014/main" id="{4FA8B819-0160-4EA0-86E9-6D9D4C17F168}"/>
                </a:ext>
              </a:extLst>
            </p:cNvPr>
            <p:cNvSpPr>
              <a:spLocks noEditPoints="1"/>
            </p:cNvSpPr>
            <p:nvPr/>
          </p:nvSpPr>
          <p:spPr bwMode="auto">
            <a:xfrm>
              <a:off x="468313" y="5253038"/>
              <a:ext cx="114300" cy="87313"/>
            </a:xfrm>
            <a:custGeom>
              <a:avLst/>
              <a:gdLst>
                <a:gd name="T0" fmla="*/ 302 w 362"/>
                <a:gd name="T1" fmla="*/ 227 h 273"/>
                <a:gd name="T2" fmla="*/ 301 w 362"/>
                <a:gd name="T3" fmla="*/ 233 h 273"/>
                <a:gd name="T4" fmla="*/ 298 w 362"/>
                <a:gd name="T5" fmla="*/ 237 h 273"/>
                <a:gd name="T6" fmla="*/ 292 w 362"/>
                <a:gd name="T7" fmla="*/ 241 h 273"/>
                <a:gd name="T8" fmla="*/ 287 w 362"/>
                <a:gd name="T9" fmla="*/ 242 h 273"/>
                <a:gd name="T10" fmla="*/ 72 w 362"/>
                <a:gd name="T11" fmla="*/ 242 h 273"/>
                <a:gd name="T12" fmla="*/ 67 w 362"/>
                <a:gd name="T13" fmla="*/ 239 h 273"/>
                <a:gd name="T14" fmla="*/ 63 w 362"/>
                <a:gd name="T15" fmla="*/ 235 h 273"/>
                <a:gd name="T16" fmla="*/ 61 w 362"/>
                <a:gd name="T17" fmla="*/ 231 h 273"/>
                <a:gd name="T18" fmla="*/ 60 w 362"/>
                <a:gd name="T19" fmla="*/ 76 h 273"/>
                <a:gd name="T20" fmla="*/ 61 w 362"/>
                <a:gd name="T21" fmla="*/ 70 h 273"/>
                <a:gd name="T22" fmla="*/ 64 w 362"/>
                <a:gd name="T23" fmla="*/ 66 h 273"/>
                <a:gd name="T24" fmla="*/ 70 w 362"/>
                <a:gd name="T25" fmla="*/ 62 h 273"/>
                <a:gd name="T26" fmla="*/ 75 w 362"/>
                <a:gd name="T27" fmla="*/ 61 h 273"/>
                <a:gd name="T28" fmla="*/ 290 w 362"/>
                <a:gd name="T29" fmla="*/ 61 h 273"/>
                <a:gd name="T30" fmla="*/ 296 w 362"/>
                <a:gd name="T31" fmla="*/ 64 h 273"/>
                <a:gd name="T32" fmla="*/ 299 w 362"/>
                <a:gd name="T33" fmla="*/ 68 h 273"/>
                <a:gd name="T34" fmla="*/ 301 w 362"/>
                <a:gd name="T35" fmla="*/ 73 h 273"/>
                <a:gd name="T36" fmla="*/ 60 w 362"/>
                <a:gd name="T37" fmla="*/ 0 h 273"/>
                <a:gd name="T38" fmla="*/ 42 w 362"/>
                <a:gd name="T39" fmla="*/ 4 h 273"/>
                <a:gd name="T40" fmla="*/ 27 w 362"/>
                <a:gd name="T41" fmla="*/ 12 h 273"/>
                <a:gd name="T42" fmla="*/ 18 w 362"/>
                <a:gd name="T43" fmla="*/ 18 h 273"/>
                <a:gd name="T44" fmla="*/ 5 w 362"/>
                <a:gd name="T45" fmla="*/ 38 h 273"/>
                <a:gd name="T46" fmla="*/ 1 w 362"/>
                <a:gd name="T47" fmla="*/ 49 h 273"/>
                <a:gd name="T48" fmla="*/ 0 w 362"/>
                <a:gd name="T49" fmla="*/ 61 h 273"/>
                <a:gd name="T50" fmla="*/ 362 w 362"/>
                <a:gd name="T51" fmla="*/ 273 h 273"/>
                <a:gd name="T52" fmla="*/ 362 w 362"/>
                <a:gd name="T53" fmla="*/ 55 h 273"/>
                <a:gd name="T54" fmla="*/ 360 w 362"/>
                <a:gd name="T55" fmla="*/ 44 h 273"/>
                <a:gd name="T56" fmla="*/ 352 w 362"/>
                <a:gd name="T57" fmla="*/ 27 h 273"/>
                <a:gd name="T58" fmla="*/ 340 w 362"/>
                <a:gd name="T59" fmla="*/ 15 h 273"/>
                <a:gd name="T60" fmla="*/ 328 w 362"/>
                <a:gd name="T61" fmla="*/ 7 h 273"/>
                <a:gd name="T62" fmla="*/ 311 w 362"/>
                <a:gd name="T63" fmla="*/ 2 h 273"/>
                <a:gd name="T64" fmla="*/ 121 w 362"/>
                <a:gd name="T6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2" h="273">
                  <a:moveTo>
                    <a:pt x="302" y="76"/>
                  </a:moveTo>
                  <a:lnTo>
                    <a:pt x="302" y="227"/>
                  </a:lnTo>
                  <a:lnTo>
                    <a:pt x="301" y="231"/>
                  </a:lnTo>
                  <a:lnTo>
                    <a:pt x="301" y="233"/>
                  </a:lnTo>
                  <a:lnTo>
                    <a:pt x="299" y="235"/>
                  </a:lnTo>
                  <a:lnTo>
                    <a:pt x="298" y="237"/>
                  </a:lnTo>
                  <a:lnTo>
                    <a:pt x="296" y="239"/>
                  </a:lnTo>
                  <a:lnTo>
                    <a:pt x="292" y="241"/>
                  </a:lnTo>
                  <a:lnTo>
                    <a:pt x="290" y="242"/>
                  </a:lnTo>
                  <a:lnTo>
                    <a:pt x="287" y="242"/>
                  </a:lnTo>
                  <a:lnTo>
                    <a:pt x="75" y="242"/>
                  </a:lnTo>
                  <a:lnTo>
                    <a:pt x="72" y="242"/>
                  </a:lnTo>
                  <a:lnTo>
                    <a:pt x="70" y="241"/>
                  </a:lnTo>
                  <a:lnTo>
                    <a:pt x="67" y="239"/>
                  </a:lnTo>
                  <a:lnTo>
                    <a:pt x="64" y="237"/>
                  </a:lnTo>
                  <a:lnTo>
                    <a:pt x="63" y="235"/>
                  </a:lnTo>
                  <a:lnTo>
                    <a:pt x="61" y="233"/>
                  </a:lnTo>
                  <a:lnTo>
                    <a:pt x="61" y="231"/>
                  </a:lnTo>
                  <a:lnTo>
                    <a:pt x="60" y="227"/>
                  </a:lnTo>
                  <a:lnTo>
                    <a:pt x="60" y="76"/>
                  </a:lnTo>
                  <a:lnTo>
                    <a:pt x="61" y="73"/>
                  </a:lnTo>
                  <a:lnTo>
                    <a:pt x="61" y="70"/>
                  </a:lnTo>
                  <a:lnTo>
                    <a:pt x="63" y="68"/>
                  </a:lnTo>
                  <a:lnTo>
                    <a:pt x="64" y="66"/>
                  </a:lnTo>
                  <a:lnTo>
                    <a:pt x="67" y="64"/>
                  </a:lnTo>
                  <a:lnTo>
                    <a:pt x="70" y="62"/>
                  </a:lnTo>
                  <a:lnTo>
                    <a:pt x="72" y="61"/>
                  </a:lnTo>
                  <a:lnTo>
                    <a:pt x="75" y="61"/>
                  </a:lnTo>
                  <a:lnTo>
                    <a:pt x="287" y="61"/>
                  </a:lnTo>
                  <a:lnTo>
                    <a:pt x="290" y="61"/>
                  </a:lnTo>
                  <a:lnTo>
                    <a:pt x="292" y="62"/>
                  </a:lnTo>
                  <a:lnTo>
                    <a:pt x="296" y="64"/>
                  </a:lnTo>
                  <a:lnTo>
                    <a:pt x="298" y="66"/>
                  </a:lnTo>
                  <a:lnTo>
                    <a:pt x="299" y="68"/>
                  </a:lnTo>
                  <a:lnTo>
                    <a:pt x="301" y="70"/>
                  </a:lnTo>
                  <a:lnTo>
                    <a:pt x="301" y="73"/>
                  </a:lnTo>
                  <a:lnTo>
                    <a:pt x="302" y="76"/>
                  </a:lnTo>
                  <a:close/>
                  <a:moveTo>
                    <a:pt x="60" y="0"/>
                  </a:moveTo>
                  <a:lnTo>
                    <a:pt x="51" y="2"/>
                  </a:lnTo>
                  <a:lnTo>
                    <a:pt x="42" y="4"/>
                  </a:lnTo>
                  <a:lnTo>
                    <a:pt x="35" y="7"/>
                  </a:lnTo>
                  <a:lnTo>
                    <a:pt x="27" y="12"/>
                  </a:lnTo>
                  <a:lnTo>
                    <a:pt x="22" y="15"/>
                  </a:lnTo>
                  <a:lnTo>
                    <a:pt x="18" y="18"/>
                  </a:lnTo>
                  <a:lnTo>
                    <a:pt x="10" y="27"/>
                  </a:lnTo>
                  <a:lnTo>
                    <a:pt x="5" y="38"/>
                  </a:lnTo>
                  <a:lnTo>
                    <a:pt x="2" y="44"/>
                  </a:lnTo>
                  <a:lnTo>
                    <a:pt x="1" y="49"/>
                  </a:lnTo>
                  <a:lnTo>
                    <a:pt x="0" y="55"/>
                  </a:lnTo>
                  <a:lnTo>
                    <a:pt x="0" y="61"/>
                  </a:lnTo>
                  <a:lnTo>
                    <a:pt x="0" y="273"/>
                  </a:lnTo>
                  <a:lnTo>
                    <a:pt x="362" y="273"/>
                  </a:lnTo>
                  <a:lnTo>
                    <a:pt x="362" y="61"/>
                  </a:lnTo>
                  <a:lnTo>
                    <a:pt x="362" y="55"/>
                  </a:lnTo>
                  <a:lnTo>
                    <a:pt x="361" y="49"/>
                  </a:lnTo>
                  <a:lnTo>
                    <a:pt x="360" y="44"/>
                  </a:lnTo>
                  <a:lnTo>
                    <a:pt x="358" y="38"/>
                  </a:lnTo>
                  <a:lnTo>
                    <a:pt x="352" y="27"/>
                  </a:lnTo>
                  <a:lnTo>
                    <a:pt x="344" y="18"/>
                  </a:lnTo>
                  <a:lnTo>
                    <a:pt x="340" y="15"/>
                  </a:lnTo>
                  <a:lnTo>
                    <a:pt x="335" y="12"/>
                  </a:lnTo>
                  <a:lnTo>
                    <a:pt x="328" y="7"/>
                  </a:lnTo>
                  <a:lnTo>
                    <a:pt x="320" y="4"/>
                  </a:lnTo>
                  <a:lnTo>
                    <a:pt x="311" y="2"/>
                  </a:lnTo>
                  <a:lnTo>
                    <a:pt x="302" y="0"/>
                  </a:lnTo>
                  <a:lnTo>
                    <a:pt x="121" y="0"/>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1634">
              <a:extLst>
                <a:ext uri="{FF2B5EF4-FFF2-40B4-BE49-F238E27FC236}">
                  <a16:creationId xmlns:a16="http://schemas.microsoft.com/office/drawing/2014/main" id="{2C93C243-2B14-4681-B84A-CD4AAEC1D316}"/>
                </a:ext>
              </a:extLst>
            </p:cNvPr>
            <p:cNvSpPr>
              <a:spLocks noEditPoints="1"/>
            </p:cNvSpPr>
            <p:nvPr/>
          </p:nvSpPr>
          <p:spPr bwMode="auto">
            <a:xfrm>
              <a:off x="314325" y="5253038"/>
              <a:ext cx="115888" cy="87313"/>
            </a:xfrm>
            <a:custGeom>
              <a:avLst/>
              <a:gdLst>
                <a:gd name="T0" fmla="*/ 302 w 363"/>
                <a:gd name="T1" fmla="*/ 231 h 273"/>
                <a:gd name="T2" fmla="*/ 300 w 363"/>
                <a:gd name="T3" fmla="*/ 235 h 273"/>
                <a:gd name="T4" fmla="*/ 295 w 363"/>
                <a:gd name="T5" fmla="*/ 239 h 273"/>
                <a:gd name="T6" fmla="*/ 290 w 363"/>
                <a:gd name="T7" fmla="*/ 242 h 273"/>
                <a:gd name="T8" fmla="*/ 75 w 363"/>
                <a:gd name="T9" fmla="*/ 242 h 273"/>
                <a:gd name="T10" fmla="*/ 70 w 363"/>
                <a:gd name="T11" fmla="*/ 241 h 273"/>
                <a:gd name="T12" fmla="*/ 65 w 363"/>
                <a:gd name="T13" fmla="*/ 237 h 273"/>
                <a:gd name="T14" fmla="*/ 62 w 363"/>
                <a:gd name="T15" fmla="*/ 233 h 273"/>
                <a:gd name="T16" fmla="*/ 61 w 363"/>
                <a:gd name="T17" fmla="*/ 227 h 273"/>
                <a:gd name="T18" fmla="*/ 61 w 363"/>
                <a:gd name="T19" fmla="*/ 73 h 273"/>
                <a:gd name="T20" fmla="*/ 63 w 363"/>
                <a:gd name="T21" fmla="*/ 68 h 273"/>
                <a:gd name="T22" fmla="*/ 67 w 363"/>
                <a:gd name="T23" fmla="*/ 64 h 273"/>
                <a:gd name="T24" fmla="*/ 73 w 363"/>
                <a:gd name="T25" fmla="*/ 61 h 273"/>
                <a:gd name="T26" fmla="*/ 286 w 363"/>
                <a:gd name="T27" fmla="*/ 61 h 273"/>
                <a:gd name="T28" fmla="*/ 293 w 363"/>
                <a:gd name="T29" fmla="*/ 62 h 273"/>
                <a:gd name="T30" fmla="*/ 297 w 363"/>
                <a:gd name="T31" fmla="*/ 66 h 273"/>
                <a:gd name="T32" fmla="*/ 301 w 363"/>
                <a:gd name="T33" fmla="*/ 70 h 273"/>
                <a:gd name="T34" fmla="*/ 302 w 363"/>
                <a:gd name="T35" fmla="*/ 76 h 273"/>
                <a:gd name="T36" fmla="*/ 363 w 363"/>
                <a:gd name="T37" fmla="*/ 61 h 273"/>
                <a:gd name="T38" fmla="*/ 362 w 363"/>
                <a:gd name="T39" fmla="*/ 49 h 273"/>
                <a:gd name="T40" fmla="*/ 357 w 363"/>
                <a:gd name="T41" fmla="*/ 38 h 273"/>
                <a:gd name="T42" fmla="*/ 345 w 363"/>
                <a:gd name="T43" fmla="*/ 18 h 273"/>
                <a:gd name="T44" fmla="*/ 336 w 363"/>
                <a:gd name="T45" fmla="*/ 12 h 273"/>
                <a:gd name="T46" fmla="*/ 320 w 363"/>
                <a:gd name="T47" fmla="*/ 4 h 273"/>
                <a:gd name="T48" fmla="*/ 302 w 363"/>
                <a:gd name="T49" fmla="*/ 0 h 273"/>
                <a:gd name="T50" fmla="*/ 61 w 363"/>
                <a:gd name="T51" fmla="*/ 0 h 273"/>
                <a:gd name="T52" fmla="*/ 43 w 363"/>
                <a:gd name="T53" fmla="*/ 4 h 273"/>
                <a:gd name="T54" fmla="*/ 26 w 363"/>
                <a:gd name="T55" fmla="*/ 12 h 273"/>
                <a:gd name="T56" fmla="*/ 18 w 363"/>
                <a:gd name="T57" fmla="*/ 18 h 273"/>
                <a:gd name="T58" fmla="*/ 5 w 363"/>
                <a:gd name="T59" fmla="*/ 38 h 273"/>
                <a:gd name="T60" fmla="*/ 1 w 363"/>
                <a:gd name="T61" fmla="*/ 49 h 273"/>
                <a:gd name="T62" fmla="*/ 0 w 363"/>
                <a:gd name="T63" fmla="*/ 61 h 273"/>
                <a:gd name="T64" fmla="*/ 363 w 363"/>
                <a:gd name="T65"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3" h="273">
                  <a:moveTo>
                    <a:pt x="302" y="227"/>
                  </a:moveTo>
                  <a:lnTo>
                    <a:pt x="302" y="231"/>
                  </a:lnTo>
                  <a:lnTo>
                    <a:pt x="301" y="233"/>
                  </a:lnTo>
                  <a:lnTo>
                    <a:pt x="300" y="235"/>
                  </a:lnTo>
                  <a:lnTo>
                    <a:pt x="297" y="237"/>
                  </a:lnTo>
                  <a:lnTo>
                    <a:pt x="295" y="239"/>
                  </a:lnTo>
                  <a:lnTo>
                    <a:pt x="293" y="241"/>
                  </a:lnTo>
                  <a:lnTo>
                    <a:pt x="290" y="242"/>
                  </a:lnTo>
                  <a:lnTo>
                    <a:pt x="286" y="242"/>
                  </a:lnTo>
                  <a:lnTo>
                    <a:pt x="75" y="242"/>
                  </a:lnTo>
                  <a:lnTo>
                    <a:pt x="73" y="242"/>
                  </a:lnTo>
                  <a:lnTo>
                    <a:pt x="70" y="241"/>
                  </a:lnTo>
                  <a:lnTo>
                    <a:pt x="67" y="239"/>
                  </a:lnTo>
                  <a:lnTo>
                    <a:pt x="65" y="237"/>
                  </a:lnTo>
                  <a:lnTo>
                    <a:pt x="63" y="235"/>
                  </a:lnTo>
                  <a:lnTo>
                    <a:pt x="62" y="233"/>
                  </a:lnTo>
                  <a:lnTo>
                    <a:pt x="61" y="231"/>
                  </a:lnTo>
                  <a:lnTo>
                    <a:pt x="61" y="227"/>
                  </a:lnTo>
                  <a:lnTo>
                    <a:pt x="61" y="76"/>
                  </a:lnTo>
                  <a:lnTo>
                    <a:pt x="61" y="73"/>
                  </a:lnTo>
                  <a:lnTo>
                    <a:pt x="62" y="70"/>
                  </a:lnTo>
                  <a:lnTo>
                    <a:pt x="63" y="68"/>
                  </a:lnTo>
                  <a:lnTo>
                    <a:pt x="65" y="66"/>
                  </a:lnTo>
                  <a:lnTo>
                    <a:pt x="67" y="64"/>
                  </a:lnTo>
                  <a:lnTo>
                    <a:pt x="70" y="62"/>
                  </a:lnTo>
                  <a:lnTo>
                    <a:pt x="73" y="61"/>
                  </a:lnTo>
                  <a:lnTo>
                    <a:pt x="75" y="61"/>
                  </a:lnTo>
                  <a:lnTo>
                    <a:pt x="286" y="61"/>
                  </a:lnTo>
                  <a:lnTo>
                    <a:pt x="290" y="61"/>
                  </a:lnTo>
                  <a:lnTo>
                    <a:pt x="293" y="62"/>
                  </a:lnTo>
                  <a:lnTo>
                    <a:pt x="295" y="64"/>
                  </a:lnTo>
                  <a:lnTo>
                    <a:pt x="297" y="66"/>
                  </a:lnTo>
                  <a:lnTo>
                    <a:pt x="300" y="68"/>
                  </a:lnTo>
                  <a:lnTo>
                    <a:pt x="301" y="70"/>
                  </a:lnTo>
                  <a:lnTo>
                    <a:pt x="302" y="73"/>
                  </a:lnTo>
                  <a:lnTo>
                    <a:pt x="302" y="76"/>
                  </a:lnTo>
                  <a:lnTo>
                    <a:pt x="302" y="227"/>
                  </a:lnTo>
                  <a:close/>
                  <a:moveTo>
                    <a:pt x="363" y="61"/>
                  </a:moveTo>
                  <a:lnTo>
                    <a:pt x="362" y="55"/>
                  </a:lnTo>
                  <a:lnTo>
                    <a:pt x="362" y="49"/>
                  </a:lnTo>
                  <a:lnTo>
                    <a:pt x="359" y="44"/>
                  </a:lnTo>
                  <a:lnTo>
                    <a:pt x="357" y="38"/>
                  </a:lnTo>
                  <a:lnTo>
                    <a:pt x="352" y="27"/>
                  </a:lnTo>
                  <a:lnTo>
                    <a:pt x="345" y="18"/>
                  </a:lnTo>
                  <a:lnTo>
                    <a:pt x="341" y="15"/>
                  </a:lnTo>
                  <a:lnTo>
                    <a:pt x="336" y="12"/>
                  </a:lnTo>
                  <a:lnTo>
                    <a:pt x="328" y="7"/>
                  </a:lnTo>
                  <a:lnTo>
                    <a:pt x="320" y="4"/>
                  </a:lnTo>
                  <a:lnTo>
                    <a:pt x="311" y="2"/>
                  </a:lnTo>
                  <a:lnTo>
                    <a:pt x="302" y="0"/>
                  </a:lnTo>
                  <a:lnTo>
                    <a:pt x="242" y="0"/>
                  </a:lnTo>
                  <a:lnTo>
                    <a:pt x="61" y="0"/>
                  </a:lnTo>
                  <a:lnTo>
                    <a:pt x="52" y="2"/>
                  </a:lnTo>
                  <a:lnTo>
                    <a:pt x="43" y="4"/>
                  </a:lnTo>
                  <a:lnTo>
                    <a:pt x="34" y="7"/>
                  </a:lnTo>
                  <a:lnTo>
                    <a:pt x="26" y="12"/>
                  </a:lnTo>
                  <a:lnTo>
                    <a:pt x="22" y="15"/>
                  </a:lnTo>
                  <a:lnTo>
                    <a:pt x="18" y="18"/>
                  </a:lnTo>
                  <a:lnTo>
                    <a:pt x="11" y="27"/>
                  </a:lnTo>
                  <a:lnTo>
                    <a:pt x="5" y="38"/>
                  </a:lnTo>
                  <a:lnTo>
                    <a:pt x="3" y="44"/>
                  </a:lnTo>
                  <a:lnTo>
                    <a:pt x="1" y="49"/>
                  </a:lnTo>
                  <a:lnTo>
                    <a:pt x="1" y="55"/>
                  </a:lnTo>
                  <a:lnTo>
                    <a:pt x="0" y="61"/>
                  </a:lnTo>
                  <a:lnTo>
                    <a:pt x="0" y="273"/>
                  </a:lnTo>
                  <a:lnTo>
                    <a:pt x="363" y="273"/>
                  </a:lnTo>
                  <a:lnTo>
                    <a:pt x="36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1635">
              <a:extLst>
                <a:ext uri="{FF2B5EF4-FFF2-40B4-BE49-F238E27FC236}">
                  <a16:creationId xmlns:a16="http://schemas.microsoft.com/office/drawing/2014/main" id="{220CF904-6E1F-487B-91DB-61DBBB3EE278}"/>
                </a:ext>
              </a:extLst>
            </p:cNvPr>
            <p:cNvSpPr>
              <a:spLocks/>
            </p:cNvSpPr>
            <p:nvPr/>
          </p:nvSpPr>
          <p:spPr bwMode="auto">
            <a:xfrm>
              <a:off x="304800" y="5349875"/>
              <a:ext cx="134938" cy="38100"/>
            </a:xfrm>
            <a:custGeom>
              <a:avLst/>
              <a:gdLst>
                <a:gd name="T0" fmla="*/ 420 w 423"/>
                <a:gd name="T1" fmla="*/ 16 h 121"/>
                <a:gd name="T2" fmla="*/ 419 w 423"/>
                <a:gd name="T3" fmla="*/ 10 h 121"/>
                <a:gd name="T4" fmla="*/ 416 w 423"/>
                <a:gd name="T5" fmla="*/ 5 h 121"/>
                <a:gd name="T6" fmla="*/ 416 w 423"/>
                <a:gd name="T7" fmla="*/ 4 h 121"/>
                <a:gd name="T8" fmla="*/ 416 w 423"/>
                <a:gd name="T9" fmla="*/ 4 h 121"/>
                <a:gd name="T10" fmla="*/ 415 w 423"/>
                <a:gd name="T11" fmla="*/ 2 h 121"/>
                <a:gd name="T12" fmla="*/ 414 w 423"/>
                <a:gd name="T13" fmla="*/ 0 h 121"/>
                <a:gd name="T14" fmla="*/ 9 w 423"/>
                <a:gd name="T15" fmla="*/ 0 h 121"/>
                <a:gd name="T16" fmla="*/ 8 w 423"/>
                <a:gd name="T17" fmla="*/ 2 h 121"/>
                <a:gd name="T18" fmla="*/ 7 w 423"/>
                <a:gd name="T19" fmla="*/ 4 h 121"/>
                <a:gd name="T20" fmla="*/ 7 w 423"/>
                <a:gd name="T21" fmla="*/ 4 h 121"/>
                <a:gd name="T22" fmla="*/ 7 w 423"/>
                <a:gd name="T23" fmla="*/ 5 h 121"/>
                <a:gd name="T24" fmla="*/ 3 w 423"/>
                <a:gd name="T25" fmla="*/ 10 h 121"/>
                <a:gd name="T26" fmla="*/ 2 w 423"/>
                <a:gd name="T27" fmla="*/ 17 h 121"/>
                <a:gd name="T28" fmla="*/ 2 w 423"/>
                <a:gd name="T29" fmla="*/ 17 h 121"/>
                <a:gd name="T30" fmla="*/ 1 w 423"/>
                <a:gd name="T31" fmla="*/ 18 h 121"/>
                <a:gd name="T32" fmla="*/ 0 w 423"/>
                <a:gd name="T33" fmla="*/ 24 h 121"/>
                <a:gd name="T34" fmla="*/ 0 w 423"/>
                <a:gd name="T35" fmla="*/ 30 h 121"/>
                <a:gd name="T36" fmla="*/ 0 w 423"/>
                <a:gd name="T37" fmla="*/ 107 h 121"/>
                <a:gd name="T38" fmla="*/ 0 w 423"/>
                <a:gd name="T39" fmla="*/ 109 h 121"/>
                <a:gd name="T40" fmla="*/ 1 w 423"/>
                <a:gd name="T41" fmla="*/ 112 h 121"/>
                <a:gd name="T42" fmla="*/ 2 w 423"/>
                <a:gd name="T43" fmla="*/ 114 h 121"/>
                <a:gd name="T44" fmla="*/ 4 w 423"/>
                <a:gd name="T45" fmla="*/ 117 h 121"/>
                <a:gd name="T46" fmla="*/ 7 w 423"/>
                <a:gd name="T47" fmla="*/ 119 h 121"/>
                <a:gd name="T48" fmla="*/ 9 w 423"/>
                <a:gd name="T49" fmla="*/ 120 h 121"/>
                <a:gd name="T50" fmla="*/ 12 w 423"/>
                <a:gd name="T51" fmla="*/ 121 h 121"/>
                <a:gd name="T52" fmla="*/ 15 w 423"/>
                <a:gd name="T53" fmla="*/ 121 h 121"/>
                <a:gd name="T54" fmla="*/ 407 w 423"/>
                <a:gd name="T55" fmla="*/ 121 h 121"/>
                <a:gd name="T56" fmla="*/ 410 w 423"/>
                <a:gd name="T57" fmla="*/ 121 h 121"/>
                <a:gd name="T58" fmla="*/ 414 w 423"/>
                <a:gd name="T59" fmla="*/ 120 h 121"/>
                <a:gd name="T60" fmla="*/ 416 w 423"/>
                <a:gd name="T61" fmla="*/ 119 h 121"/>
                <a:gd name="T62" fmla="*/ 418 w 423"/>
                <a:gd name="T63" fmla="*/ 117 h 121"/>
                <a:gd name="T64" fmla="*/ 420 w 423"/>
                <a:gd name="T65" fmla="*/ 114 h 121"/>
                <a:gd name="T66" fmla="*/ 421 w 423"/>
                <a:gd name="T67" fmla="*/ 112 h 121"/>
                <a:gd name="T68" fmla="*/ 423 w 423"/>
                <a:gd name="T69" fmla="*/ 109 h 121"/>
                <a:gd name="T70" fmla="*/ 423 w 423"/>
                <a:gd name="T71" fmla="*/ 107 h 121"/>
                <a:gd name="T72" fmla="*/ 423 w 423"/>
                <a:gd name="T73" fmla="*/ 30 h 121"/>
                <a:gd name="T74" fmla="*/ 423 w 423"/>
                <a:gd name="T75" fmla="*/ 24 h 121"/>
                <a:gd name="T76" fmla="*/ 421 w 423"/>
                <a:gd name="T77" fmla="*/ 18 h 121"/>
                <a:gd name="T78" fmla="*/ 420 w 423"/>
                <a:gd name="T79" fmla="*/ 17 h 121"/>
                <a:gd name="T80" fmla="*/ 420 w 423"/>
                <a:gd name="T81" fmla="*/ 1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0" y="16"/>
                  </a:moveTo>
                  <a:lnTo>
                    <a:pt x="419" y="10"/>
                  </a:lnTo>
                  <a:lnTo>
                    <a:pt x="416" y="5"/>
                  </a:lnTo>
                  <a:lnTo>
                    <a:pt x="416" y="4"/>
                  </a:lnTo>
                  <a:lnTo>
                    <a:pt x="416" y="4"/>
                  </a:lnTo>
                  <a:lnTo>
                    <a:pt x="415" y="2"/>
                  </a:lnTo>
                  <a:lnTo>
                    <a:pt x="414" y="0"/>
                  </a:lnTo>
                  <a:lnTo>
                    <a:pt x="9" y="0"/>
                  </a:lnTo>
                  <a:lnTo>
                    <a:pt x="8" y="2"/>
                  </a:lnTo>
                  <a:lnTo>
                    <a:pt x="7" y="4"/>
                  </a:lnTo>
                  <a:lnTo>
                    <a:pt x="7" y="4"/>
                  </a:lnTo>
                  <a:lnTo>
                    <a:pt x="7" y="5"/>
                  </a:lnTo>
                  <a:lnTo>
                    <a:pt x="3" y="10"/>
                  </a:lnTo>
                  <a:lnTo>
                    <a:pt x="2" y="17"/>
                  </a:lnTo>
                  <a:lnTo>
                    <a:pt x="2" y="17"/>
                  </a:lnTo>
                  <a:lnTo>
                    <a:pt x="1" y="18"/>
                  </a:lnTo>
                  <a:lnTo>
                    <a:pt x="0" y="24"/>
                  </a:lnTo>
                  <a:lnTo>
                    <a:pt x="0" y="30"/>
                  </a:lnTo>
                  <a:lnTo>
                    <a:pt x="0" y="107"/>
                  </a:lnTo>
                  <a:lnTo>
                    <a:pt x="0" y="109"/>
                  </a:lnTo>
                  <a:lnTo>
                    <a:pt x="1" y="112"/>
                  </a:lnTo>
                  <a:lnTo>
                    <a:pt x="2" y="114"/>
                  </a:lnTo>
                  <a:lnTo>
                    <a:pt x="4" y="117"/>
                  </a:lnTo>
                  <a:lnTo>
                    <a:pt x="7" y="119"/>
                  </a:lnTo>
                  <a:lnTo>
                    <a:pt x="9" y="120"/>
                  </a:lnTo>
                  <a:lnTo>
                    <a:pt x="12" y="121"/>
                  </a:lnTo>
                  <a:lnTo>
                    <a:pt x="15" y="121"/>
                  </a:lnTo>
                  <a:lnTo>
                    <a:pt x="407" y="121"/>
                  </a:lnTo>
                  <a:lnTo>
                    <a:pt x="410" y="121"/>
                  </a:lnTo>
                  <a:lnTo>
                    <a:pt x="414" y="120"/>
                  </a:lnTo>
                  <a:lnTo>
                    <a:pt x="416" y="119"/>
                  </a:lnTo>
                  <a:lnTo>
                    <a:pt x="418" y="117"/>
                  </a:lnTo>
                  <a:lnTo>
                    <a:pt x="420" y="114"/>
                  </a:lnTo>
                  <a:lnTo>
                    <a:pt x="421" y="112"/>
                  </a:lnTo>
                  <a:lnTo>
                    <a:pt x="423" y="109"/>
                  </a:lnTo>
                  <a:lnTo>
                    <a:pt x="423" y="107"/>
                  </a:lnTo>
                  <a:lnTo>
                    <a:pt x="423" y="30"/>
                  </a:lnTo>
                  <a:lnTo>
                    <a:pt x="423" y="24"/>
                  </a:lnTo>
                  <a:lnTo>
                    <a:pt x="421" y="18"/>
                  </a:lnTo>
                  <a:lnTo>
                    <a:pt x="420" y="17"/>
                  </a:lnTo>
                  <a:lnTo>
                    <a:pt x="42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2" name="Group 91" descr="Icon of four squares.">
            <a:extLst>
              <a:ext uri="{FF2B5EF4-FFF2-40B4-BE49-F238E27FC236}">
                <a16:creationId xmlns:a16="http://schemas.microsoft.com/office/drawing/2014/main" id="{268D639A-62F0-4F2B-B632-5A45CD6DD132}"/>
              </a:ext>
              <a:ext uri="{C183D7F6-B498-43B3-948B-1728B52AA6E4}">
                <adec:decorative xmlns="" xmlns:adec="http://schemas.microsoft.com/office/drawing/2017/decorative" val="0"/>
              </a:ext>
            </a:extLst>
          </p:cNvPr>
          <p:cNvGrpSpPr/>
          <p:nvPr/>
        </p:nvGrpSpPr>
        <p:grpSpPr>
          <a:xfrm>
            <a:off x="5420916" y="1368977"/>
            <a:ext cx="287338" cy="285750"/>
            <a:chOff x="4900613" y="3937000"/>
            <a:chExt cx="287338" cy="285750"/>
          </a:xfrm>
          <a:solidFill>
            <a:schemeClr val="bg1"/>
          </a:solidFill>
        </p:grpSpPr>
        <p:sp>
          <p:nvSpPr>
            <p:cNvPr id="93" name="Freeform 4743">
              <a:extLst>
                <a:ext uri="{FF2B5EF4-FFF2-40B4-BE49-F238E27FC236}">
                  <a16:creationId xmlns:a16="http://schemas.microsoft.com/office/drawing/2014/main" id="{A654CD2F-871A-4BFA-805D-636E7B50540D}"/>
                </a:ext>
              </a:extLst>
            </p:cNvPr>
            <p:cNvSpPr>
              <a:spLocks/>
            </p:cNvSpPr>
            <p:nvPr/>
          </p:nvSpPr>
          <p:spPr bwMode="auto">
            <a:xfrm>
              <a:off x="4900613" y="3937000"/>
              <a:ext cx="133350" cy="38100"/>
            </a:xfrm>
            <a:custGeom>
              <a:avLst/>
              <a:gdLst>
                <a:gd name="T0" fmla="*/ 346 w 421"/>
                <a:gd name="T1" fmla="*/ 0 h 120"/>
                <a:gd name="T2" fmla="*/ 76 w 421"/>
                <a:gd name="T3" fmla="*/ 0 h 120"/>
                <a:gd name="T4" fmla="*/ 68 w 421"/>
                <a:gd name="T5" fmla="*/ 1 h 120"/>
                <a:gd name="T6" fmla="*/ 61 w 421"/>
                <a:gd name="T7" fmla="*/ 2 h 120"/>
                <a:gd name="T8" fmla="*/ 53 w 421"/>
                <a:gd name="T9" fmla="*/ 3 h 120"/>
                <a:gd name="T10" fmla="*/ 46 w 421"/>
                <a:gd name="T11" fmla="*/ 5 h 120"/>
                <a:gd name="T12" fmla="*/ 40 w 421"/>
                <a:gd name="T13" fmla="*/ 9 h 120"/>
                <a:gd name="T14" fmla="*/ 33 w 421"/>
                <a:gd name="T15" fmla="*/ 12 h 120"/>
                <a:gd name="T16" fmla="*/ 27 w 421"/>
                <a:gd name="T17" fmla="*/ 17 h 120"/>
                <a:gd name="T18" fmla="*/ 22 w 421"/>
                <a:gd name="T19" fmla="*/ 22 h 120"/>
                <a:gd name="T20" fmla="*/ 18 w 421"/>
                <a:gd name="T21" fmla="*/ 27 h 120"/>
                <a:gd name="T22" fmla="*/ 13 w 421"/>
                <a:gd name="T23" fmla="*/ 33 h 120"/>
                <a:gd name="T24" fmla="*/ 10 w 421"/>
                <a:gd name="T25" fmla="*/ 39 h 120"/>
                <a:gd name="T26" fmla="*/ 6 w 421"/>
                <a:gd name="T27" fmla="*/ 46 h 120"/>
                <a:gd name="T28" fmla="*/ 4 w 421"/>
                <a:gd name="T29" fmla="*/ 53 h 120"/>
                <a:gd name="T30" fmla="*/ 2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20 w 421"/>
                <a:gd name="T45" fmla="*/ 60 h 120"/>
                <a:gd name="T46" fmla="*/ 417 w 421"/>
                <a:gd name="T47" fmla="*/ 53 h 120"/>
                <a:gd name="T48" fmla="*/ 415 w 421"/>
                <a:gd name="T49" fmla="*/ 46 h 120"/>
                <a:gd name="T50" fmla="*/ 412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5 w 421"/>
                <a:gd name="T65" fmla="*/ 5 h 120"/>
                <a:gd name="T66" fmla="*/ 368 w 421"/>
                <a:gd name="T67" fmla="*/ 3 h 120"/>
                <a:gd name="T68" fmla="*/ 361 w 421"/>
                <a:gd name="T69" fmla="*/ 2 h 120"/>
                <a:gd name="T70" fmla="*/ 354 w 421"/>
                <a:gd name="T71" fmla="*/ 1 h 120"/>
                <a:gd name="T72" fmla="*/ 346 w 421"/>
                <a:gd name="T73" fmla="*/ 0 h 120"/>
                <a:gd name="T74" fmla="*/ 346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744">
              <a:extLst>
                <a:ext uri="{FF2B5EF4-FFF2-40B4-BE49-F238E27FC236}">
                  <a16:creationId xmlns:a16="http://schemas.microsoft.com/office/drawing/2014/main" id="{5A76ECC7-C209-476D-BB16-D2195C8DD95B}"/>
                </a:ext>
              </a:extLst>
            </p:cNvPr>
            <p:cNvSpPr>
              <a:spLocks/>
            </p:cNvSpPr>
            <p:nvPr/>
          </p:nvSpPr>
          <p:spPr bwMode="auto">
            <a:xfrm>
              <a:off x="4900613" y="3984625"/>
              <a:ext cx="133350" cy="85725"/>
            </a:xfrm>
            <a:custGeom>
              <a:avLst/>
              <a:gdLst>
                <a:gd name="T0" fmla="*/ 0 w 421"/>
                <a:gd name="T1" fmla="*/ 196 h 270"/>
                <a:gd name="T2" fmla="*/ 0 w 421"/>
                <a:gd name="T3" fmla="*/ 203 h 270"/>
                <a:gd name="T4" fmla="*/ 2 w 421"/>
                <a:gd name="T5" fmla="*/ 211 h 270"/>
                <a:gd name="T6" fmla="*/ 4 w 421"/>
                <a:gd name="T7" fmla="*/ 218 h 270"/>
                <a:gd name="T8" fmla="*/ 6 w 421"/>
                <a:gd name="T9" fmla="*/ 225 h 270"/>
                <a:gd name="T10" fmla="*/ 10 w 421"/>
                <a:gd name="T11" fmla="*/ 231 h 270"/>
                <a:gd name="T12" fmla="*/ 13 w 421"/>
                <a:gd name="T13" fmla="*/ 238 h 270"/>
                <a:gd name="T14" fmla="*/ 18 w 421"/>
                <a:gd name="T15" fmla="*/ 243 h 270"/>
                <a:gd name="T16" fmla="*/ 22 w 421"/>
                <a:gd name="T17" fmla="*/ 248 h 270"/>
                <a:gd name="T18" fmla="*/ 27 w 421"/>
                <a:gd name="T19" fmla="*/ 254 h 270"/>
                <a:gd name="T20" fmla="*/ 33 w 421"/>
                <a:gd name="T21" fmla="*/ 257 h 270"/>
                <a:gd name="T22" fmla="*/ 40 w 421"/>
                <a:gd name="T23" fmla="*/ 262 h 270"/>
                <a:gd name="T24" fmla="*/ 46 w 421"/>
                <a:gd name="T25" fmla="*/ 264 h 270"/>
                <a:gd name="T26" fmla="*/ 53 w 421"/>
                <a:gd name="T27" fmla="*/ 267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7 h 270"/>
                <a:gd name="T42" fmla="*/ 375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2 w 421"/>
                <a:gd name="T57" fmla="*/ 231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745">
              <a:extLst>
                <a:ext uri="{FF2B5EF4-FFF2-40B4-BE49-F238E27FC236}">
                  <a16:creationId xmlns:a16="http://schemas.microsoft.com/office/drawing/2014/main" id="{842A256B-87AA-4D95-A759-ECE316A17FF2}"/>
                </a:ext>
              </a:extLst>
            </p:cNvPr>
            <p:cNvSpPr>
              <a:spLocks/>
            </p:cNvSpPr>
            <p:nvPr/>
          </p:nvSpPr>
          <p:spPr bwMode="auto">
            <a:xfrm>
              <a:off x="5053013" y="3937000"/>
              <a:ext cx="134938" cy="38100"/>
            </a:xfrm>
            <a:custGeom>
              <a:avLst/>
              <a:gdLst>
                <a:gd name="T0" fmla="*/ 345 w 421"/>
                <a:gd name="T1" fmla="*/ 0 h 120"/>
                <a:gd name="T2" fmla="*/ 75 w 421"/>
                <a:gd name="T3" fmla="*/ 0 h 120"/>
                <a:gd name="T4" fmla="*/ 67 w 421"/>
                <a:gd name="T5" fmla="*/ 1 h 120"/>
                <a:gd name="T6" fmla="*/ 60 w 421"/>
                <a:gd name="T7" fmla="*/ 2 h 120"/>
                <a:gd name="T8" fmla="*/ 52 w 421"/>
                <a:gd name="T9" fmla="*/ 3 h 120"/>
                <a:gd name="T10" fmla="*/ 45 w 421"/>
                <a:gd name="T11" fmla="*/ 5 h 120"/>
                <a:gd name="T12" fmla="*/ 39 w 421"/>
                <a:gd name="T13" fmla="*/ 9 h 120"/>
                <a:gd name="T14" fmla="*/ 33 w 421"/>
                <a:gd name="T15" fmla="*/ 12 h 120"/>
                <a:gd name="T16" fmla="*/ 27 w 421"/>
                <a:gd name="T17" fmla="*/ 17 h 120"/>
                <a:gd name="T18" fmla="*/ 22 w 421"/>
                <a:gd name="T19" fmla="*/ 22 h 120"/>
                <a:gd name="T20" fmla="*/ 17 w 421"/>
                <a:gd name="T21" fmla="*/ 27 h 120"/>
                <a:gd name="T22" fmla="*/ 13 w 421"/>
                <a:gd name="T23" fmla="*/ 33 h 120"/>
                <a:gd name="T24" fmla="*/ 9 w 421"/>
                <a:gd name="T25" fmla="*/ 39 h 120"/>
                <a:gd name="T26" fmla="*/ 6 w 421"/>
                <a:gd name="T27" fmla="*/ 46 h 120"/>
                <a:gd name="T28" fmla="*/ 4 w 421"/>
                <a:gd name="T29" fmla="*/ 53 h 120"/>
                <a:gd name="T30" fmla="*/ 1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19 w 421"/>
                <a:gd name="T45" fmla="*/ 60 h 120"/>
                <a:gd name="T46" fmla="*/ 417 w 421"/>
                <a:gd name="T47" fmla="*/ 53 h 120"/>
                <a:gd name="T48" fmla="*/ 415 w 421"/>
                <a:gd name="T49" fmla="*/ 46 h 120"/>
                <a:gd name="T50" fmla="*/ 411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4 w 421"/>
                <a:gd name="T65" fmla="*/ 5 h 120"/>
                <a:gd name="T66" fmla="*/ 367 w 421"/>
                <a:gd name="T67" fmla="*/ 3 h 120"/>
                <a:gd name="T68" fmla="*/ 360 w 421"/>
                <a:gd name="T69" fmla="*/ 2 h 120"/>
                <a:gd name="T70" fmla="*/ 353 w 421"/>
                <a:gd name="T71" fmla="*/ 1 h 120"/>
                <a:gd name="T72" fmla="*/ 345 w 421"/>
                <a:gd name="T73" fmla="*/ 0 h 120"/>
                <a:gd name="T74" fmla="*/ 345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746">
              <a:extLst>
                <a:ext uri="{FF2B5EF4-FFF2-40B4-BE49-F238E27FC236}">
                  <a16:creationId xmlns:a16="http://schemas.microsoft.com/office/drawing/2014/main" id="{3D60C298-D43E-4861-BEA9-D00241730C7D}"/>
                </a:ext>
              </a:extLst>
            </p:cNvPr>
            <p:cNvSpPr>
              <a:spLocks/>
            </p:cNvSpPr>
            <p:nvPr/>
          </p:nvSpPr>
          <p:spPr bwMode="auto">
            <a:xfrm>
              <a:off x="5053013" y="3984625"/>
              <a:ext cx="134938" cy="85725"/>
            </a:xfrm>
            <a:custGeom>
              <a:avLst/>
              <a:gdLst>
                <a:gd name="T0" fmla="*/ 0 w 421"/>
                <a:gd name="T1" fmla="*/ 196 h 270"/>
                <a:gd name="T2" fmla="*/ 0 w 421"/>
                <a:gd name="T3" fmla="*/ 203 h 270"/>
                <a:gd name="T4" fmla="*/ 1 w 421"/>
                <a:gd name="T5" fmla="*/ 211 h 270"/>
                <a:gd name="T6" fmla="*/ 4 w 421"/>
                <a:gd name="T7" fmla="*/ 218 h 270"/>
                <a:gd name="T8" fmla="*/ 6 w 421"/>
                <a:gd name="T9" fmla="*/ 225 h 270"/>
                <a:gd name="T10" fmla="*/ 9 w 421"/>
                <a:gd name="T11" fmla="*/ 231 h 270"/>
                <a:gd name="T12" fmla="*/ 13 w 421"/>
                <a:gd name="T13" fmla="*/ 238 h 270"/>
                <a:gd name="T14" fmla="*/ 17 w 421"/>
                <a:gd name="T15" fmla="*/ 243 h 270"/>
                <a:gd name="T16" fmla="*/ 22 w 421"/>
                <a:gd name="T17" fmla="*/ 248 h 270"/>
                <a:gd name="T18" fmla="*/ 27 w 421"/>
                <a:gd name="T19" fmla="*/ 254 h 270"/>
                <a:gd name="T20" fmla="*/ 33 w 421"/>
                <a:gd name="T21" fmla="*/ 257 h 270"/>
                <a:gd name="T22" fmla="*/ 39 w 421"/>
                <a:gd name="T23" fmla="*/ 262 h 270"/>
                <a:gd name="T24" fmla="*/ 45 w 421"/>
                <a:gd name="T25" fmla="*/ 264 h 270"/>
                <a:gd name="T26" fmla="*/ 52 w 421"/>
                <a:gd name="T27" fmla="*/ 267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7 h 270"/>
                <a:gd name="T42" fmla="*/ 374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1 w 421"/>
                <a:gd name="T57" fmla="*/ 231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747">
              <a:extLst>
                <a:ext uri="{FF2B5EF4-FFF2-40B4-BE49-F238E27FC236}">
                  <a16:creationId xmlns:a16="http://schemas.microsoft.com/office/drawing/2014/main" id="{29B54F52-E2CA-455A-9AA3-2B20BE885EED}"/>
                </a:ext>
              </a:extLst>
            </p:cNvPr>
            <p:cNvSpPr>
              <a:spLocks/>
            </p:cNvSpPr>
            <p:nvPr/>
          </p:nvSpPr>
          <p:spPr bwMode="auto">
            <a:xfrm>
              <a:off x="4900613" y="4137025"/>
              <a:ext cx="133350" cy="85725"/>
            </a:xfrm>
            <a:custGeom>
              <a:avLst/>
              <a:gdLst>
                <a:gd name="T0" fmla="*/ 0 w 421"/>
                <a:gd name="T1" fmla="*/ 194 h 270"/>
                <a:gd name="T2" fmla="*/ 0 w 421"/>
                <a:gd name="T3" fmla="*/ 203 h 270"/>
                <a:gd name="T4" fmla="*/ 2 w 421"/>
                <a:gd name="T5" fmla="*/ 209 h 270"/>
                <a:gd name="T6" fmla="*/ 4 w 421"/>
                <a:gd name="T7" fmla="*/ 218 h 270"/>
                <a:gd name="T8" fmla="*/ 6 w 421"/>
                <a:gd name="T9" fmla="*/ 225 h 270"/>
                <a:gd name="T10" fmla="*/ 10 w 421"/>
                <a:gd name="T11" fmla="*/ 230 h 270"/>
                <a:gd name="T12" fmla="*/ 13 w 421"/>
                <a:gd name="T13" fmla="*/ 237 h 270"/>
                <a:gd name="T14" fmla="*/ 18 w 421"/>
                <a:gd name="T15" fmla="*/ 243 h 270"/>
                <a:gd name="T16" fmla="*/ 22 w 421"/>
                <a:gd name="T17" fmla="*/ 248 h 270"/>
                <a:gd name="T18" fmla="*/ 27 w 421"/>
                <a:gd name="T19" fmla="*/ 252 h 270"/>
                <a:gd name="T20" fmla="*/ 33 w 421"/>
                <a:gd name="T21" fmla="*/ 257 h 270"/>
                <a:gd name="T22" fmla="*/ 40 w 421"/>
                <a:gd name="T23" fmla="*/ 262 h 270"/>
                <a:gd name="T24" fmla="*/ 46 w 421"/>
                <a:gd name="T25" fmla="*/ 264 h 270"/>
                <a:gd name="T26" fmla="*/ 53 w 421"/>
                <a:gd name="T27" fmla="*/ 266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6 h 270"/>
                <a:gd name="T42" fmla="*/ 375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2 w 421"/>
                <a:gd name="T57" fmla="*/ 230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4748">
              <a:extLst>
                <a:ext uri="{FF2B5EF4-FFF2-40B4-BE49-F238E27FC236}">
                  <a16:creationId xmlns:a16="http://schemas.microsoft.com/office/drawing/2014/main" id="{46C54F87-D686-45B0-AC4F-BD4AD01BD05A}"/>
                </a:ext>
              </a:extLst>
            </p:cNvPr>
            <p:cNvSpPr>
              <a:spLocks/>
            </p:cNvSpPr>
            <p:nvPr/>
          </p:nvSpPr>
          <p:spPr bwMode="auto">
            <a:xfrm>
              <a:off x="4900613" y="4089400"/>
              <a:ext cx="133350" cy="38100"/>
            </a:xfrm>
            <a:custGeom>
              <a:avLst/>
              <a:gdLst>
                <a:gd name="T0" fmla="*/ 346 w 421"/>
                <a:gd name="T1" fmla="*/ 0 h 121"/>
                <a:gd name="T2" fmla="*/ 76 w 421"/>
                <a:gd name="T3" fmla="*/ 0 h 121"/>
                <a:gd name="T4" fmla="*/ 68 w 421"/>
                <a:gd name="T5" fmla="*/ 1 h 121"/>
                <a:gd name="T6" fmla="*/ 61 w 421"/>
                <a:gd name="T7" fmla="*/ 3 h 121"/>
                <a:gd name="T8" fmla="*/ 53 w 421"/>
                <a:gd name="T9" fmla="*/ 4 h 121"/>
                <a:gd name="T10" fmla="*/ 46 w 421"/>
                <a:gd name="T11" fmla="*/ 6 h 121"/>
                <a:gd name="T12" fmla="*/ 40 w 421"/>
                <a:gd name="T13" fmla="*/ 10 h 121"/>
                <a:gd name="T14" fmla="*/ 33 w 421"/>
                <a:gd name="T15" fmla="*/ 13 h 121"/>
                <a:gd name="T16" fmla="*/ 27 w 421"/>
                <a:gd name="T17" fmla="*/ 18 h 121"/>
                <a:gd name="T18" fmla="*/ 22 w 421"/>
                <a:gd name="T19" fmla="*/ 22 h 121"/>
                <a:gd name="T20" fmla="*/ 18 w 421"/>
                <a:gd name="T21" fmla="*/ 28 h 121"/>
                <a:gd name="T22" fmla="*/ 13 w 421"/>
                <a:gd name="T23" fmla="*/ 34 h 121"/>
                <a:gd name="T24" fmla="*/ 10 w 421"/>
                <a:gd name="T25" fmla="*/ 40 h 121"/>
                <a:gd name="T26" fmla="*/ 6 w 421"/>
                <a:gd name="T27" fmla="*/ 47 h 121"/>
                <a:gd name="T28" fmla="*/ 4 w 421"/>
                <a:gd name="T29" fmla="*/ 54 h 121"/>
                <a:gd name="T30" fmla="*/ 2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20 w 421"/>
                <a:gd name="T45" fmla="*/ 61 h 121"/>
                <a:gd name="T46" fmla="*/ 417 w 421"/>
                <a:gd name="T47" fmla="*/ 54 h 121"/>
                <a:gd name="T48" fmla="*/ 415 w 421"/>
                <a:gd name="T49" fmla="*/ 47 h 121"/>
                <a:gd name="T50" fmla="*/ 412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5 w 421"/>
                <a:gd name="T65" fmla="*/ 6 h 121"/>
                <a:gd name="T66" fmla="*/ 368 w 421"/>
                <a:gd name="T67" fmla="*/ 4 h 121"/>
                <a:gd name="T68" fmla="*/ 361 w 421"/>
                <a:gd name="T69" fmla="*/ 3 h 121"/>
                <a:gd name="T70" fmla="*/ 354 w 421"/>
                <a:gd name="T71" fmla="*/ 1 h 121"/>
                <a:gd name="T72" fmla="*/ 346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749">
              <a:extLst>
                <a:ext uri="{FF2B5EF4-FFF2-40B4-BE49-F238E27FC236}">
                  <a16:creationId xmlns:a16="http://schemas.microsoft.com/office/drawing/2014/main" id="{2AD4B2ED-3FF5-413A-9E75-6FD5885D478D}"/>
                </a:ext>
              </a:extLst>
            </p:cNvPr>
            <p:cNvSpPr>
              <a:spLocks/>
            </p:cNvSpPr>
            <p:nvPr/>
          </p:nvSpPr>
          <p:spPr bwMode="auto">
            <a:xfrm>
              <a:off x="5053013" y="4137025"/>
              <a:ext cx="134938" cy="85725"/>
            </a:xfrm>
            <a:custGeom>
              <a:avLst/>
              <a:gdLst>
                <a:gd name="T0" fmla="*/ 0 w 421"/>
                <a:gd name="T1" fmla="*/ 194 h 270"/>
                <a:gd name="T2" fmla="*/ 0 w 421"/>
                <a:gd name="T3" fmla="*/ 203 h 270"/>
                <a:gd name="T4" fmla="*/ 1 w 421"/>
                <a:gd name="T5" fmla="*/ 209 h 270"/>
                <a:gd name="T6" fmla="*/ 4 w 421"/>
                <a:gd name="T7" fmla="*/ 218 h 270"/>
                <a:gd name="T8" fmla="*/ 6 w 421"/>
                <a:gd name="T9" fmla="*/ 225 h 270"/>
                <a:gd name="T10" fmla="*/ 9 w 421"/>
                <a:gd name="T11" fmla="*/ 230 h 270"/>
                <a:gd name="T12" fmla="*/ 13 w 421"/>
                <a:gd name="T13" fmla="*/ 237 h 270"/>
                <a:gd name="T14" fmla="*/ 17 w 421"/>
                <a:gd name="T15" fmla="*/ 243 h 270"/>
                <a:gd name="T16" fmla="*/ 22 w 421"/>
                <a:gd name="T17" fmla="*/ 248 h 270"/>
                <a:gd name="T18" fmla="*/ 27 w 421"/>
                <a:gd name="T19" fmla="*/ 252 h 270"/>
                <a:gd name="T20" fmla="*/ 33 w 421"/>
                <a:gd name="T21" fmla="*/ 257 h 270"/>
                <a:gd name="T22" fmla="*/ 39 w 421"/>
                <a:gd name="T23" fmla="*/ 262 h 270"/>
                <a:gd name="T24" fmla="*/ 45 w 421"/>
                <a:gd name="T25" fmla="*/ 264 h 270"/>
                <a:gd name="T26" fmla="*/ 52 w 421"/>
                <a:gd name="T27" fmla="*/ 266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6 h 270"/>
                <a:gd name="T42" fmla="*/ 374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1 w 421"/>
                <a:gd name="T57" fmla="*/ 230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750">
              <a:extLst>
                <a:ext uri="{FF2B5EF4-FFF2-40B4-BE49-F238E27FC236}">
                  <a16:creationId xmlns:a16="http://schemas.microsoft.com/office/drawing/2014/main" id="{C94F299B-31F2-4CA4-A270-5E5DDD6CEDAA}"/>
                </a:ext>
              </a:extLst>
            </p:cNvPr>
            <p:cNvSpPr>
              <a:spLocks/>
            </p:cNvSpPr>
            <p:nvPr/>
          </p:nvSpPr>
          <p:spPr bwMode="auto">
            <a:xfrm>
              <a:off x="5053013" y="4089400"/>
              <a:ext cx="134938" cy="38100"/>
            </a:xfrm>
            <a:custGeom>
              <a:avLst/>
              <a:gdLst>
                <a:gd name="T0" fmla="*/ 345 w 421"/>
                <a:gd name="T1" fmla="*/ 0 h 121"/>
                <a:gd name="T2" fmla="*/ 75 w 421"/>
                <a:gd name="T3" fmla="*/ 0 h 121"/>
                <a:gd name="T4" fmla="*/ 67 w 421"/>
                <a:gd name="T5" fmla="*/ 1 h 121"/>
                <a:gd name="T6" fmla="*/ 60 w 421"/>
                <a:gd name="T7" fmla="*/ 3 h 121"/>
                <a:gd name="T8" fmla="*/ 52 w 421"/>
                <a:gd name="T9" fmla="*/ 4 h 121"/>
                <a:gd name="T10" fmla="*/ 45 w 421"/>
                <a:gd name="T11" fmla="*/ 6 h 121"/>
                <a:gd name="T12" fmla="*/ 39 w 421"/>
                <a:gd name="T13" fmla="*/ 10 h 121"/>
                <a:gd name="T14" fmla="*/ 33 w 421"/>
                <a:gd name="T15" fmla="*/ 13 h 121"/>
                <a:gd name="T16" fmla="*/ 27 w 421"/>
                <a:gd name="T17" fmla="*/ 18 h 121"/>
                <a:gd name="T18" fmla="*/ 22 w 421"/>
                <a:gd name="T19" fmla="*/ 22 h 121"/>
                <a:gd name="T20" fmla="*/ 17 w 421"/>
                <a:gd name="T21" fmla="*/ 28 h 121"/>
                <a:gd name="T22" fmla="*/ 13 w 421"/>
                <a:gd name="T23" fmla="*/ 34 h 121"/>
                <a:gd name="T24" fmla="*/ 9 w 421"/>
                <a:gd name="T25" fmla="*/ 40 h 121"/>
                <a:gd name="T26" fmla="*/ 6 w 421"/>
                <a:gd name="T27" fmla="*/ 47 h 121"/>
                <a:gd name="T28" fmla="*/ 4 w 421"/>
                <a:gd name="T29" fmla="*/ 54 h 121"/>
                <a:gd name="T30" fmla="*/ 1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19 w 421"/>
                <a:gd name="T45" fmla="*/ 61 h 121"/>
                <a:gd name="T46" fmla="*/ 417 w 421"/>
                <a:gd name="T47" fmla="*/ 54 h 121"/>
                <a:gd name="T48" fmla="*/ 415 w 421"/>
                <a:gd name="T49" fmla="*/ 47 h 121"/>
                <a:gd name="T50" fmla="*/ 411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4 w 421"/>
                <a:gd name="T65" fmla="*/ 6 h 121"/>
                <a:gd name="T66" fmla="*/ 367 w 421"/>
                <a:gd name="T67" fmla="*/ 4 h 121"/>
                <a:gd name="T68" fmla="*/ 360 w 421"/>
                <a:gd name="T69" fmla="*/ 3 h 121"/>
                <a:gd name="T70" fmla="*/ 353 w 421"/>
                <a:gd name="T71" fmla="*/ 1 h 121"/>
                <a:gd name="T72" fmla="*/ 345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descr="Icon of mobile phone and speech bubble.">
            <a:extLst>
              <a:ext uri="{FF2B5EF4-FFF2-40B4-BE49-F238E27FC236}">
                <a16:creationId xmlns:a16="http://schemas.microsoft.com/office/drawing/2014/main" id="{67EBF40E-2836-4B56-82CA-B0AE5592616F}"/>
              </a:ext>
            </a:extLst>
          </p:cNvPr>
          <p:cNvGrpSpPr/>
          <p:nvPr/>
        </p:nvGrpSpPr>
        <p:grpSpPr>
          <a:xfrm>
            <a:off x="6564709" y="1373740"/>
            <a:ext cx="277813" cy="276225"/>
            <a:chOff x="6105525" y="1922463"/>
            <a:chExt cx="277813" cy="276225"/>
          </a:xfrm>
          <a:solidFill>
            <a:schemeClr val="bg1"/>
          </a:solidFill>
        </p:grpSpPr>
        <p:sp>
          <p:nvSpPr>
            <p:cNvPr id="102" name="Freeform 2023">
              <a:extLst>
                <a:ext uri="{FF2B5EF4-FFF2-40B4-BE49-F238E27FC236}">
                  <a16:creationId xmlns:a16="http://schemas.microsoft.com/office/drawing/2014/main" id="{8A677BB9-7FF5-46F1-AA35-A8280C80A687}"/>
                </a:ext>
              </a:extLst>
            </p:cNvPr>
            <p:cNvSpPr>
              <a:spLocks noEditPoints="1"/>
            </p:cNvSpPr>
            <p:nvPr/>
          </p:nvSpPr>
          <p:spPr bwMode="auto">
            <a:xfrm>
              <a:off x="6105525" y="1960563"/>
              <a:ext cx="96838" cy="47625"/>
            </a:xfrm>
            <a:custGeom>
              <a:avLst/>
              <a:gdLst>
                <a:gd name="T0" fmla="*/ 195 w 303"/>
                <a:gd name="T1" fmla="*/ 105 h 150"/>
                <a:gd name="T2" fmla="*/ 165 w 303"/>
                <a:gd name="T3" fmla="*/ 105 h 150"/>
                <a:gd name="T4" fmla="*/ 162 w 303"/>
                <a:gd name="T5" fmla="*/ 105 h 150"/>
                <a:gd name="T6" fmla="*/ 160 w 303"/>
                <a:gd name="T7" fmla="*/ 104 h 150"/>
                <a:gd name="T8" fmla="*/ 157 w 303"/>
                <a:gd name="T9" fmla="*/ 103 h 150"/>
                <a:gd name="T10" fmla="*/ 155 w 303"/>
                <a:gd name="T11" fmla="*/ 101 h 150"/>
                <a:gd name="T12" fmla="*/ 153 w 303"/>
                <a:gd name="T13" fmla="*/ 98 h 150"/>
                <a:gd name="T14" fmla="*/ 151 w 303"/>
                <a:gd name="T15" fmla="*/ 96 h 150"/>
                <a:gd name="T16" fmla="*/ 151 w 303"/>
                <a:gd name="T17" fmla="*/ 93 h 150"/>
                <a:gd name="T18" fmla="*/ 150 w 303"/>
                <a:gd name="T19" fmla="*/ 90 h 150"/>
                <a:gd name="T20" fmla="*/ 151 w 303"/>
                <a:gd name="T21" fmla="*/ 88 h 150"/>
                <a:gd name="T22" fmla="*/ 151 w 303"/>
                <a:gd name="T23" fmla="*/ 85 h 150"/>
                <a:gd name="T24" fmla="*/ 153 w 303"/>
                <a:gd name="T25" fmla="*/ 82 h 150"/>
                <a:gd name="T26" fmla="*/ 155 w 303"/>
                <a:gd name="T27" fmla="*/ 80 h 150"/>
                <a:gd name="T28" fmla="*/ 157 w 303"/>
                <a:gd name="T29" fmla="*/ 78 h 150"/>
                <a:gd name="T30" fmla="*/ 160 w 303"/>
                <a:gd name="T31" fmla="*/ 77 h 150"/>
                <a:gd name="T32" fmla="*/ 162 w 303"/>
                <a:gd name="T33" fmla="*/ 76 h 150"/>
                <a:gd name="T34" fmla="*/ 165 w 303"/>
                <a:gd name="T35" fmla="*/ 75 h 150"/>
                <a:gd name="T36" fmla="*/ 195 w 303"/>
                <a:gd name="T37" fmla="*/ 75 h 150"/>
                <a:gd name="T38" fmla="*/ 199 w 303"/>
                <a:gd name="T39" fmla="*/ 76 h 150"/>
                <a:gd name="T40" fmla="*/ 202 w 303"/>
                <a:gd name="T41" fmla="*/ 77 h 150"/>
                <a:gd name="T42" fmla="*/ 204 w 303"/>
                <a:gd name="T43" fmla="*/ 78 h 150"/>
                <a:gd name="T44" fmla="*/ 206 w 303"/>
                <a:gd name="T45" fmla="*/ 80 h 150"/>
                <a:gd name="T46" fmla="*/ 208 w 303"/>
                <a:gd name="T47" fmla="*/ 82 h 150"/>
                <a:gd name="T48" fmla="*/ 209 w 303"/>
                <a:gd name="T49" fmla="*/ 85 h 150"/>
                <a:gd name="T50" fmla="*/ 210 w 303"/>
                <a:gd name="T51" fmla="*/ 88 h 150"/>
                <a:gd name="T52" fmla="*/ 210 w 303"/>
                <a:gd name="T53" fmla="*/ 90 h 150"/>
                <a:gd name="T54" fmla="*/ 210 w 303"/>
                <a:gd name="T55" fmla="*/ 93 h 150"/>
                <a:gd name="T56" fmla="*/ 209 w 303"/>
                <a:gd name="T57" fmla="*/ 96 h 150"/>
                <a:gd name="T58" fmla="*/ 208 w 303"/>
                <a:gd name="T59" fmla="*/ 98 h 150"/>
                <a:gd name="T60" fmla="*/ 206 w 303"/>
                <a:gd name="T61" fmla="*/ 101 h 150"/>
                <a:gd name="T62" fmla="*/ 204 w 303"/>
                <a:gd name="T63" fmla="*/ 103 h 150"/>
                <a:gd name="T64" fmla="*/ 202 w 303"/>
                <a:gd name="T65" fmla="*/ 104 h 150"/>
                <a:gd name="T66" fmla="*/ 199 w 303"/>
                <a:gd name="T67" fmla="*/ 105 h 150"/>
                <a:gd name="T68" fmla="*/ 195 w 303"/>
                <a:gd name="T69" fmla="*/ 105 h 150"/>
                <a:gd name="T70" fmla="*/ 195 w 303"/>
                <a:gd name="T71" fmla="*/ 105 h 150"/>
                <a:gd name="T72" fmla="*/ 300 w 303"/>
                <a:gd name="T73" fmla="*/ 135 h 150"/>
                <a:gd name="T74" fmla="*/ 300 w 303"/>
                <a:gd name="T75" fmla="*/ 0 h 150"/>
                <a:gd name="T76" fmla="*/ 90 w 303"/>
                <a:gd name="T77" fmla="*/ 0 h 150"/>
                <a:gd name="T78" fmla="*/ 82 w 303"/>
                <a:gd name="T79" fmla="*/ 1 h 150"/>
                <a:gd name="T80" fmla="*/ 72 w 303"/>
                <a:gd name="T81" fmla="*/ 2 h 150"/>
                <a:gd name="T82" fmla="*/ 63 w 303"/>
                <a:gd name="T83" fmla="*/ 4 h 150"/>
                <a:gd name="T84" fmla="*/ 55 w 303"/>
                <a:gd name="T85" fmla="*/ 7 h 150"/>
                <a:gd name="T86" fmla="*/ 47 w 303"/>
                <a:gd name="T87" fmla="*/ 10 h 150"/>
                <a:gd name="T88" fmla="*/ 40 w 303"/>
                <a:gd name="T89" fmla="*/ 15 h 150"/>
                <a:gd name="T90" fmla="*/ 32 w 303"/>
                <a:gd name="T91" fmla="*/ 20 h 150"/>
                <a:gd name="T92" fmla="*/ 27 w 303"/>
                <a:gd name="T93" fmla="*/ 27 h 150"/>
                <a:gd name="T94" fmla="*/ 20 w 303"/>
                <a:gd name="T95" fmla="*/ 33 h 150"/>
                <a:gd name="T96" fmla="*/ 15 w 303"/>
                <a:gd name="T97" fmla="*/ 39 h 150"/>
                <a:gd name="T98" fmla="*/ 11 w 303"/>
                <a:gd name="T99" fmla="*/ 47 h 150"/>
                <a:gd name="T100" fmla="*/ 8 w 303"/>
                <a:gd name="T101" fmla="*/ 54 h 150"/>
                <a:gd name="T102" fmla="*/ 4 w 303"/>
                <a:gd name="T103" fmla="*/ 63 h 150"/>
                <a:gd name="T104" fmla="*/ 2 w 303"/>
                <a:gd name="T105" fmla="*/ 72 h 150"/>
                <a:gd name="T106" fmla="*/ 1 w 303"/>
                <a:gd name="T107" fmla="*/ 81 h 150"/>
                <a:gd name="T108" fmla="*/ 0 w 303"/>
                <a:gd name="T109" fmla="*/ 90 h 150"/>
                <a:gd name="T110" fmla="*/ 0 w 303"/>
                <a:gd name="T111" fmla="*/ 150 h 150"/>
                <a:gd name="T112" fmla="*/ 303 w 303"/>
                <a:gd name="T113" fmla="*/ 150 h 150"/>
                <a:gd name="T114" fmla="*/ 301 w 303"/>
                <a:gd name="T115" fmla="*/ 144 h 150"/>
                <a:gd name="T116" fmla="*/ 300 w 303"/>
                <a:gd name="T117" fmla="*/ 135 h 150"/>
                <a:gd name="T118" fmla="*/ 300 w 303"/>
                <a:gd name="T119" fmla="*/ 13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3" h="150">
                  <a:moveTo>
                    <a:pt x="195" y="105"/>
                  </a:moveTo>
                  <a:lnTo>
                    <a:pt x="165" y="105"/>
                  </a:lnTo>
                  <a:lnTo>
                    <a:pt x="162" y="105"/>
                  </a:lnTo>
                  <a:lnTo>
                    <a:pt x="160" y="104"/>
                  </a:lnTo>
                  <a:lnTo>
                    <a:pt x="157" y="103"/>
                  </a:lnTo>
                  <a:lnTo>
                    <a:pt x="155" y="101"/>
                  </a:lnTo>
                  <a:lnTo>
                    <a:pt x="153" y="98"/>
                  </a:lnTo>
                  <a:lnTo>
                    <a:pt x="151" y="96"/>
                  </a:lnTo>
                  <a:lnTo>
                    <a:pt x="151" y="93"/>
                  </a:lnTo>
                  <a:lnTo>
                    <a:pt x="150" y="90"/>
                  </a:lnTo>
                  <a:lnTo>
                    <a:pt x="151" y="88"/>
                  </a:lnTo>
                  <a:lnTo>
                    <a:pt x="151" y="85"/>
                  </a:lnTo>
                  <a:lnTo>
                    <a:pt x="153" y="82"/>
                  </a:lnTo>
                  <a:lnTo>
                    <a:pt x="155" y="80"/>
                  </a:lnTo>
                  <a:lnTo>
                    <a:pt x="157" y="78"/>
                  </a:lnTo>
                  <a:lnTo>
                    <a:pt x="160" y="77"/>
                  </a:lnTo>
                  <a:lnTo>
                    <a:pt x="162" y="76"/>
                  </a:lnTo>
                  <a:lnTo>
                    <a:pt x="165" y="75"/>
                  </a:lnTo>
                  <a:lnTo>
                    <a:pt x="195" y="75"/>
                  </a:lnTo>
                  <a:lnTo>
                    <a:pt x="199" y="76"/>
                  </a:lnTo>
                  <a:lnTo>
                    <a:pt x="202" y="77"/>
                  </a:lnTo>
                  <a:lnTo>
                    <a:pt x="204" y="78"/>
                  </a:lnTo>
                  <a:lnTo>
                    <a:pt x="206" y="80"/>
                  </a:lnTo>
                  <a:lnTo>
                    <a:pt x="208" y="82"/>
                  </a:lnTo>
                  <a:lnTo>
                    <a:pt x="209" y="85"/>
                  </a:lnTo>
                  <a:lnTo>
                    <a:pt x="210" y="88"/>
                  </a:lnTo>
                  <a:lnTo>
                    <a:pt x="210" y="90"/>
                  </a:lnTo>
                  <a:lnTo>
                    <a:pt x="210" y="93"/>
                  </a:lnTo>
                  <a:lnTo>
                    <a:pt x="209" y="96"/>
                  </a:lnTo>
                  <a:lnTo>
                    <a:pt x="208" y="98"/>
                  </a:lnTo>
                  <a:lnTo>
                    <a:pt x="206" y="101"/>
                  </a:lnTo>
                  <a:lnTo>
                    <a:pt x="204" y="103"/>
                  </a:lnTo>
                  <a:lnTo>
                    <a:pt x="202" y="104"/>
                  </a:lnTo>
                  <a:lnTo>
                    <a:pt x="199" y="105"/>
                  </a:lnTo>
                  <a:lnTo>
                    <a:pt x="195" y="105"/>
                  </a:lnTo>
                  <a:lnTo>
                    <a:pt x="195" y="105"/>
                  </a:lnTo>
                  <a:close/>
                  <a:moveTo>
                    <a:pt x="300" y="135"/>
                  </a:moveTo>
                  <a:lnTo>
                    <a:pt x="300" y="0"/>
                  </a:lnTo>
                  <a:lnTo>
                    <a:pt x="90" y="0"/>
                  </a:lnTo>
                  <a:lnTo>
                    <a:pt x="82" y="1"/>
                  </a:lnTo>
                  <a:lnTo>
                    <a:pt x="72" y="2"/>
                  </a:lnTo>
                  <a:lnTo>
                    <a:pt x="63" y="4"/>
                  </a:lnTo>
                  <a:lnTo>
                    <a:pt x="55" y="7"/>
                  </a:lnTo>
                  <a:lnTo>
                    <a:pt x="47" y="10"/>
                  </a:lnTo>
                  <a:lnTo>
                    <a:pt x="40" y="15"/>
                  </a:lnTo>
                  <a:lnTo>
                    <a:pt x="32" y="20"/>
                  </a:lnTo>
                  <a:lnTo>
                    <a:pt x="27" y="27"/>
                  </a:lnTo>
                  <a:lnTo>
                    <a:pt x="20" y="33"/>
                  </a:lnTo>
                  <a:lnTo>
                    <a:pt x="15" y="39"/>
                  </a:lnTo>
                  <a:lnTo>
                    <a:pt x="11" y="47"/>
                  </a:lnTo>
                  <a:lnTo>
                    <a:pt x="8" y="54"/>
                  </a:lnTo>
                  <a:lnTo>
                    <a:pt x="4" y="63"/>
                  </a:lnTo>
                  <a:lnTo>
                    <a:pt x="2" y="72"/>
                  </a:lnTo>
                  <a:lnTo>
                    <a:pt x="1" y="81"/>
                  </a:lnTo>
                  <a:lnTo>
                    <a:pt x="0" y="90"/>
                  </a:lnTo>
                  <a:lnTo>
                    <a:pt x="0" y="150"/>
                  </a:lnTo>
                  <a:lnTo>
                    <a:pt x="303" y="150"/>
                  </a:lnTo>
                  <a:lnTo>
                    <a:pt x="301" y="144"/>
                  </a:lnTo>
                  <a:lnTo>
                    <a:pt x="300" y="135"/>
                  </a:lnTo>
                  <a:lnTo>
                    <a:pt x="30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2024">
              <a:extLst>
                <a:ext uri="{FF2B5EF4-FFF2-40B4-BE49-F238E27FC236}">
                  <a16:creationId xmlns:a16="http://schemas.microsoft.com/office/drawing/2014/main" id="{A089C24C-3669-4556-BCE2-1150BE6C011A}"/>
                </a:ext>
              </a:extLst>
            </p:cNvPr>
            <p:cNvSpPr>
              <a:spLocks noEditPoints="1"/>
            </p:cNvSpPr>
            <p:nvPr/>
          </p:nvSpPr>
          <p:spPr bwMode="auto">
            <a:xfrm>
              <a:off x="6105525" y="2151063"/>
              <a:ext cx="142875" cy="47625"/>
            </a:xfrm>
            <a:custGeom>
              <a:avLst/>
              <a:gdLst>
                <a:gd name="T0" fmla="*/ 231 w 451"/>
                <a:gd name="T1" fmla="*/ 25 h 150"/>
                <a:gd name="T2" fmla="*/ 242 w 451"/>
                <a:gd name="T3" fmla="*/ 31 h 150"/>
                <a:gd name="T4" fmla="*/ 252 w 451"/>
                <a:gd name="T5" fmla="*/ 39 h 150"/>
                <a:gd name="T6" fmla="*/ 258 w 451"/>
                <a:gd name="T7" fmla="*/ 52 h 150"/>
                <a:gd name="T8" fmla="*/ 258 w 451"/>
                <a:gd name="T9" fmla="*/ 65 h 150"/>
                <a:gd name="T10" fmla="*/ 252 w 451"/>
                <a:gd name="T11" fmla="*/ 78 h 150"/>
                <a:gd name="T12" fmla="*/ 242 w 451"/>
                <a:gd name="T13" fmla="*/ 86 h 150"/>
                <a:gd name="T14" fmla="*/ 231 w 451"/>
                <a:gd name="T15" fmla="*/ 92 h 150"/>
                <a:gd name="T16" fmla="*/ 217 w 451"/>
                <a:gd name="T17" fmla="*/ 92 h 150"/>
                <a:gd name="T18" fmla="*/ 205 w 451"/>
                <a:gd name="T19" fmla="*/ 86 h 150"/>
                <a:gd name="T20" fmla="*/ 195 w 451"/>
                <a:gd name="T21" fmla="*/ 78 h 150"/>
                <a:gd name="T22" fmla="*/ 190 w 451"/>
                <a:gd name="T23" fmla="*/ 66 h 150"/>
                <a:gd name="T24" fmla="*/ 190 w 451"/>
                <a:gd name="T25" fmla="*/ 52 h 150"/>
                <a:gd name="T26" fmla="*/ 195 w 451"/>
                <a:gd name="T27" fmla="*/ 39 h 150"/>
                <a:gd name="T28" fmla="*/ 205 w 451"/>
                <a:gd name="T29" fmla="*/ 31 h 150"/>
                <a:gd name="T30" fmla="*/ 217 w 451"/>
                <a:gd name="T31" fmla="*/ 25 h 150"/>
                <a:gd name="T32" fmla="*/ 224 w 451"/>
                <a:gd name="T33" fmla="*/ 24 h 150"/>
                <a:gd name="T34" fmla="*/ 1 w 451"/>
                <a:gd name="T35" fmla="*/ 68 h 150"/>
                <a:gd name="T36" fmla="*/ 4 w 451"/>
                <a:gd name="T37" fmla="*/ 85 h 150"/>
                <a:gd name="T38" fmla="*/ 11 w 451"/>
                <a:gd name="T39" fmla="*/ 102 h 150"/>
                <a:gd name="T40" fmla="*/ 20 w 451"/>
                <a:gd name="T41" fmla="*/ 116 h 150"/>
                <a:gd name="T42" fmla="*/ 33 w 451"/>
                <a:gd name="T43" fmla="*/ 129 h 150"/>
                <a:gd name="T44" fmla="*/ 47 w 451"/>
                <a:gd name="T45" fmla="*/ 139 h 150"/>
                <a:gd name="T46" fmla="*/ 63 w 451"/>
                <a:gd name="T47" fmla="*/ 145 h 150"/>
                <a:gd name="T48" fmla="*/ 82 w 451"/>
                <a:gd name="T49" fmla="*/ 149 h 150"/>
                <a:gd name="T50" fmla="*/ 360 w 451"/>
                <a:gd name="T51" fmla="*/ 150 h 150"/>
                <a:gd name="T52" fmla="*/ 379 w 451"/>
                <a:gd name="T53" fmla="*/ 148 h 150"/>
                <a:gd name="T54" fmla="*/ 395 w 451"/>
                <a:gd name="T55" fmla="*/ 143 h 150"/>
                <a:gd name="T56" fmla="*/ 409 w 451"/>
                <a:gd name="T57" fmla="*/ 135 h 150"/>
                <a:gd name="T58" fmla="*/ 422 w 451"/>
                <a:gd name="T59" fmla="*/ 124 h 150"/>
                <a:gd name="T60" fmla="*/ 433 w 451"/>
                <a:gd name="T61" fmla="*/ 111 h 150"/>
                <a:gd name="T62" fmla="*/ 442 w 451"/>
                <a:gd name="T63" fmla="*/ 96 h 150"/>
                <a:gd name="T64" fmla="*/ 447 w 451"/>
                <a:gd name="T65" fmla="*/ 79 h 150"/>
                <a:gd name="T66" fmla="*/ 451 w 451"/>
                <a:gd name="T67" fmla="*/ 60 h 150"/>
                <a:gd name="T68" fmla="*/ 0 w 451"/>
                <a:gd name="T6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1" h="150">
                  <a:moveTo>
                    <a:pt x="224" y="24"/>
                  </a:moveTo>
                  <a:lnTo>
                    <a:pt x="231" y="25"/>
                  </a:lnTo>
                  <a:lnTo>
                    <a:pt x="237" y="27"/>
                  </a:lnTo>
                  <a:lnTo>
                    <a:pt x="242" y="31"/>
                  </a:lnTo>
                  <a:lnTo>
                    <a:pt x="248" y="35"/>
                  </a:lnTo>
                  <a:lnTo>
                    <a:pt x="252" y="39"/>
                  </a:lnTo>
                  <a:lnTo>
                    <a:pt x="255" y="46"/>
                  </a:lnTo>
                  <a:lnTo>
                    <a:pt x="258" y="52"/>
                  </a:lnTo>
                  <a:lnTo>
                    <a:pt x="258" y="59"/>
                  </a:lnTo>
                  <a:lnTo>
                    <a:pt x="258" y="65"/>
                  </a:lnTo>
                  <a:lnTo>
                    <a:pt x="255" y="71"/>
                  </a:lnTo>
                  <a:lnTo>
                    <a:pt x="252" y="78"/>
                  </a:lnTo>
                  <a:lnTo>
                    <a:pt x="248" y="83"/>
                  </a:lnTo>
                  <a:lnTo>
                    <a:pt x="242" y="86"/>
                  </a:lnTo>
                  <a:lnTo>
                    <a:pt x="237" y="90"/>
                  </a:lnTo>
                  <a:lnTo>
                    <a:pt x="231" y="92"/>
                  </a:lnTo>
                  <a:lnTo>
                    <a:pt x="224" y="93"/>
                  </a:lnTo>
                  <a:lnTo>
                    <a:pt x="217" y="92"/>
                  </a:lnTo>
                  <a:lnTo>
                    <a:pt x="210" y="90"/>
                  </a:lnTo>
                  <a:lnTo>
                    <a:pt x="205" y="86"/>
                  </a:lnTo>
                  <a:lnTo>
                    <a:pt x="200" y="83"/>
                  </a:lnTo>
                  <a:lnTo>
                    <a:pt x="195" y="78"/>
                  </a:lnTo>
                  <a:lnTo>
                    <a:pt x="192" y="71"/>
                  </a:lnTo>
                  <a:lnTo>
                    <a:pt x="190" y="66"/>
                  </a:lnTo>
                  <a:lnTo>
                    <a:pt x="190" y="59"/>
                  </a:lnTo>
                  <a:lnTo>
                    <a:pt x="190" y="52"/>
                  </a:lnTo>
                  <a:lnTo>
                    <a:pt x="192" y="46"/>
                  </a:lnTo>
                  <a:lnTo>
                    <a:pt x="195" y="39"/>
                  </a:lnTo>
                  <a:lnTo>
                    <a:pt x="200" y="35"/>
                  </a:lnTo>
                  <a:lnTo>
                    <a:pt x="205" y="31"/>
                  </a:lnTo>
                  <a:lnTo>
                    <a:pt x="210" y="27"/>
                  </a:lnTo>
                  <a:lnTo>
                    <a:pt x="217" y="25"/>
                  </a:lnTo>
                  <a:lnTo>
                    <a:pt x="224" y="24"/>
                  </a:lnTo>
                  <a:lnTo>
                    <a:pt x="224" y="24"/>
                  </a:lnTo>
                  <a:close/>
                  <a:moveTo>
                    <a:pt x="0" y="59"/>
                  </a:moveTo>
                  <a:lnTo>
                    <a:pt x="1" y="68"/>
                  </a:lnTo>
                  <a:lnTo>
                    <a:pt x="2" y="77"/>
                  </a:lnTo>
                  <a:lnTo>
                    <a:pt x="4" y="85"/>
                  </a:lnTo>
                  <a:lnTo>
                    <a:pt x="8" y="94"/>
                  </a:lnTo>
                  <a:lnTo>
                    <a:pt x="11" y="102"/>
                  </a:lnTo>
                  <a:lnTo>
                    <a:pt x="16" y="109"/>
                  </a:lnTo>
                  <a:lnTo>
                    <a:pt x="20" y="116"/>
                  </a:lnTo>
                  <a:lnTo>
                    <a:pt x="27" y="123"/>
                  </a:lnTo>
                  <a:lnTo>
                    <a:pt x="33" y="129"/>
                  </a:lnTo>
                  <a:lnTo>
                    <a:pt x="40" y="134"/>
                  </a:lnTo>
                  <a:lnTo>
                    <a:pt x="47" y="139"/>
                  </a:lnTo>
                  <a:lnTo>
                    <a:pt x="56" y="142"/>
                  </a:lnTo>
                  <a:lnTo>
                    <a:pt x="63" y="145"/>
                  </a:lnTo>
                  <a:lnTo>
                    <a:pt x="72" y="148"/>
                  </a:lnTo>
                  <a:lnTo>
                    <a:pt x="82" y="149"/>
                  </a:lnTo>
                  <a:lnTo>
                    <a:pt x="90" y="150"/>
                  </a:lnTo>
                  <a:lnTo>
                    <a:pt x="360" y="150"/>
                  </a:lnTo>
                  <a:lnTo>
                    <a:pt x="370" y="149"/>
                  </a:lnTo>
                  <a:lnTo>
                    <a:pt x="379" y="148"/>
                  </a:lnTo>
                  <a:lnTo>
                    <a:pt x="386" y="145"/>
                  </a:lnTo>
                  <a:lnTo>
                    <a:pt x="395" y="143"/>
                  </a:lnTo>
                  <a:lnTo>
                    <a:pt x="402" y="139"/>
                  </a:lnTo>
                  <a:lnTo>
                    <a:pt x="409" y="135"/>
                  </a:lnTo>
                  <a:lnTo>
                    <a:pt x="415" y="130"/>
                  </a:lnTo>
                  <a:lnTo>
                    <a:pt x="422" y="124"/>
                  </a:lnTo>
                  <a:lnTo>
                    <a:pt x="428" y="117"/>
                  </a:lnTo>
                  <a:lnTo>
                    <a:pt x="433" y="111"/>
                  </a:lnTo>
                  <a:lnTo>
                    <a:pt x="438" y="104"/>
                  </a:lnTo>
                  <a:lnTo>
                    <a:pt x="442" y="96"/>
                  </a:lnTo>
                  <a:lnTo>
                    <a:pt x="445" y="87"/>
                  </a:lnTo>
                  <a:lnTo>
                    <a:pt x="447" y="79"/>
                  </a:lnTo>
                  <a:lnTo>
                    <a:pt x="449" y="69"/>
                  </a:lnTo>
                  <a:lnTo>
                    <a:pt x="451" y="60"/>
                  </a:lnTo>
                  <a:lnTo>
                    <a:pt x="451" y="0"/>
                  </a:lnTo>
                  <a:lnTo>
                    <a:pt x="0" y="0"/>
                  </a:lnTo>
                  <a:lnTo>
                    <a:pt x="0"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2025">
              <a:extLst>
                <a:ext uri="{FF2B5EF4-FFF2-40B4-BE49-F238E27FC236}">
                  <a16:creationId xmlns:a16="http://schemas.microsoft.com/office/drawing/2014/main" id="{AD44BCFE-381C-4084-BB3E-AC4E2D2DE4A0}"/>
                </a:ext>
              </a:extLst>
            </p:cNvPr>
            <p:cNvSpPr>
              <a:spLocks/>
            </p:cNvSpPr>
            <p:nvPr/>
          </p:nvSpPr>
          <p:spPr bwMode="auto">
            <a:xfrm>
              <a:off x="6105525" y="2017713"/>
              <a:ext cx="142875" cy="123825"/>
            </a:xfrm>
            <a:custGeom>
              <a:avLst/>
              <a:gdLst>
                <a:gd name="T0" fmla="*/ 318 w 451"/>
                <a:gd name="T1" fmla="*/ 0 h 390"/>
                <a:gd name="T2" fmla="*/ 30 w 451"/>
                <a:gd name="T3" fmla="*/ 0 h 390"/>
                <a:gd name="T4" fmla="*/ 0 w 451"/>
                <a:gd name="T5" fmla="*/ 0 h 390"/>
                <a:gd name="T6" fmla="*/ 0 w 451"/>
                <a:gd name="T7" fmla="*/ 390 h 390"/>
                <a:gd name="T8" fmla="*/ 451 w 451"/>
                <a:gd name="T9" fmla="*/ 390 h 390"/>
                <a:gd name="T10" fmla="*/ 451 w 451"/>
                <a:gd name="T11" fmla="*/ 30 h 390"/>
                <a:gd name="T12" fmla="*/ 375 w 451"/>
                <a:gd name="T13" fmla="*/ 30 h 390"/>
                <a:gd name="T14" fmla="*/ 367 w 451"/>
                <a:gd name="T15" fmla="*/ 29 h 390"/>
                <a:gd name="T16" fmla="*/ 359 w 451"/>
                <a:gd name="T17" fmla="*/ 27 h 390"/>
                <a:gd name="T18" fmla="*/ 351 w 451"/>
                <a:gd name="T19" fmla="*/ 25 h 390"/>
                <a:gd name="T20" fmla="*/ 343 w 451"/>
                <a:gd name="T21" fmla="*/ 21 h 390"/>
                <a:gd name="T22" fmla="*/ 336 w 451"/>
                <a:gd name="T23" fmla="*/ 17 h 390"/>
                <a:gd name="T24" fmla="*/ 329 w 451"/>
                <a:gd name="T25" fmla="*/ 12 h 390"/>
                <a:gd name="T26" fmla="*/ 323 w 451"/>
                <a:gd name="T27" fmla="*/ 6 h 390"/>
                <a:gd name="T28" fmla="*/ 318 w 451"/>
                <a:gd name="T2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390">
                  <a:moveTo>
                    <a:pt x="318" y="0"/>
                  </a:moveTo>
                  <a:lnTo>
                    <a:pt x="30" y="0"/>
                  </a:lnTo>
                  <a:lnTo>
                    <a:pt x="0" y="0"/>
                  </a:lnTo>
                  <a:lnTo>
                    <a:pt x="0" y="390"/>
                  </a:lnTo>
                  <a:lnTo>
                    <a:pt x="451" y="390"/>
                  </a:lnTo>
                  <a:lnTo>
                    <a:pt x="451" y="30"/>
                  </a:lnTo>
                  <a:lnTo>
                    <a:pt x="375" y="30"/>
                  </a:lnTo>
                  <a:lnTo>
                    <a:pt x="367" y="29"/>
                  </a:lnTo>
                  <a:lnTo>
                    <a:pt x="359" y="27"/>
                  </a:lnTo>
                  <a:lnTo>
                    <a:pt x="351" y="25"/>
                  </a:lnTo>
                  <a:lnTo>
                    <a:pt x="343" y="21"/>
                  </a:lnTo>
                  <a:lnTo>
                    <a:pt x="336" y="17"/>
                  </a:lnTo>
                  <a:lnTo>
                    <a:pt x="329" y="12"/>
                  </a:lnTo>
                  <a:lnTo>
                    <a:pt x="323" y="6"/>
                  </a:lnTo>
                  <a:lnTo>
                    <a:pt x="3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2026">
              <a:extLst>
                <a:ext uri="{FF2B5EF4-FFF2-40B4-BE49-F238E27FC236}">
                  <a16:creationId xmlns:a16="http://schemas.microsoft.com/office/drawing/2014/main" id="{53FDEEB6-B7E5-4317-BF5C-105279C6C66B}"/>
                </a:ext>
              </a:extLst>
            </p:cNvPr>
            <p:cNvSpPr>
              <a:spLocks noEditPoints="1"/>
            </p:cNvSpPr>
            <p:nvPr/>
          </p:nvSpPr>
          <p:spPr bwMode="auto">
            <a:xfrm>
              <a:off x="6210300" y="1922463"/>
              <a:ext cx="173038" cy="127000"/>
            </a:xfrm>
            <a:custGeom>
              <a:avLst/>
              <a:gdLst>
                <a:gd name="T0" fmla="*/ 360 w 542"/>
                <a:gd name="T1" fmla="*/ 172 h 400"/>
                <a:gd name="T2" fmla="*/ 351 w 542"/>
                <a:gd name="T3" fmla="*/ 166 h 400"/>
                <a:gd name="T4" fmla="*/ 348 w 542"/>
                <a:gd name="T5" fmla="*/ 155 h 400"/>
                <a:gd name="T6" fmla="*/ 351 w 542"/>
                <a:gd name="T7" fmla="*/ 144 h 400"/>
                <a:gd name="T8" fmla="*/ 360 w 542"/>
                <a:gd name="T9" fmla="*/ 138 h 400"/>
                <a:gd name="T10" fmla="*/ 372 w 542"/>
                <a:gd name="T11" fmla="*/ 137 h 400"/>
                <a:gd name="T12" fmla="*/ 381 w 542"/>
                <a:gd name="T13" fmla="*/ 142 h 400"/>
                <a:gd name="T14" fmla="*/ 385 w 542"/>
                <a:gd name="T15" fmla="*/ 152 h 400"/>
                <a:gd name="T16" fmla="*/ 384 w 542"/>
                <a:gd name="T17" fmla="*/ 163 h 400"/>
                <a:gd name="T18" fmla="*/ 378 w 542"/>
                <a:gd name="T19" fmla="*/ 171 h 400"/>
                <a:gd name="T20" fmla="*/ 367 w 542"/>
                <a:gd name="T21" fmla="*/ 174 h 400"/>
                <a:gd name="T22" fmla="*/ 269 w 542"/>
                <a:gd name="T23" fmla="*/ 174 h 400"/>
                <a:gd name="T24" fmla="*/ 259 w 542"/>
                <a:gd name="T25" fmla="*/ 169 h 400"/>
                <a:gd name="T26" fmla="*/ 254 w 542"/>
                <a:gd name="T27" fmla="*/ 159 h 400"/>
                <a:gd name="T28" fmla="*/ 256 w 542"/>
                <a:gd name="T29" fmla="*/ 148 h 400"/>
                <a:gd name="T30" fmla="*/ 262 w 542"/>
                <a:gd name="T31" fmla="*/ 140 h 400"/>
                <a:gd name="T32" fmla="*/ 273 w 542"/>
                <a:gd name="T33" fmla="*/ 137 h 400"/>
                <a:gd name="T34" fmla="*/ 284 w 542"/>
                <a:gd name="T35" fmla="*/ 140 h 400"/>
                <a:gd name="T36" fmla="*/ 290 w 542"/>
                <a:gd name="T37" fmla="*/ 148 h 400"/>
                <a:gd name="T38" fmla="*/ 291 w 542"/>
                <a:gd name="T39" fmla="*/ 159 h 400"/>
                <a:gd name="T40" fmla="*/ 286 w 542"/>
                <a:gd name="T41" fmla="*/ 169 h 400"/>
                <a:gd name="T42" fmla="*/ 276 w 542"/>
                <a:gd name="T43" fmla="*/ 174 h 400"/>
                <a:gd name="T44" fmla="*/ 177 w 542"/>
                <a:gd name="T45" fmla="*/ 174 h 400"/>
                <a:gd name="T46" fmla="*/ 168 w 542"/>
                <a:gd name="T47" fmla="*/ 171 h 400"/>
                <a:gd name="T48" fmla="*/ 160 w 542"/>
                <a:gd name="T49" fmla="*/ 163 h 400"/>
                <a:gd name="T50" fmla="*/ 159 w 542"/>
                <a:gd name="T51" fmla="*/ 152 h 400"/>
                <a:gd name="T52" fmla="*/ 165 w 542"/>
                <a:gd name="T53" fmla="*/ 142 h 400"/>
                <a:gd name="T54" fmla="*/ 174 w 542"/>
                <a:gd name="T55" fmla="*/ 137 h 400"/>
                <a:gd name="T56" fmla="*/ 185 w 542"/>
                <a:gd name="T57" fmla="*/ 138 h 400"/>
                <a:gd name="T58" fmla="*/ 193 w 542"/>
                <a:gd name="T59" fmla="*/ 144 h 400"/>
                <a:gd name="T60" fmla="*/ 197 w 542"/>
                <a:gd name="T61" fmla="*/ 155 h 400"/>
                <a:gd name="T62" fmla="*/ 193 w 542"/>
                <a:gd name="T63" fmla="*/ 166 h 400"/>
                <a:gd name="T64" fmla="*/ 185 w 542"/>
                <a:gd name="T65" fmla="*/ 173 h 400"/>
                <a:gd name="T66" fmla="*/ 177 w 542"/>
                <a:gd name="T67" fmla="*/ 174 h 400"/>
                <a:gd name="T68" fmla="*/ 37 w 542"/>
                <a:gd name="T69" fmla="*/ 1 h 400"/>
                <a:gd name="T70" fmla="*/ 14 w 542"/>
                <a:gd name="T71" fmla="*/ 14 h 400"/>
                <a:gd name="T72" fmla="*/ 2 w 542"/>
                <a:gd name="T73" fmla="*/ 36 h 400"/>
                <a:gd name="T74" fmla="*/ 2 w 542"/>
                <a:gd name="T75" fmla="*/ 264 h 400"/>
                <a:gd name="T76" fmla="*/ 14 w 542"/>
                <a:gd name="T77" fmla="*/ 287 h 400"/>
                <a:gd name="T78" fmla="*/ 37 w 542"/>
                <a:gd name="T79" fmla="*/ 300 h 400"/>
                <a:gd name="T80" fmla="*/ 91 w 542"/>
                <a:gd name="T81" fmla="*/ 301 h 400"/>
                <a:gd name="T82" fmla="*/ 172 w 542"/>
                <a:gd name="T83" fmla="*/ 302 h 400"/>
                <a:gd name="T84" fmla="*/ 178 w 542"/>
                <a:gd name="T85" fmla="*/ 307 h 400"/>
                <a:gd name="T86" fmla="*/ 182 w 542"/>
                <a:gd name="T87" fmla="*/ 316 h 400"/>
                <a:gd name="T88" fmla="*/ 280 w 542"/>
                <a:gd name="T89" fmla="*/ 303 h 400"/>
                <a:gd name="T90" fmla="*/ 288 w 542"/>
                <a:gd name="T91" fmla="*/ 301 h 400"/>
                <a:gd name="T92" fmla="*/ 513 w 542"/>
                <a:gd name="T93" fmla="*/ 297 h 400"/>
                <a:gd name="T94" fmla="*/ 533 w 542"/>
                <a:gd name="T95" fmla="*/ 280 h 400"/>
                <a:gd name="T96" fmla="*/ 542 w 542"/>
                <a:gd name="T97" fmla="*/ 255 h 400"/>
                <a:gd name="T98" fmla="*/ 538 w 542"/>
                <a:gd name="T99" fmla="*/ 29 h 400"/>
                <a:gd name="T100" fmla="*/ 522 w 542"/>
                <a:gd name="T101" fmla="*/ 8 h 400"/>
                <a:gd name="T102" fmla="*/ 497 w 542"/>
                <a:gd name="T10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2" h="400">
                  <a:moveTo>
                    <a:pt x="367" y="174"/>
                  </a:moveTo>
                  <a:lnTo>
                    <a:pt x="364" y="174"/>
                  </a:lnTo>
                  <a:lnTo>
                    <a:pt x="360" y="172"/>
                  </a:lnTo>
                  <a:lnTo>
                    <a:pt x="357" y="171"/>
                  </a:lnTo>
                  <a:lnTo>
                    <a:pt x="354" y="169"/>
                  </a:lnTo>
                  <a:lnTo>
                    <a:pt x="351" y="166"/>
                  </a:lnTo>
                  <a:lnTo>
                    <a:pt x="350" y="163"/>
                  </a:lnTo>
                  <a:lnTo>
                    <a:pt x="349" y="159"/>
                  </a:lnTo>
                  <a:lnTo>
                    <a:pt x="348" y="155"/>
                  </a:lnTo>
                  <a:lnTo>
                    <a:pt x="349" y="152"/>
                  </a:lnTo>
                  <a:lnTo>
                    <a:pt x="350" y="148"/>
                  </a:lnTo>
                  <a:lnTo>
                    <a:pt x="351" y="144"/>
                  </a:lnTo>
                  <a:lnTo>
                    <a:pt x="354" y="142"/>
                  </a:lnTo>
                  <a:lnTo>
                    <a:pt x="357" y="140"/>
                  </a:lnTo>
                  <a:lnTo>
                    <a:pt x="360" y="138"/>
                  </a:lnTo>
                  <a:lnTo>
                    <a:pt x="364" y="137"/>
                  </a:lnTo>
                  <a:lnTo>
                    <a:pt x="367" y="137"/>
                  </a:lnTo>
                  <a:lnTo>
                    <a:pt x="372" y="137"/>
                  </a:lnTo>
                  <a:lnTo>
                    <a:pt x="375" y="138"/>
                  </a:lnTo>
                  <a:lnTo>
                    <a:pt x="378" y="140"/>
                  </a:lnTo>
                  <a:lnTo>
                    <a:pt x="381" y="142"/>
                  </a:lnTo>
                  <a:lnTo>
                    <a:pt x="383" y="144"/>
                  </a:lnTo>
                  <a:lnTo>
                    <a:pt x="384" y="148"/>
                  </a:lnTo>
                  <a:lnTo>
                    <a:pt x="385" y="152"/>
                  </a:lnTo>
                  <a:lnTo>
                    <a:pt x="387" y="155"/>
                  </a:lnTo>
                  <a:lnTo>
                    <a:pt x="385" y="159"/>
                  </a:lnTo>
                  <a:lnTo>
                    <a:pt x="384" y="163"/>
                  </a:lnTo>
                  <a:lnTo>
                    <a:pt x="383" y="166"/>
                  </a:lnTo>
                  <a:lnTo>
                    <a:pt x="381" y="169"/>
                  </a:lnTo>
                  <a:lnTo>
                    <a:pt x="378" y="171"/>
                  </a:lnTo>
                  <a:lnTo>
                    <a:pt x="375" y="173"/>
                  </a:lnTo>
                  <a:lnTo>
                    <a:pt x="372" y="174"/>
                  </a:lnTo>
                  <a:lnTo>
                    <a:pt x="367" y="174"/>
                  </a:lnTo>
                  <a:lnTo>
                    <a:pt x="367" y="174"/>
                  </a:lnTo>
                  <a:close/>
                  <a:moveTo>
                    <a:pt x="273" y="174"/>
                  </a:moveTo>
                  <a:lnTo>
                    <a:pt x="269" y="174"/>
                  </a:lnTo>
                  <a:lnTo>
                    <a:pt x="265" y="172"/>
                  </a:lnTo>
                  <a:lnTo>
                    <a:pt x="262" y="171"/>
                  </a:lnTo>
                  <a:lnTo>
                    <a:pt x="259" y="169"/>
                  </a:lnTo>
                  <a:lnTo>
                    <a:pt x="257" y="166"/>
                  </a:lnTo>
                  <a:lnTo>
                    <a:pt x="256" y="163"/>
                  </a:lnTo>
                  <a:lnTo>
                    <a:pt x="254" y="159"/>
                  </a:lnTo>
                  <a:lnTo>
                    <a:pt x="254" y="155"/>
                  </a:lnTo>
                  <a:lnTo>
                    <a:pt x="254" y="152"/>
                  </a:lnTo>
                  <a:lnTo>
                    <a:pt x="256" y="148"/>
                  </a:lnTo>
                  <a:lnTo>
                    <a:pt x="257" y="144"/>
                  </a:lnTo>
                  <a:lnTo>
                    <a:pt x="259" y="142"/>
                  </a:lnTo>
                  <a:lnTo>
                    <a:pt x="262" y="140"/>
                  </a:lnTo>
                  <a:lnTo>
                    <a:pt x="265" y="138"/>
                  </a:lnTo>
                  <a:lnTo>
                    <a:pt x="269" y="137"/>
                  </a:lnTo>
                  <a:lnTo>
                    <a:pt x="273" y="137"/>
                  </a:lnTo>
                  <a:lnTo>
                    <a:pt x="276" y="137"/>
                  </a:lnTo>
                  <a:lnTo>
                    <a:pt x="280" y="138"/>
                  </a:lnTo>
                  <a:lnTo>
                    <a:pt x="284" y="140"/>
                  </a:lnTo>
                  <a:lnTo>
                    <a:pt x="286" y="142"/>
                  </a:lnTo>
                  <a:lnTo>
                    <a:pt x="288" y="144"/>
                  </a:lnTo>
                  <a:lnTo>
                    <a:pt x="290" y="148"/>
                  </a:lnTo>
                  <a:lnTo>
                    <a:pt x="291" y="152"/>
                  </a:lnTo>
                  <a:lnTo>
                    <a:pt x="291" y="155"/>
                  </a:lnTo>
                  <a:lnTo>
                    <a:pt x="291" y="159"/>
                  </a:lnTo>
                  <a:lnTo>
                    <a:pt x="290" y="163"/>
                  </a:lnTo>
                  <a:lnTo>
                    <a:pt x="288" y="166"/>
                  </a:lnTo>
                  <a:lnTo>
                    <a:pt x="286" y="169"/>
                  </a:lnTo>
                  <a:lnTo>
                    <a:pt x="284" y="171"/>
                  </a:lnTo>
                  <a:lnTo>
                    <a:pt x="280" y="173"/>
                  </a:lnTo>
                  <a:lnTo>
                    <a:pt x="276" y="174"/>
                  </a:lnTo>
                  <a:lnTo>
                    <a:pt x="273" y="174"/>
                  </a:lnTo>
                  <a:lnTo>
                    <a:pt x="273" y="174"/>
                  </a:lnTo>
                  <a:close/>
                  <a:moveTo>
                    <a:pt x="177" y="174"/>
                  </a:moveTo>
                  <a:lnTo>
                    <a:pt x="174" y="174"/>
                  </a:lnTo>
                  <a:lnTo>
                    <a:pt x="171" y="172"/>
                  </a:lnTo>
                  <a:lnTo>
                    <a:pt x="168" y="171"/>
                  </a:lnTo>
                  <a:lnTo>
                    <a:pt x="165" y="169"/>
                  </a:lnTo>
                  <a:lnTo>
                    <a:pt x="162" y="166"/>
                  </a:lnTo>
                  <a:lnTo>
                    <a:pt x="160" y="163"/>
                  </a:lnTo>
                  <a:lnTo>
                    <a:pt x="159" y="159"/>
                  </a:lnTo>
                  <a:lnTo>
                    <a:pt x="159" y="155"/>
                  </a:lnTo>
                  <a:lnTo>
                    <a:pt x="159" y="152"/>
                  </a:lnTo>
                  <a:lnTo>
                    <a:pt x="160" y="148"/>
                  </a:lnTo>
                  <a:lnTo>
                    <a:pt x="162" y="144"/>
                  </a:lnTo>
                  <a:lnTo>
                    <a:pt x="165" y="142"/>
                  </a:lnTo>
                  <a:lnTo>
                    <a:pt x="168" y="140"/>
                  </a:lnTo>
                  <a:lnTo>
                    <a:pt x="171" y="138"/>
                  </a:lnTo>
                  <a:lnTo>
                    <a:pt x="174" y="137"/>
                  </a:lnTo>
                  <a:lnTo>
                    <a:pt x="177" y="137"/>
                  </a:lnTo>
                  <a:lnTo>
                    <a:pt x="182" y="137"/>
                  </a:lnTo>
                  <a:lnTo>
                    <a:pt x="185" y="138"/>
                  </a:lnTo>
                  <a:lnTo>
                    <a:pt x="188" y="140"/>
                  </a:lnTo>
                  <a:lnTo>
                    <a:pt x="191" y="142"/>
                  </a:lnTo>
                  <a:lnTo>
                    <a:pt x="193" y="144"/>
                  </a:lnTo>
                  <a:lnTo>
                    <a:pt x="196" y="148"/>
                  </a:lnTo>
                  <a:lnTo>
                    <a:pt x="197" y="152"/>
                  </a:lnTo>
                  <a:lnTo>
                    <a:pt x="197" y="155"/>
                  </a:lnTo>
                  <a:lnTo>
                    <a:pt x="197" y="159"/>
                  </a:lnTo>
                  <a:lnTo>
                    <a:pt x="196" y="163"/>
                  </a:lnTo>
                  <a:lnTo>
                    <a:pt x="193" y="166"/>
                  </a:lnTo>
                  <a:lnTo>
                    <a:pt x="191" y="169"/>
                  </a:lnTo>
                  <a:lnTo>
                    <a:pt x="188" y="171"/>
                  </a:lnTo>
                  <a:lnTo>
                    <a:pt x="185" y="173"/>
                  </a:lnTo>
                  <a:lnTo>
                    <a:pt x="182" y="174"/>
                  </a:lnTo>
                  <a:lnTo>
                    <a:pt x="177" y="174"/>
                  </a:lnTo>
                  <a:lnTo>
                    <a:pt x="177" y="174"/>
                  </a:lnTo>
                  <a:close/>
                  <a:moveTo>
                    <a:pt x="497" y="0"/>
                  </a:moveTo>
                  <a:lnTo>
                    <a:pt x="45" y="0"/>
                  </a:lnTo>
                  <a:lnTo>
                    <a:pt x="37" y="1"/>
                  </a:lnTo>
                  <a:lnTo>
                    <a:pt x="29" y="4"/>
                  </a:lnTo>
                  <a:lnTo>
                    <a:pt x="22" y="8"/>
                  </a:lnTo>
                  <a:lnTo>
                    <a:pt x="14" y="14"/>
                  </a:lnTo>
                  <a:lnTo>
                    <a:pt x="9" y="21"/>
                  </a:lnTo>
                  <a:lnTo>
                    <a:pt x="5" y="29"/>
                  </a:lnTo>
                  <a:lnTo>
                    <a:pt x="2" y="36"/>
                  </a:lnTo>
                  <a:lnTo>
                    <a:pt x="0" y="45"/>
                  </a:lnTo>
                  <a:lnTo>
                    <a:pt x="0" y="255"/>
                  </a:lnTo>
                  <a:lnTo>
                    <a:pt x="2" y="264"/>
                  </a:lnTo>
                  <a:lnTo>
                    <a:pt x="5" y="272"/>
                  </a:lnTo>
                  <a:lnTo>
                    <a:pt x="9" y="280"/>
                  </a:lnTo>
                  <a:lnTo>
                    <a:pt x="14" y="287"/>
                  </a:lnTo>
                  <a:lnTo>
                    <a:pt x="22" y="292"/>
                  </a:lnTo>
                  <a:lnTo>
                    <a:pt x="29" y="297"/>
                  </a:lnTo>
                  <a:lnTo>
                    <a:pt x="37" y="300"/>
                  </a:lnTo>
                  <a:lnTo>
                    <a:pt x="45" y="301"/>
                  </a:lnTo>
                  <a:lnTo>
                    <a:pt x="76" y="301"/>
                  </a:lnTo>
                  <a:lnTo>
                    <a:pt x="91" y="301"/>
                  </a:lnTo>
                  <a:lnTo>
                    <a:pt x="167" y="301"/>
                  </a:lnTo>
                  <a:lnTo>
                    <a:pt x="169" y="301"/>
                  </a:lnTo>
                  <a:lnTo>
                    <a:pt x="172" y="302"/>
                  </a:lnTo>
                  <a:lnTo>
                    <a:pt x="174" y="303"/>
                  </a:lnTo>
                  <a:lnTo>
                    <a:pt x="176" y="305"/>
                  </a:lnTo>
                  <a:lnTo>
                    <a:pt x="178" y="307"/>
                  </a:lnTo>
                  <a:lnTo>
                    <a:pt x="180" y="310"/>
                  </a:lnTo>
                  <a:lnTo>
                    <a:pt x="181" y="313"/>
                  </a:lnTo>
                  <a:lnTo>
                    <a:pt x="182" y="316"/>
                  </a:lnTo>
                  <a:lnTo>
                    <a:pt x="182" y="400"/>
                  </a:lnTo>
                  <a:lnTo>
                    <a:pt x="278" y="305"/>
                  </a:lnTo>
                  <a:lnTo>
                    <a:pt x="280" y="303"/>
                  </a:lnTo>
                  <a:lnTo>
                    <a:pt x="283" y="302"/>
                  </a:lnTo>
                  <a:lnTo>
                    <a:pt x="286" y="301"/>
                  </a:lnTo>
                  <a:lnTo>
                    <a:pt x="288" y="301"/>
                  </a:lnTo>
                  <a:lnTo>
                    <a:pt x="497" y="301"/>
                  </a:lnTo>
                  <a:lnTo>
                    <a:pt x="506" y="300"/>
                  </a:lnTo>
                  <a:lnTo>
                    <a:pt x="513" y="297"/>
                  </a:lnTo>
                  <a:lnTo>
                    <a:pt x="522" y="292"/>
                  </a:lnTo>
                  <a:lnTo>
                    <a:pt x="528" y="287"/>
                  </a:lnTo>
                  <a:lnTo>
                    <a:pt x="533" y="280"/>
                  </a:lnTo>
                  <a:lnTo>
                    <a:pt x="538" y="272"/>
                  </a:lnTo>
                  <a:lnTo>
                    <a:pt x="541" y="264"/>
                  </a:lnTo>
                  <a:lnTo>
                    <a:pt x="542" y="255"/>
                  </a:lnTo>
                  <a:lnTo>
                    <a:pt x="542" y="45"/>
                  </a:lnTo>
                  <a:lnTo>
                    <a:pt x="541" y="36"/>
                  </a:lnTo>
                  <a:lnTo>
                    <a:pt x="538" y="29"/>
                  </a:lnTo>
                  <a:lnTo>
                    <a:pt x="533" y="21"/>
                  </a:lnTo>
                  <a:lnTo>
                    <a:pt x="528" y="14"/>
                  </a:lnTo>
                  <a:lnTo>
                    <a:pt x="522" y="8"/>
                  </a:lnTo>
                  <a:lnTo>
                    <a:pt x="513" y="4"/>
                  </a:lnTo>
                  <a:lnTo>
                    <a:pt x="506" y="1"/>
                  </a:lnTo>
                  <a:lnTo>
                    <a:pt x="497" y="0"/>
                  </a:lnTo>
                  <a:lnTo>
                    <a:pt x="4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descr="Icon of symbol representing email.">
            <a:extLst>
              <a:ext uri="{FF2B5EF4-FFF2-40B4-BE49-F238E27FC236}">
                <a16:creationId xmlns:a16="http://schemas.microsoft.com/office/drawing/2014/main" id="{20CE09B7-A9E8-4791-ABE4-6FEC5916661D}"/>
              </a:ext>
            </a:extLst>
          </p:cNvPr>
          <p:cNvGrpSpPr/>
          <p:nvPr/>
        </p:nvGrpSpPr>
        <p:grpSpPr>
          <a:xfrm>
            <a:off x="7698977" y="1368977"/>
            <a:ext cx="285750" cy="285750"/>
            <a:chOff x="11028363" y="771525"/>
            <a:chExt cx="285750" cy="285750"/>
          </a:xfrm>
          <a:solidFill>
            <a:schemeClr val="bg1"/>
          </a:solidFill>
        </p:grpSpPr>
        <p:sp>
          <p:nvSpPr>
            <p:cNvPr id="112" name="Freeform 3620">
              <a:extLst>
                <a:ext uri="{FF2B5EF4-FFF2-40B4-BE49-F238E27FC236}">
                  <a16:creationId xmlns:a16="http://schemas.microsoft.com/office/drawing/2014/main" id="{849DA0EF-7528-4EE0-8C56-4F1997586CED}"/>
                </a:ext>
              </a:extLst>
            </p:cNvPr>
            <p:cNvSpPr>
              <a:spLocks noEditPoints="1"/>
            </p:cNvSpPr>
            <p:nvPr/>
          </p:nvSpPr>
          <p:spPr bwMode="auto">
            <a:xfrm>
              <a:off x="11033125" y="776288"/>
              <a:ext cx="277812" cy="276225"/>
            </a:xfrm>
            <a:custGeom>
              <a:avLst/>
              <a:gdLst>
                <a:gd name="T0" fmla="*/ 158 w 697"/>
                <a:gd name="T1" fmla="*/ 510 h 698"/>
                <a:gd name="T2" fmla="*/ 133 w 697"/>
                <a:gd name="T3" fmla="*/ 481 h 698"/>
                <a:gd name="T4" fmla="*/ 136 w 697"/>
                <a:gd name="T5" fmla="*/ 237 h 698"/>
                <a:gd name="T6" fmla="*/ 167 w 697"/>
                <a:gd name="T7" fmla="*/ 208 h 698"/>
                <a:gd name="T8" fmla="*/ 517 w 697"/>
                <a:gd name="T9" fmla="*/ 206 h 698"/>
                <a:gd name="T10" fmla="*/ 555 w 697"/>
                <a:gd name="T11" fmla="*/ 225 h 698"/>
                <a:gd name="T12" fmla="*/ 565 w 697"/>
                <a:gd name="T13" fmla="*/ 469 h 698"/>
                <a:gd name="T14" fmla="*/ 548 w 697"/>
                <a:gd name="T15" fmla="*/ 504 h 698"/>
                <a:gd name="T16" fmla="*/ 505 w 697"/>
                <a:gd name="T17" fmla="*/ 518 h 698"/>
                <a:gd name="T18" fmla="*/ 550 w 697"/>
                <a:gd name="T19" fmla="*/ 533 h 698"/>
                <a:gd name="T20" fmla="*/ 571 w 697"/>
                <a:gd name="T21" fmla="*/ 533 h 698"/>
                <a:gd name="T22" fmla="*/ 633 w 697"/>
                <a:gd name="T23" fmla="*/ 550 h 698"/>
                <a:gd name="T24" fmla="*/ 669 w 697"/>
                <a:gd name="T25" fmla="*/ 484 h 698"/>
                <a:gd name="T26" fmla="*/ 688 w 697"/>
                <a:gd name="T27" fmla="*/ 427 h 698"/>
                <a:gd name="T28" fmla="*/ 696 w 697"/>
                <a:gd name="T29" fmla="*/ 365 h 698"/>
                <a:gd name="T30" fmla="*/ 693 w 697"/>
                <a:gd name="T31" fmla="*/ 302 h 698"/>
                <a:gd name="T32" fmla="*/ 681 w 697"/>
                <a:gd name="T33" fmla="*/ 242 h 698"/>
                <a:gd name="T34" fmla="*/ 656 w 697"/>
                <a:gd name="T35" fmla="*/ 187 h 698"/>
                <a:gd name="T36" fmla="*/ 582 w 697"/>
                <a:gd name="T37" fmla="*/ 158 h 698"/>
                <a:gd name="T38" fmla="*/ 560 w 697"/>
                <a:gd name="T39" fmla="*/ 167 h 698"/>
                <a:gd name="T40" fmla="*/ 539 w 697"/>
                <a:gd name="T41" fmla="*/ 158 h 698"/>
                <a:gd name="T42" fmla="*/ 530 w 697"/>
                <a:gd name="T43" fmla="*/ 136 h 698"/>
                <a:gd name="T44" fmla="*/ 539 w 697"/>
                <a:gd name="T45" fmla="*/ 116 h 698"/>
                <a:gd name="T46" fmla="*/ 511 w 697"/>
                <a:gd name="T47" fmla="*/ 41 h 698"/>
                <a:gd name="T48" fmla="*/ 456 w 697"/>
                <a:gd name="T49" fmla="*/ 17 h 698"/>
                <a:gd name="T50" fmla="*/ 395 w 697"/>
                <a:gd name="T51" fmla="*/ 4 h 698"/>
                <a:gd name="T52" fmla="*/ 333 w 697"/>
                <a:gd name="T53" fmla="*/ 2 h 698"/>
                <a:gd name="T54" fmla="*/ 271 w 697"/>
                <a:gd name="T55" fmla="*/ 9 h 698"/>
                <a:gd name="T56" fmla="*/ 213 w 697"/>
                <a:gd name="T57" fmla="*/ 29 h 698"/>
                <a:gd name="T58" fmla="*/ 148 w 697"/>
                <a:gd name="T59" fmla="*/ 65 h 698"/>
                <a:gd name="T60" fmla="*/ 164 w 697"/>
                <a:gd name="T61" fmla="*/ 126 h 698"/>
                <a:gd name="T62" fmla="*/ 164 w 697"/>
                <a:gd name="T63" fmla="*/ 148 h 698"/>
                <a:gd name="T64" fmla="*/ 148 w 697"/>
                <a:gd name="T65" fmla="*/ 165 h 698"/>
                <a:gd name="T66" fmla="*/ 124 w 697"/>
                <a:gd name="T67" fmla="*/ 165 h 698"/>
                <a:gd name="T68" fmla="*/ 63 w 697"/>
                <a:gd name="T69" fmla="*/ 148 h 698"/>
                <a:gd name="T70" fmla="*/ 27 w 697"/>
                <a:gd name="T71" fmla="*/ 214 h 698"/>
                <a:gd name="T72" fmla="*/ 9 w 697"/>
                <a:gd name="T73" fmla="*/ 271 h 698"/>
                <a:gd name="T74" fmla="*/ 0 w 697"/>
                <a:gd name="T75" fmla="*/ 333 h 698"/>
                <a:gd name="T76" fmla="*/ 2 w 697"/>
                <a:gd name="T77" fmla="*/ 396 h 698"/>
                <a:gd name="T78" fmla="*/ 17 w 697"/>
                <a:gd name="T79" fmla="*/ 456 h 698"/>
                <a:gd name="T80" fmla="*/ 40 w 697"/>
                <a:gd name="T81" fmla="*/ 511 h 698"/>
                <a:gd name="T82" fmla="*/ 115 w 697"/>
                <a:gd name="T83" fmla="*/ 540 h 698"/>
                <a:gd name="T84" fmla="*/ 136 w 697"/>
                <a:gd name="T85" fmla="*/ 532 h 698"/>
                <a:gd name="T86" fmla="*/ 158 w 697"/>
                <a:gd name="T87" fmla="*/ 540 h 698"/>
                <a:gd name="T88" fmla="*/ 167 w 697"/>
                <a:gd name="T89" fmla="*/ 562 h 698"/>
                <a:gd name="T90" fmla="*/ 158 w 697"/>
                <a:gd name="T91" fmla="*/ 582 h 698"/>
                <a:gd name="T92" fmla="*/ 186 w 697"/>
                <a:gd name="T93" fmla="*/ 658 h 698"/>
                <a:gd name="T94" fmla="*/ 241 w 697"/>
                <a:gd name="T95" fmla="*/ 681 h 698"/>
                <a:gd name="T96" fmla="*/ 302 w 697"/>
                <a:gd name="T97" fmla="*/ 695 h 698"/>
                <a:gd name="T98" fmla="*/ 365 w 697"/>
                <a:gd name="T99" fmla="*/ 698 h 698"/>
                <a:gd name="T100" fmla="*/ 426 w 697"/>
                <a:gd name="T101" fmla="*/ 689 h 698"/>
                <a:gd name="T102" fmla="*/ 484 w 697"/>
                <a:gd name="T103" fmla="*/ 671 h 698"/>
                <a:gd name="T104" fmla="*/ 550 w 697"/>
                <a:gd name="T105" fmla="*/ 635 h 698"/>
                <a:gd name="T106" fmla="*/ 533 w 697"/>
                <a:gd name="T107" fmla="*/ 573 h 698"/>
                <a:gd name="T108" fmla="*/ 533 w 697"/>
                <a:gd name="T109" fmla="*/ 55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7" h="698">
                  <a:moveTo>
                    <a:pt x="193" y="518"/>
                  </a:moveTo>
                  <a:lnTo>
                    <a:pt x="180" y="517"/>
                  </a:lnTo>
                  <a:lnTo>
                    <a:pt x="168" y="514"/>
                  </a:lnTo>
                  <a:lnTo>
                    <a:pt x="158" y="510"/>
                  </a:lnTo>
                  <a:lnTo>
                    <a:pt x="149" y="504"/>
                  </a:lnTo>
                  <a:lnTo>
                    <a:pt x="141" y="497"/>
                  </a:lnTo>
                  <a:lnTo>
                    <a:pt x="136" y="490"/>
                  </a:lnTo>
                  <a:lnTo>
                    <a:pt x="133" y="481"/>
                  </a:lnTo>
                  <a:lnTo>
                    <a:pt x="132" y="470"/>
                  </a:lnTo>
                  <a:lnTo>
                    <a:pt x="132" y="258"/>
                  </a:lnTo>
                  <a:lnTo>
                    <a:pt x="133" y="247"/>
                  </a:lnTo>
                  <a:lnTo>
                    <a:pt x="136" y="237"/>
                  </a:lnTo>
                  <a:lnTo>
                    <a:pt x="141" y="228"/>
                  </a:lnTo>
                  <a:lnTo>
                    <a:pt x="149" y="220"/>
                  </a:lnTo>
                  <a:lnTo>
                    <a:pt x="157" y="214"/>
                  </a:lnTo>
                  <a:lnTo>
                    <a:pt x="167" y="208"/>
                  </a:lnTo>
                  <a:lnTo>
                    <a:pt x="178" y="206"/>
                  </a:lnTo>
                  <a:lnTo>
                    <a:pt x="193" y="205"/>
                  </a:lnTo>
                  <a:lnTo>
                    <a:pt x="505" y="205"/>
                  </a:lnTo>
                  <a:lnTo>
                    <a:pt x="517" y="206"/>
                  </a:lnTo>
                  <a:lnTo>
                    <a:pt x="529" y="208"/>
                  </a:lnTo>
                  <a:lnTo>
                    <a:pt x="539" y="212"/>
                  </a:lnTo>
                  <a:lnTo>
                    <a:pt x="548" y="219"/>
                  </a:lnTo>
                  <a:lnTo>
                    <a:pt x="555" y="225"/>
                  </a:lnTo>
                  <a:lnTo>
                    <a:pt x="560" y="234"/>
                  </a:lnTo>
                  <a:lnTo>
                    <a:pt x="564" y="243"/>
                  </a:lnTo>
                  <a:lnTo>
                    <a:pt x="565" y="253"/>
                  </a:lnTo>
                  <a:lnTo>
                    <a:pt x="565" y="469"/>
                  </a:lnTo>
                  <a:lnTo>
                    <a:pt x="564" y="479"/>
                  </a:lnTo>
                  <a:lnTo>
                    <a:pt x="560" y="490"/>
                  </a:lnTo>
                  <a:lnTo>
                    <a:pt x="555" y="497"/>
                  </a:lnTo>
                  <a:lnTo>
                    <a:pt x="548" y="504"/>
                  </a:lnTo>
                  <a:lnTo>
                    <a:pt x="539" y="510"/>
                  </a:lnTo>
                  <a:lnTo>
                    <a:pt x="529" y="514"/>
                  </a:lnTo>
                  <a:lnTo>
                    <a:pt x="517" y="517"/>
                  </a:lnTo>
                  <a:lnTo>
                    <a:pt x="505" y="518"/>
                  </a:lnTo>
                  <a:lnTo>
                    <a:pt x="193" y="518"/>
                  </a:lnTo>
                  <a:close/>
                  <a:moveTo>
                    <a:pt x="539" y="540"/>
                  </a:moveTo>
                  <a:lnTo>
                    <a:pt x="544" y="536"/>
                  </a:lnTo>
                  <a:lnTo>
                    <a:pt x="550" y="533"/>
                  </a:lnTo>
                  <a:lnTo>
                    <a:pt x="555" y="532"/>
                  </a:lnTo>
                  <a:lnTo>
                    <a:pt x="560" y="532"/>
                  </a:lnTo>
                  <a:lnTo>
                    <a:pt x="566" y="532"/>
                  </a:lnTo>
                  <a:lnTo>
                    <a:pt x="571" y="533"/>
                  </a:lnTo>
                  <a:lnTo>
                    <a:pt x="577" y="536"/>
                  </a:lnTo>
                  <a:lnTo>
                    <a:pt x="582" y="540"/>
                  </a:lnTo>
                  <a:lnTo>
                    <a:pt x="615" y="573"/>
                  </a:lnTo>
                  <a:lnTo>
                    <a:pt x="633" y="550"/>
                  </a:lnTo>
                  <a:lnTo>
                    <a:pt x="650" y="524"/>
                  </a:lnTo>
                  <a:lnTo>
                    <a:pt x="656" y="511"/>
                  </a:lnTo>
                  <a:lnTo>
                    <a:pt x="664" y="499"/>
                  </a:lnTo>
                  <a:lnTo>
                    <a:pt x="669" y="484"/>
                  </a:lnTo>
                  <a:lnTo>
                    <a:pt x="675" y="470"/>
                  </a:lnTo>
                  <a:lnTo>
                    <a:pt x="681" y="456"/>
                  </a:lnTo>
                  <a:lnTo>
                    <a:pt x="684" y="442"/>
                  </a:lnTo>
                  <a:lnTo>
                    <a:pt x="688" y="427"/>
                  </a:lnTo>
                  <a:lnTo>
                    <a:pt x="691" y="411"/>
                  </a:lnTo>
                  <a:lnTo>
                    <a:pt x="693" y="396"/>
                  </a:lnTo>
                  <a:lnTo>
                    <a:pt x="696" y="380"/>
                  </a:lnTo>
                  <a:lnTo>
                    <a:pt x="696" y="365"/>
                  </a:lnTo>
                  <a:lnTo>
                    <a:pt x="697" y="350"/>
                  </a:lnTo>
                  <a:lnTo>
                    <a:pt x="696" y="333"/>
                  </a:lnTo>
                  <a:lnTo>
                    <a:pt x="696" y="318"/>
                  </a:lnTo>
                  <a:lnTo>
                    <a:pt x="693" y="302"/>
                  </a:lnTo>
                  <a:lnTo>
                    <a:pt x="691" y="287"/>
                  </a:lnTo>
                  <a:lnTo>
                    <a:pt x="688" y="271"/>
                  </a:lnTo>
                  <a:lnTo>
                    <a:pt x="684" y="257"/>
                  </a:lnTo>
                  <a:lnTo>
                    <a:pt x="681" y="242"/>
                  </a:lnTo>
                  <a:lnTo>
                    <a:pt x="675" y="228"/>
                  </a:lnTo>
                  <a:lnTo>
                    <a:pt x="669" y="214"/>
                  </a:lnTo>
                  <a:lnTo>
                    <a:pt x="664" y="201"/>
                  </a:lnTo>
                  <a:lnTo>
                    <a:pt x="656" y="187"/>
                  </a:lnTo>
                  <a:lnTo>
                    <a:pt x="650" y="174"/>
                  </a:lnTo>
                  <a:lnTo>
                    <a:pt x="633" y="148"/>
                  </a:lnTo>
                  <a:lnTo>
                    <a:pt x="615" y="125"/>
                  </a:lnTo>
                  <a:lnTo>
                    <a:pt x="582" y="158"/>
                  </a:lnTo>
                  <a:lnTo>
                    <a:pt x="577" y="162"/>
                  </a:lnTo>
                  <a:lnTo>
                    <a:pt x="571" y="165"/>
                  </a:lnTo>
                  <a:lnTo>
                    <a:pt x="566" y="167"/>
                  </a:lnTo>
                  <a:lnTo>
                    <a:pt x="560" y="167"/>
                  </a:lnTo>
                  <a:lnTo>
                    <a:pt x="555" y="166"/>
                  </a:lnTo>
                  <a:lnTo>
                    <a:pt x="550" y="165"/>
                  </a:lnTo>
                  <a:lnTo>
                    <a:pt x="544" y="162"/>
                  </a:lnTo>
                  <a:lnTo>
                    <a:pt x="539" y="158"/>
                  </a:lnTo>
                  <a:lnTo>
                    <a:pt x="535" y="153"/>
                  </a:lnTo>
                  <a:lnTo>
                    <a:pt x="533" y="148"/>
                  </a:lnTo>
                  <a:lnTo>
                    <a:pt x="532" y="143"/>
                  </a:lnTo>
                  <a:lnTo>
                    <a:pt x="530" y="136"/>
                  </a:lnTo>
                  <a:lnTo>
                    <a:pt x="532" y="131"/>
                  </a:lnTo>
                  <a:lnTo>
                    <a:pt x="533" y="126"/>
                  </a:lnTo>
                  <a:lnTo>
                    <a:pt x="535" y="121"/>
                  </a:lnTo>
                  <a:lnTo>
                    <a:pt x="539" y="116"/>
                  </a:lnTo>
                  <a:lnTo>
                    <a:pt x="573" y="83"/>
                  </a:lnTo>
                  <a:lnTo>
                    <a:pt x="550" y="65"/>
                  </a:lnTo>
                  <a:lnTo>
                    <a:pt x="524" y="48"/>
                  </a:lnTo>
                  <a:lnTo>
                    <a:pt x="511" y="41"/>
                  </a:lnTo>
                  <a:lnTo>
                    <a:pt x="497" y="34"/>
                  </a:lnTo>
                  <a:lnTo>
                    <a:pt x="484" y="29"/>
                  </a:lnTo>
                  <a:lnTo>
                    <a:pt x="470" y="22"/>
                  </a:lnTo>
                  <a:lnTo>
                    <a:pt x="456" y="17"/>
                  </a:lnTo>
                  <a:lnTo>
                    <a:pt x="440" y="13"/>
                  </a:lnTo>
                  <a:lnTo>
                    <a:pt x="426" y="9"/>
                  </a:lnTo>
                  <a:lnTo>
                    <a:pt x="411" y="7"/>
                  </a:lnTo>
                  <a:lnTo>
                    <a:pt x="395" y="4"/>
                  </a:lnTo>
                  <a:lnTo>
                    <a:pt x="380" y="2"/>
                  </a:lnTo>
                  <a:lnTo>
                    <a:pt x="365" y="2"/>
                  </a:lnTo>
                  <a:lnTo>
                    <a:pt x="348" y="0"/>
                  </a:lnTo>
                  <a:lnTo>
                    <a:pt x="333" y="2"/>
                  </a:lnTo>
                  <a:lnTo>
                    <a:pt x="317" y="2"/>
                  </a:lnTo>
                  <a:lnTo>
                    <a:pt x="302" y="4"/>
                  </a:lnTo>
                  <a:lnTo>
                    <a:pt x="286" y="7"/>
                  </a:lnTo>
                  <a:lnTo>
                    <a:pt x="271" y="9"/>
                  </a:lnTo>
                  <a:lnTo>
                    <a:pt x="255" y="13"/>
                  </a:lnTo>
                  <a:lnTo>
                    <a:pt x="241" y="17"/>
                  </a:lnTo>
                  <a:lnTo>
                    <a:pt x="227" y="22"/>
                  </a:lnTo>
                  <a:lnTo>
                    <a:pt x="213" y="29"/>
                  </a:lnTo>
                  <a:lnTo>
                    <a:pt x="199" y="34"/>
                  </a:lnTo>
                  <a:lnTo>
                    <a:pt x="186" y="41"/>
                  </a:lnTo>
                  <a:lnTo>
                    <a:pt x="173" y="48"/>
                  </a:lnTo>
                  <a:lnTo>
                    <a:pt x="148" y="65"/>
                  </a:lnTo>
                  <a:lnTo>
                    <a:pt x="124" y="83"/>
                  </a:lnTo>
                  <a:lnTo>
                    <a:pt x="158" y="116"/>
                  </a:lnTo>
                  <a:lnTo>
                    <a:pt x="162" y="121"/>
                  </a:lnTo>
                  <a:lnTo>
                    <a:pt x="164" y="126"/>
                  </a:lnTo>
                  <a:lnTo>
                    <a:pt x="166" y="131"/>
                  </a:lnTo>
                  <a:lnTo>
                    <a:pt x="167" y="136"/>
                  </a:lnTo>
                  <a:lnTo>
                    <a:pt x="166" y="143"/>
                  </a:lnTo>
                  <a:lnTo>
                    <a:pt x="164" y="148"/>
                  </a:lnTo>
                  <a:lnTo>
                    <a:pt x="162" y="153"/>
                  </a:lnTo>
                  <a:lnTo>
                    <a:pt x="158" y="158"/>
                  </a:lnTo>
                  <a:lnTo>
                    <a:pt x="153" y="162"/>
                  </a:lnTo>
                  <a:lnTo>
                    <a:pt x="148" y="165"/>
                  </a:lnTo>
                  <a:lnTo>
                    <a:pt x="142" y="167"/>
                  </a:lnTo>
                  <a:lnTo>
                    <a:pt x="136" y="167"/>
                  </a:lnTo>
                  <a:lnTo>
                    <a:pt x="131" y="166"/>
                  </a:lnTo>
                  <a:lnTo>
                    <a:pt x="124" y="165"/>
                  </a:lnTo>
                  <a:lnTo>
                    <a:pt x="119" y="162"/>
                  </a:lnTo>
                  <a:lnTo>
                    <a:pt x="115" y="158"/>
                  </a:lnTo>
                  <a:lnTo>
                    <a:pt x="82" y="125"/>
                  </a:lnTo>
                  <a:lnTo>
                    <a:pt x="63" y="148"/>
                  </a:lnTo>
                  <a:lnTo>
                    <a:pt x="47" y="174"/>
                  </a:lnTo>
                  <a:lnTo>
                    <a:pt x="40" y="187"/>
                  </a:lnTo>
                  <a:lnTo>
                    <a:pt x="33" y="201"/>
                  </a:lnTo>
                  <a:lnTo>
                    <a:pt x="27" y="214"/>
                  </a:lnTo>
                  <a:lnTo>
                    <a:pt x="22" y="228"/>
                  </a:lnTo>
                  <a:lnTo>
                    <a:pt x="17" y="242"/>
                  </a:lnTo>
                  <a:lnTo>
                    <a:pt x="13" y="257"/>
                  </a:lnTo>
                  <a:lnTo>
                    <a:pt x="9" y="271"/>
                  </a:lnTo>
                  <a:lnTo>
                    <a:pt x="5" y="287"/>
                  </a:lnTo>
                  <a:lnTo>
                    <a:pt x="2" y="302"/>
                  </a:lnTo>
                  <a:lnTo>
                    <a:pt x="1" y="318"/>
                  </a:lnTo>
                  <a:lnTo>
                    <a:pt x="0" y="333"/>
                  </a:lnTo>
                  <a:lnTo>
                    <a:pt x="0" y="350"/>
                  </a:lnTo>
                  <a:lnTo>
                    <a:pt x="0" y="365"/>
                  </a:lnTo>
                  <a:lnTo>
                    <a:pt x="1" y="380"/>
                  </a:lnTo>
                  <a:lnTo>
                    <a:pt x="2" y="396"/>
                  </a:lnTo>
                  <a:lnTo>
                    <a:pt x="5" y="411"/>
                  </a:lnTo>
                  <a:lnTo>
                    <a:pt x="9" y="427"/>
                  </a:lnTo>
                  <a:lnTo>
                    <a:pt x="13" y="442"/>
                  </a:lnTo>
                  <a:lnTo>
                    <a:pt x="17" y="456"/>
                  </a:lnTo>
                  <a:lnTo>
                    <a:pt x="22" y="470"/>
                  </a:lnTo>
                  <a:lnTo>
                    <a:pt x="27" y="484"/>
                  </a:lnTo>
                  <a:lnTo>
                    <a:pt x="33" y="499"/>
                  </a:lnTo>
                  <a:lnTo>
                    <a:pt x="40" y="511"/>
                  </a:lnTo>
                  <a:lnTo>
                    <a:pt x="47" y="524"/>
                  </a:lnTo>
                  <a:lnTo>
                    <a:pt x="63" y="550"/>
                  </a:lnTo>
                  <a:lnTo>
                    <a:pt x="82" y="573"/>
                  </a:lnTo>
                  <a:lnTo>
                    <a:pt x="115" y="540"/>
                  </a:lnTo>
                  <a:lnTo>
                    <a:pt x="119" y="536"/>
                  </a:lnTo>
                  <a:lnTo>
                    <a:pt x="124" y="533"/>
                  </a:lnTo>
                  <a:lnTo>
                    <a:pt x="131" y="532"/>
                  </a:lnTo>
                  <a:lnTo>
                    <a:pt x="136" y="532"/>
                  </a:lnTo>
                  <a:lnTo>
                    <a:pt x="142" y="532"/>
                  </a:lnTo>
                  <a:lnTo>
                    <a:pt x="148" y="533"/>
                  </a:lnTo>
                  <a:lnTo>
                    <a:pt x="153" y="536"/>
                  </a:lnTo>
                  <a:lnTo>
                    <a:pt x="158" y="540"/>
                  </a:lnTo>
                  <a:lnTo>
                    <a:pt x="162" y="545"/>
                  </a:lnTo>
                  <a:lnTo>
                    <a:pt x="164" y="550"/>
                  </a:lnTo>
                  <a:lnTo>
                    <a:pt x="166" y="555"/>
                  </a:lnTo>
                  <a:lnTo>
                    <a:pt x="167" y="562"/>
                  </a:lnTo>
                  <a:lnTo>
                    <a:pt x="166" y="567"/>
                  </a:lnTo>
                  <a:lnTo>
                    <a:pt x="164" y="573"/>
                  </a:lnTo>
                  <a:lnTo>
                    <a:pt x="162" y="578"/>
                  </a:lnTo>
                  <a:lnTo>
                    <a:pt x="158" y="582"/>
                  </a:lnTo>
                  <a:lnTo>
                    <a:pt x="124" y="615"/>
                  </a:lnTo>
                  <a:lnTo>
                    <a:pt x="148" y="635"/>
                  </a:lnTo>
                  <a:lnTo>
                    <a:pt x="173" y="650"/>
                  </a:lnTo>
                  <a:lnTo>
                    <a:pt x="186" y="658"/>
                  </a:lnTo>
                  <a:lnTo>
                    <a:pt x="199" y="664"/>
                  </a:lnTo>
                  <a:lnTo>
                    <a:pt x="213" y="671"/>
                  </a:lnTo>
                  <a:lnTo>
                    <a:pt x="227" y="676"/>
                  </a:lnTo>
                  <a:lnTo>
                    <a:pt x="241" y="681"/>
                  </a:lnTo>
                  <a:lnTo>
                    <a:pt x="255" y="685"/>
                  </a:lnTo>
                  <a:lnTo>
                    <a:pt x="271" y="689"/>
                  </a:lnTo>
                  <a:lnTo>
                    <a:pt x="286" y="693"/>
                  </a:lnTo>
                  <a:lnTo>
                    <a:pt x="302" y="695"/>
                  </a:lnTo>
                  <a:lnTo>
                    <a:pt x="317" y="696"/>
                  </a:lnTo>
                  <a:lnTo>
                    <a:pt x="333" y="698"/>
                  </a:lnTo>
                  <a:lnTo>
                    <a:pt x="348" y="698"/>
                  </a:lnTo>
                  <a:lnTo>
                    <a:pt x="365" y="698"/>
                  </a:lnTo>
                  <a:lnTo>
                    <a:pt x="380" y="696"/>
                  </a:lnTo>
                  <a:lnTo>
                    <a:pt x="395" y="695"/>
                  </a:lnTo>
                  <a:lnTo>
                    <a:pt x="411" y="693"/>
                  </a:lnTo>
                  <a:lnTo>
                    <a:pt x="426" y="689"/>
                  </a:lnTo>
                  <a:lnTo>
                    <a:pt x="440" y="685"/>
                  </a:lnTo>
                  <a:lnTo>
                    <a:pt x="456" y="681"/>
                  </a:lnTo>
                  <a:lnTo>
                    <a:pt x="470" y="676"/>
                  </a:lnTo>
                  <a:lnTo>
                    <a:pt x="484" y="671"/>
                  </a:lnTo>
                  <a:lnTo>
                    <a:pt x="497" y="664"/>
                  </a:lnTo>
                  <a:lnTo>
                    <a:pt x="511" y="658"/>
                  </a:lnTo>
                  <a:lnTo>
                    <a:pt x="524" y="650"/>
                  </a:lnTo>
                  <a:lnTo>
                    <a:pt x="550" y="635"/>
                  </a:lnTo>
                  <a:lnTo>
                    <a:pt x="573" y="615"/>
                  </a:lnTo>
                  <a:lnTo>
                    <a:pt x="539" y="582"/>
                  </a:lnTo>
                  <a:lnTo>
                    <a:pt x="535" y="578"/>
                  </a:lnTo>
                  <a:lnTo>
                    <a:pt x="533" y="573"/>
                  </a:lnTo>
                  <a:lnTo>
                    <a:pt x="532" y="567"/>
                  </a:lnTo>
                  <a:lnTo>
                    <a:pt x="530" y="562"/>
                  </a:lnTo>
                  <a:lnTo>
                    <a:pt x="532" y="555"/>
                  </a:lnTo>
                  <a:lnTo>
                    <a:pt x="533" y="550"/>
                  </a:lnTo>
                  <a:lnTo>
                    <a:pt x="535" y="545"/>
                  </a:lnTo>
                  <a:lnTo>
                    <a:pt x="539" y="5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3621">
              <a:extLst>
                <a:ext uri="{FF2B5EF4-FFF2-40B4-BE49-F238E27FC236}">
                  <a16:creationId xmlns:a16="http://schemas.microsoft.com/office/drawing/2014/main" id="{AD76D8F2-24A8-45C7-93D1-4E507EA27F85}"/>
                </a:ext>
              </a:extLst>
            </p:cNvPr>
            <p:cNvSpPr>
              <a:spLocks/>
            </p:cNvSpPr>
            <p:nvPr/>
          </p:nvSpPr>
          <p:spPr bwMode="auto">
            <a:xfrm>
              <a:off x="11109325" y="885825"/>
              <a:ext cx="123825" cy="71438"/>
            </a:xfrm>
            <a:custGeom>
              <a:avLst/>
              <a:gdLst>
                <a:gd name="T0" fmla="*/ 220 w 312"/>
                <a:gd name="T1" fmla="*/ 82 h 180"/>
                <a:gd name="T2" fmla="*/ 295 w 312"/>
                <a:gd name="T3" fmla="*/ 20 h 180"/>
                <a:gd name="T4" fmla="*/ 299 w 312"/>
                <a:gd name="T5" fmla="*/ 16 h 180"/>
                <a:gd name="T6" fmla="*/ 300 w 312"/>
                <a:gd name="T7" fmla="*/ 13 h 180"/>
                <a:gd name="T8" fmla="*/ 299 w 312"/>
                <a:gd name="T9" fmla="*/ 7 h 180"/>
                <a:gd name="T10" fmla="*/ 296 w 312"/>
                <a:gd name="T11" fmla="*/ 4 h 180"/>
                <a:gd name="T12" fmla="*/ 294 w 312"/>
                <a:gd name="T13" fmla="*/ 1 h 180"/>
                <a:gd name="T14" fmla="*/ 288 w 312"/>
                <a:gd name="T15" fmla="*/ 0 h 180"/>
                <a:gd name="T16" fmla="*/ 285 w 312"/>
                <a:gd name="T17" fmla="*/ 0 h 180"/>
                <a:gd name="T18" fmla="*/ 279 w 312"/>
                <a:gd name="T19" fmla="*/ 2 h 180"/>
                <a:gd name="T20" fmla="*/ 155 w 312"/>
                <a:gd name="T21" fmla="*/ 104 h 180"/>
                <a:gd name="T22" fmla="*/ 30 w 312"/>
                <a:gd name="T23" fmla="*/ 2 h 180"/>
                <a:gd name="T24" fmla="*/ 26 w 312"/>
                <a:gd name="T25" fmla="*/ 0 h 180"/>
                <a:gd name="T26" fmla="*/ 21 w 312"/>
                <a:gd name="T27" fmla="*/ 0 h 180"/>
                <a:gd name="T28" fmla="*/ 18 w 312"/>
                <a:gd name="T29" fmla="*/ 1 h 180"/>
                <a:gd name="T30" fmla="*/ 14 w 312"/>
                <a:gd name="T31" fmla="*/ 4 h 180"/>
                <a:gd name="T32" fmla="*/ 11 w 312"/>
                <a:gd name="T33" fmla="*/ 7 h 180"/>
                <a:gd name="T34" fmla="*/ 11 w 312"/>
                <a:gd name="T35" fmla="*/ 13 h 180"/>
                <a:gd name="T36" fmla="*/ 12 w 312"/>
                <a:gd name="T37" fmla="*/ 16 h 180"/>
                <a:gd name="T38" fmla="*/ 15 w 312"/>
                <a:gd name="T39" fmla="*/ 20 h 180"/>
                <a:gd name="T40" fmla="*/ 91 w 312"/>
                <a:gd name="T41" fmla="*/ 82 h 180"/>
                <a:gd name="T42" fmla="*/ 3 w 312"/>
                <a:gd name="T43" fmla="*/ 159 h 180"/>
                <a:gd name="T44" fmla="*/ 1 w 312"/>
                <a:gd name="T45" fmla="*/ 162 h 180"/>
                <a:gd name="T46" fmla="*/ 0 w 312"/>
                <a:gd name="T47" fmla="*/ 167 h 180"/>
                <a:gd name="T48" fmla="*/ 0 w 312"/>
                <a:gd name="T49" fmla="*/ 172 h 180"/>
                <a:gd name="T50" fmla="*/ 2 w 312"/>
                <a:gd name="T51" fmla="*/ 176 h 180"/>
                <a:gd name="T52" fmla="*/ 6 w 312"/>
                <a:gd name="T53" fmla="*/ 178 h 180"/>
                <a:gd name="T54" fmla="*/ 11 w 312"/>
                <a:gd name="T55" fmla="*/ 180 h 180"/>
                <a:gd name="T56" fmla="*/ 15 w 312"/>
                <a:gd name="T57" fmla="*/ 178 h 180"/>
                <a:gd name="T58" fmla="*/ 19 w 312"/>
                <a:gd name="T59" fmla="*/ 177 h 180"/>
                <a:gd name="T60" fmla="*/ 110 w 312"/>
                <a:gd name="T61" fmla="*/ 97 h 180"/>
                <a:gd name="T62" fmla="*/ 147 w 312"/>
                <a:gd name="T63" fmla="*/ 128 h 180"/>
                <a:gd name="T64" fmla="*/ 151 w 312"/>
                <a:gd name="T65" fmla="*/ 131 h 180"/>
                <a:gd name="T66" fmla="*/ 155 w 312"/>
                <a:gd name="T67" fmla="*/ 132 h 180"/>
                <a:gd name="T68" fmla="*/ 159 w 312"/>
                <a:gd name="T69" fmla="*/ 131 h 180"/>
                <a:gd name="T70" fmla="*/ 163 w 312"/>
                <a:gd name="T71" fmla="*/ 128 h 180"/>
                <a:gd name="T72" fmla="*/ 201 w 312"/>
                <a:gd name="T73" fmla="*/ 97 h 180"/>
                <a:gd name="T74" fmla="*/ 291 w 312"/>
                <a:gd name="T75" fmla="*/ 177 h 180"/>
                <a:gd name="T76" fmla="*/ 295 w 312"/>
                <a:gd name="T77" fmla="*/ 178 h 180"/>
                <a:gd name="T78" fmla="*/ 300 w 312"/>
                <a:gd name="T79" fmla="*/ 180 h 180"/>
                <a:gd name="T80" fmla="*/ 304 w 312"/>
                <a:gd name="T81" fmla="*/ 178 h 180"/>
                <a:gd name="T82" fmla="*/ 309 w 312"/>
                <a:gd name="T83" fmla="*/ 176 h 180"/>
                <a:gd name="T84" fmla="*/ 310 w 312"/>
                <a:gd name="T85" fmla="*/ 172 h 180"/>
                <a:gd name="T86" fmla="*/ 312 w 312"/>
                <a:gd name="T87" fmla="*/ 167 h 180"/>
                <a:gd name="T88" fmla="*/ 310 w 312"/>
                <a:gd name="T89" fmla="*/ 162 h 180"/>
                <a:gd name="T90" fmla="*/ 308 w 312"/>
                <a:gd name="T91" fmla="*/ 159 h 180"/>
                <a:gd name="T92" fmla="*/ 220 w 312"/>
                <a:gd name="T93" fmla="*/ 8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2" h="180">
                  <a:moveTo>
                    <a:pt x="220" y="82"/>
                  </a:moveTo>
                  <a:lnTo>
                    <a:pt x="295" y="20"/>
                  </a:lnTo>
                  <a:lnTo>
                    <a:pt x="299" y="16"/>
                  </a:lnTo>
                  <a:lnTo>
                    <a:pt x="300" y="13"/>
                  </a:lnTo>
                  <a:lnTo>
                    <a:pt x="299" y="7"/>
                  </a:lnTo>
                  <a:lnTo>
                    <a:pt x="296" y="4"/>
                  </a:lnTo>
                  <a:lnTo>
                    <a:pt x="294" y="1"/>
                  </a:lnTo>
                  <a:lnTo>
                    <a:pt x="288" y="0"/>
                  </a:lnTo>
                  <a:lnTo>
                    <a:pt x="285" y="0"/>
                  </a:lnTo>
                  <a:lnTo>
                    <a:pt x="279" y="2"/>
                  </a:lnTo>
                  <a:lnTo>
                    <a:pt x="155" y="104"/>
                  </a:lnTo>
                  <a:lnTo>
                    <a:pt x="30" y="2"/>
                  </a:lnTo>
                  <a:lnTo>
                    <a:pt x="26" y="0"/>
                  </a:lnTo>
                  <a:lnTo>
                    <a:pt x="21" y="0"/>
                  </a:lnTo>
                  <a:lnTo>
                    <a:pt x="18" y="1"/>
                  </a:lnTo>
                  <a:lnTo>
                    <a:pt x="14" y="4"/>
                  </a:lnTo>
                  <a:lnTo>
                    <a:pt x="11" y="7"/>
                  </a:lnTo>
                  <a:lnTo>
                    <a:pt x="11" y="13"/>
                  </a:lnTo>
                  <a:lnTo>
                    <a:pt x="12" y="16"/>
                  </a:lnTo>
                  <a:lnTo>
                    <a:pt x="15" y="20"/>
                  </a:lnTo>
                  <a:lnTo>
                    <a:pt x="91" y="82"/>
                  </a:lnTo>
                  <a:lnTo>
                    <a:pt x="3" y="159"/>
                  </a:lnTo>
                  <a:lnTo>
                    <a:pt x="1" y="162"/>
                  </a:lnTo>
                  <a:lnTo>
                    <a:pt x="0" y="167"/>
                  </a:lnTo>
                  <a:lnTo>
                    <a:pt x="0" y="172"/>
                  </a:lnTo>
                  <a:lnTo>
                    <a:pt x="2" y="176"/>
                  </a:lnTo>
                  <a:lnTo>
                    <a:pt x="6" y="178"/>
                  </a:lnTo>
                  <a:lnTo>
                    <a:pt x="11" y="180"/>
                  </a:lnTo>
                  <a:lnTo>
                    <a:pt x="15" y="178"/>
                  </a:lnTo>
                  <a:lnTo>
                    <a:pt x="19" y="177"/>
                  </a:lnTo>
                  <a:lnTo>
                    <a:pt x="110" y="97"/>
                  </a:lnTo>
                  <a:lnTo>
                    <a:pt x="147" y="128"/>
                  </a:lnTo>
                  <a:lnTo>
                    <a:pt x="151" y="131"/>
                  </a:lnTo>
                  <a:lnTo>
                    <a:pt x="155" y="132"/>
                  </a:lnTo>
                  <a:lnTo>
                    <a:pt x="159" y="131"/>
                  </a:lnTo>
                  <a:lnTo>
                    <a:pt x="163" y="128"/>
                  </a:lnTo>
                  <a:lnTo>
                    <a:pt x="201" y="97"/>
                  </a:lnTo>
                  <a:lnTo>
                    <a:pt x="291" y="177"/>
                  </a:lnTo>
                  <a:lnTo>
                    <a:pt x="295" y="178"/>
                  </a:lnTo>
                  <a:lnTo>
                    <a:pt x="300" y="180"/>
                  </a:lnTo>
                  <a:lnTo>
                    <a:pt x="304" y="178"/>
                  </a:lnTo>
                  <a:lnTo>
                    <a:pt x="309" y="176"/>
                  </a:lnTo>
                  <a:lnTo>
                    <a:pt x="310" y="172"/>
                  </a:lnTo>
                  <a:lnTo>
                    <a:pt x="312" y="167"/>
                  </a:lnTo>
                  <a:lnTo>
                    <a:pt x="310" y="162"/>
                  </a:lnTo>
                  <a:lnTo>
                    <a:pt x="308" y="159"/>
                  </a:lnTo>
                  <a:lnTo>
                    <a:pt x="22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3622">
              <a:extLst>
                <a:ext uri="{FF2B5EF4-FFF2-40B4-BE49-F238E27FC236}">
                  <a16:creationId xmlns:a16="http://schemas.microsoft.com/office/drawing/2014/main" id="{BFC5AFB5-B934-4878-815B-12196286A21C}"/>
                </a:ext>
              </a:extLst>
            </p:cNvPr>
            <p:cNvSpPr>
              <a:spLocks/>
            </p:cNvSpPr>
            <p:nvPr/>
          </p:nvSpPr>
          <p:spPr bwMode="auto">
            <a:xfrm>
              <a:off x="11250613" y="993775"/>
              <a:ext cx="63500" cy="63500"/>
            </a:xfrm>
            <a:custGeom>
              <a:avLst/>
              <a:gdLst>
                <a:gd name="T0" fmla="*/ 21 w 161"/>
                <a:gd name="T1" fmla="*/ 3 h 159"/>
                <a:gd name="T2" fmla="*/ 17 w 161"/>
                <a:gd name="T3" fmla="*/ 0 h 159"/>
                <a:gd name="T4" fmla="*/ 13 w 161"/>
                <a:gd name="T5" fmla="*/ 0 h 159"/>
                <a:gd name="T6" fmla="*/ 8 w 161"/>
                <a:gd name="T7" fmla="*/ 0 h 159"/>
                <a:gd name="T8" fmla="*/ 4 w 161"/>
                <a:gd name="T9" fmla="*/ 3 h 159"/>
                <a:gd name="T10" fmla="*/ 2 w 161"/>
                <a:gd name="T11" fmla="*/ 6 h 159"/>
                <a:gd name="T12" fmla="*/ 0 w 161"/>
                <a:gd name="T13" fmla="*/ 12 h 159"/>
                <a:gd name="T14" fmla="*/ 2 w 161"/>
                <a:gd name="T15" fmla="*/ 15 h 159"/>
                <a:gd name="T16" fmla="*/ 4 w 161"/>
                <a:gd name="T17" fmla="*/ 21 h 159"/>
                <a:gd name="T18" fmla="*/ 140 w 161"/>
                <a:gd name="T19" fmla="*/ 157 h 159"/>
                <a:gd name="T20" fmla="*/ 144 w 161"/>
                <a:gd name="T21" fmla="*/ 159 h 159"/>
                <a:gd name="T22" fmla="*/ 149 w 161"/>
                <a:gd name="T23" fmla="*/ 159 h 159"/>
                <a:gd name="T24" fmla="*/ 153 w 161"/>
                <a:gd name="T25" fmla="*/ 159 h 159"/>
                <a:gd name="T26" fmla="*/ 157 w 161"/>
                <a:gd name="T27" fmla="*/ 157 h 159"/>
                <a:gd name="T28" fmla="*/ 160 w 161"/>
                <a:gd name="T29" fmla="*/ 153 h 159"/>
                <a:gd name="T30" fmla="*/ 161 w 161"/>
                <a:gd name="T31" fmla="*/ 148 h 159"/>
                <a:gd name="T32" fmla="*/ 160 w 161"/>
                <a:gd name="T33" fmla="*/ 144 h 159"/>
                <a:gd name="T34" fmla="*/ 157 w 161"/>
                <a:gd name="T35" fmla="*/ 139 h 159"/>
                <a:gd name="T36" fmla="*/ 21 w 161"/>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59">
                  <a:moveTo>
                    <a:pt x="21" y="3"/>
                  </a:moveTo>
                  <a:lnTo>
                    <a:pt x="17" y="0"/>
                  </a:lnTo>
                  <a:lnTo>
                    <a:pt x="13" y="0"/>
                  </a:lnTo>
                  <a:lnTo>
                    <a:pt x="8" y="0"/>
                  </a:lnTo>
                  <a:lnTo>
                    <a:pt x="4" y="3"/>
                  </a:lnTo>
                  <a:lnTo>
                    <a:pt x="2" y="6"/>
                  </a:lnTo>
                  <a:lnTo>
                    <a:pt x="0" y="12"/>
                  </a:lnTo>
                  <a:lnTo>
                    <a:pt x="2" y="15"/>
                  </a:lnTo>
                  <a:lnTo>
                    <a:pt x="4" y="21"/>
                  </a:lnTo>
                  <a:lnTo>
                    <a:pt x="140" y="157"/>
                  </a:lnTo>
                  <a:lnTo>
                    <a:pt x="144" y="159"/>
                  </a:lnTo>
                  <a:lnTo>
                    <a:pt x="149" y="159"/>
                  </a:lnTo>
                  <a:lnTo>
                    <a:pt x="153" y="159"/>
                  </a:lnTo>
                  <a:lnTo>
                    <a:pt x="157" y="157"/>
                  </a:lnTo>
                  <a:lnTo>
                    <a:pt x="160" y="153"/>
                  </a:lnTo>
                  <a:lnTo>
                    <a:pt x="161" y="148"/>
                  </a:lnTo>
                  <a:lnTo>
                    <a:pt x="160" y="144"/>
                  </a:lnTo>
                  <a:lnTo>
                    <a:pt x="157" y="139"/>
                  </a:ln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3623">
              <a:extLst>
                <a:ext uri="{FF2B5EF4-FFF2-40B4-BE49-F238E27FC236}">
                  <a16:creationId xmlns:a16="http://schemas.microsoft.com/office/drawing/2014/main" id="{6FEA2310-F55A-42DA-913D-4342D4C4A861}"/>
                </a:ext>
              </a:extLst>
            </p:cNvPr>
            <p:cNvSpPr>
              <a:spLocks/>
            </p:cNvSpPr>
            <p:nvPr/>
          </p:nvSpPr>
          <p:spPr bwMode="auto">
            <a:xfrm>
              <a:off x="11028363" y="993775"/>
              <a:ext cx="63500" cy="63500"/>
            </a:xfrm>
            <a:custGeom>
              <a:avLst/>
              <a:gdLst>
                <a:gd name="T0" fmla="*/ 157 w 160"/>
                <a:gd name="T1" fmla="*/ 3 h 159"/>
                <a:gd name="T2" fmla="*/ 153 w 160"/>
                <a:gd name="T3" fmla="*/ 0 h 159"/>
                <a:gd name="T4" fmla="*/ 148 w 160"/>
                <a:gd name="T5" fmla="*/ 0 h 159"/>
                <a:gd name="T6" fmla="*/ 144 w 160"/>
                <a:gd name="T7" fmla="*/ 0 h 159"/>
                <a:gd name="T8" fmla="*/ 139 w 160"/>
                <a:gd name="T9" fmla="*/ 3 h 159"/>
                <a:gd name="T10" fmla="*/ 3 w 160"/>
                <a:gd name="T11" fmla="*/ 139 h 159"/>
                <a:gd name="T12" fmla="*/ 0 w 160"/>
                <a:gd name="T13" fmla="*/ 144 h 159"/>
                <a:gd name="T14" fmla="*/ 0 w 160"/>
                <a:gd name="T15" fmla="*/ 148 h 159"/>
                <a:gd name="T16" fmla="*/ 0 w 160"/>
                <a:gd name="T17" fmla="*/ 153 h 159"/>
                <a:gd name="T18" fmla="*/ 3 w 160"/>
                <a:gd name="T19" fmla="*/ 157 h 159"/>
                <a:gd name="T20" fmla="*/ 7 w 160"/>
                <a:gd name="T21" fmla="*/ 159 h 159"/>
                <a:gd name="T22" fmla="*/ 12 w 160"/>
                <a:gd name="T23" fmla="*/ 159 h 159"/>
                <a:gd name="T24" fmla="*/ 16 w 160"/>
                <a:gd name="T25" fmla="*/ 159 h 159"/>
                <a:gd name="T26" fmla="*/ 21 w 160"/>
                <a:gd name="T27" fmla="*/ 157 h 159"/>
                <a:gd name="T28" fmla="*/ 157 w 160"/>
                <a:gd name="T29" fmla="*/ 21 h 159"/>
                <a:gd name="T30" fmla="*/ 160 w 160"/>
                <a:gd name="T31" fmla="*/ 15 h 159"/>
                <a:gd name="T32" fmla="*/ 160 w 160"/>
                <a:gd name="T33" fmla="*/ 12 h 159"/>
                <a:gd name="T34" fmla="*/ 160 w 160"/>
                <a:gd name="T35" fmla="*/ 6 h 159"/>
                <a:gd name="T36" fmla="*/ 157 w 160"/>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59">
                  <a:moveTo>
                    <a:pt x="157" y="3"/>
                  </a:moveTo>
                  <a:lnTo>
                    <a:pt x="153" y="0"/>
                  </a:lnTo>
                  <a:lnTo>
                    <a:pt x="148" y="0"/>
                  </a:lnTo>
                  <a:lnTo>
                    <a:pt x="144" y="0"/>
                  </a:lnTo>
                  <a:lnTo>
                    <a:pt x="139" y="3"/>
                  </a:lnTo>
                  <a:lnTo>
                    <a:pt x="3" y="139"/>
                  </a:lnTo>
                  <a:lnTo>
                    <a:pt x="0" y="144"/>
                  </a:lnTo>
                  <a:lnTo>
                    <a:pt x="0" y="148"/>
                  </a:lnTo>
                  <a:lnTo>
                    <a:pt x="0" y="153"/>
                  </a:lnTo>
                  <a:lnTo>
                    <a:pt x="3" y="157"/>
                  </a:lnTo>
                  <a:lnTo>
                    <a:pt x="7" y="159"/>
                  </a:lnTo>
                  <a:lnTo>
                    <a:pt x="12" y="159"/>
                  </a:lnTo>
                  <a:lnTo>
                    <a:pt x="16" y="159"/>
                  </a:lnTo>
                  <a:lnTo>
                    <a:pt x="21" y="157"/>
                  </a:lnTo>
                  <a:lnTo>
                    <a:pt x="157" y="21"/>
                  </a:lnTo>
                  <a:lnTo>
                    <a:pt x="160" y="15"/>
                  </a:lnTo>
                  <a:lnTo>
                    <a:pt x="160" y="12"/>
                  </a:lnTo>
                  <a:lnTo>
                    <a:pt x="160" y="6"/>
                  </a:lnTo>
                  <a:lnTo>
                    <a:pt x="157"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3624">
              <a:extLst>
                <a:ext uri="{FF2B5EF4-FFF2-40B4-BE49-F238E27FC236}">
                  <a16:creationId xmlns:a16="http://schemas.microsoft.com/office/drawing/2014/main" id="{A80953AC-975D-4E59-BEC4-4B21BEA83C06}"/>
                </a:ext>
              </a:extLst>
            </p:cNvPr>
            <p:cNvSpPr>
              <a:spLocks/>
            </p:cNvSpPr>
            <p:nvPr/>
          </p:nvSpPr>
          <p:spPr bwMode="auto">
            <a:xfrm>
              <a:off x="11250613" y="771525"/>
              <a:ext cx="63500" cy="63500"/>
            </a:xfrm>
            <a:custGeom>
              <a:avLst/>
              <a:gdLst>
                <a:gd name="T0" fmla="*/ 4 w 161"/>
                <a:gd name="T1" fmla="*/ 156 h 160"/>
                <a:gd name="T2" fmla="*/ 8 w 161"/>
                <a:gd name="T3" fmla="*/ 159 h 160"/>
                <a:gd name="T4" fmla="*/ 12 w 161"/>
                <a:gd name="T5" fmla="*/ 160 h 160"/>
                <a:gd name="T6" fmla="*/ 17 w 161"/>
                <a:gd name="T7" fmla="*/ 159 h 160"/>
                <a:gd name="T8" fmla="*/ 21 w 161"/>
                <a:gd name="T9" fmla="*/ 156 h 160"/>
                <a:gd name="T10" fmla="*/ 157 w 161"/>
                <a:gd name="T11" fmla="*/ 20 h 160"/>
                <a:gd name="T12" fmla="*/ 160 w 161"/>
                <a:gd name="T13" fmla="*/ 16 h 160"/>
                <a:gd name="T14" fmla="*/ 161 w 161"/>
                <a:gd name="T15" fmla="*/ 11 h 160"/>
                <a:gd name="T16" fmla="*/ 160 w 161"/>
                <a:gd name="T17" fmla="*/ 7 h 160"/>
                <a:gd name="T18" fmla="*/ 157 w 161"/>
                <a:gd name="T19" fmla="*/ 4 h 160"/>
                <a:gd name="T20" fmla="*/ 153 w 161"/>
                <a:gd name="T21" fmla="*/ 1 h 160"/>
                <a:gd name="T22" fmla="*/ 149 w 161"/>
                <a:gd name="T23" fmla="*/ 0 h 160"/>
                <a:gd name="T24" fmla="*/ 144 w 161"/>
                <a:gd name="T25" fmla="*/ 1 h 160"/>
                <a:gd name="T26" fmla="*/ 140 w 161"/>
                <a:gd name="T27" fmla="*/ 4 h 160"/>
                <a:gd name="T28" fmla="*/ 4 w 161"/>
                <a:gd name="T29" fmla="*/ 140 h 160"/>
                <a:gd name="T30" fmla="*/ 2 w 161"/>
                <a:gd name="T31" fmla="*/ 144 h 160"/>
                <a:gd name="T32" fmla="*/ 0 w 161"/>
                <a:gd name="T33" fmla="*/ 147 h 160"/>
                <a:gd name="T34" fmla="*/ 2 w 161"/>
                <a:gd name="T35" fmla="*/ 153 h 160"/>
                <a:gd name="T36" fmla="*/ 4 w 161"/>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60">
                  <a:moveTo>
                    <a:pt x="4" y="156"/>
                  </a:moveTo>
                  <a:lnTo>
                    <a:pt x="8" y="159"/>
                  </a:lnTo>
                  <a:lnTo>
                    <a:pt x="12" y="160"/>
                  </a:lnTo>
                  <a:lnTo>
                    <a:pt x="17" y="159"/>
                  </a:lnTo>
                  <a:lnTo>
                    <a:pt x="21" y="156"/>
                  </a:lnTo>
                  <a:lnTo>
                    <a:pt x="157" y="20"/>
                  </a:lnTo>
                  <a:lnTo>
                    <a:pt x="160" y="16"/>
                  </a:lnTo>
                  <a:lnTo>
                    <a:pt x="161" y="11"/>
                  </a:lnTo>
                  <a:lnTo>
                    <a:pt x="160" y="7"/>
                  </a:lnTo>
                  <a:lnTo>
                    <a:pt x="157" y="4"/>
                  </a:lnTo>
                  <a:lnTo>
                    <a:pt x="153" y="1"/>
                  </a:lnTo>
                  <a:lnTo>
                    <a:pt x="149" y="0"/>
                  </a:lnTo>
                  <a:lnTo>
                    <a:pt x="144" y="1"/>
                  </a:lnTo>
                  <a:lnTo>
                    <a:pt x="140" y="4"/>
                  </a:lnTo>
                  <a:lnTo>
                    <a:pt x="4" y="140"/>
                  </a:lnTo>
                  <a:lnTo>
                    <a:pt x="2" y="144"/>
                  </a:lnTo>
                  <a:lnTo>
                    <a:pt x="0" y="147"/>
                  </a:lnTo>
                  <a:lnTo>
                    <a:pt x="2" y="153"/>
                  </a:lnTo>
                  <a:lnTo>
                    <a:pt x="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3625">
              <a:extLst>
                <a:ext uri="{FF2B5EF4-FFF2-40B4-BE49-F238E27FC236}">
                  <a16:creationId xmlns:a16="http://schemas.microsoft.com/office/drawing/2014/main" id="{DCEEE9E8-A5B3-4D81-814B-3132C0A5CC75}"/>
                </a:ext>
              </a:extLst>
            </p:cNvPr>
            <p:cNvSpPr>
              <a:spLocks/>
            </p:cNvSpPr>
            <p:nvPr/>
          </p:nvSpPr>
          <p:spPr bwMode="auto">
            <a:xfrm>
              <a:off x="11028363" y="771525"/>
              <a:ext cx="63500" cy="63500"/>
            </a:xfrm>
            <a:custGeom>
              <a:avLst/>
              <a:gdLst>
                <a:gd name="T0" fmla="*/ 139 w 160"/>
                <a:gd name="T1" fmla="*/ 156 h 160"/>
                <a:gd name="T2" fmla="*/ 144 w 160"/>
                <a:gd name="T3" fmla="*/ 159 h 160"/>
                <a:gd name="T4" fmla="*/ 148 w 160"/>
                <a:gd name="T5" fmla="*/ 160 h 160"/>
                <a:gd name="T6" fmla="*/ 153 w 160"/>
                <a:gd name="T7" fmla="*/ 159 h 160"/>
                <a:gd name="T8" fmla="*/ 157 w 160"/>
                <a:gd name="T9" fmla="*/ 156 h 160"/>
                <a:gd name="T10" fmla="*/ 160 w 160"/>
                <a:gd name="T11" fmla="*/ 153 h 160"/>
                <a:gd name="T12" fmla="*/ 160 w 160"/>
                <a:gd name="T13" fmla="*/ 149 h 160"/>
                <a:gd name="T14" fmla="*/ 160 w 160"/>
                <a:gd name="T15" fmla="*/ 144 h 160"/>
                <a:gd name="T16" fmla="*/ 157 w 160"/>
                <a:gd name="T17" fmla="*/ 140 h 160"/>
                <a:gd name="T18" fmla="*/ 21 w 160"/>
                <a:gd name="T19" fmla="*/ 4 h 160"/>
                <a:gd name="T20" fmla="*/ 16 w 160"/>
                <a:gd name="T21" fmla="*/ 1 h 160"/>
                <a:gd name="T22" fmla="*/ 12 w 160"/>
                <a:gd name="T23" fmla="*/ 0 h 160"/>
                <a:gd name="T24" fmla="*/ 7 w 160"/>
                <a:gd name="T25" fmla="*/ 1 h 160"/>
                <a:gd name="T26" fmla="*/ 3 w 160"/>
                <a:gd name="T27" fmla="*/ 4 h 160"/>
                <a:gd name="T28" fmla="*/ 0 w 160"/>
                <a:gd name="T29" fmla="*/ 7 h 160"/>
                <a:gd name="T30" fmla="*/ 0 w 160"/>
                <a:gd name="T31" fmla="*/ 11 h 160"/>
                <a:gd name="T32" fmla="*/ 0 w 160"/>
                <a:gd name="T33" fmla="*/ 16 h 160"/>
                <a:gd name="T34" fmla="*/ 3 w 160"/>
                <a:gd name="T35" fmla="*/ 20 h 160"/>
                <a:gd name="T36" fmla="*/ 139 w 160"/>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60">
                  <a:moveTo>
                    <a:pt x="139" y="156"/>
                  </a:moveTo>
                  <a:lnTo>
                    <a:pt x="144" y="159"/>
                  </a:lnTo>
                  <a:lnTo>
                    <a:pt x="148" y="160"/>
                  </a:lnTo>
                  <a:lnTo>
                    <a:pt x="153" y="159"/>
                  </a:lnTo>
                  <a:lnTo>
                    <a:pt x="157" y="156"/>
                  </a:lnTo>
                  <a:lnTo>
                    <a:pt x="160" y="153"/>
                  </a:lnTo>
                  <a:lnTo>
                    <a:pt x="160" y="149"/>
                  </a:lnTo>
                  <a:lnTo>
                    <a:pt x="160" y="144"/>
                  </a:lnTo>
                  <a:lnTo>
                    <a:pt x="157" y="140"/>
                  </a:lnTo>
                  <a:lnTo>
                    <a:pt x="21" y="4"/>
                  </a:lnTo>
                  <a:lnTo>
                    <a:pt x="16" y="1"/>
                  </a:lnTo>
                  <a:lnTo>
                    <a:pt x="12" y="0"/>
                  </a:lnTo>
                  <a:lnTo>
                    <a:pt x="7" y="1"/>
                  </a:lnTo>
                  <a:lnTo>
                    <a:pt x="3" y="4"/>
                  </a:lnTo>
                  <a:lnTo>
                    <a:pt x="0" y="7"/>
                  </a:lnTo>
                  <a:lnTo>
                    <a:pt x="0" y="11"/>
                  </a:lnTo>
                  <a:lnTo>
                    <a:pt x="0" y="16"/>
                  </a:lnTo>
                  <a:lnTo>
                    <a:pt x="3" y="20"/>
                  </a:lnTo>
                  <a:lnTo>
                    <a:pt x="13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8" name="Group 117" descr="Icon of boxes. ">
            <a:extLst>
              <a:ext uri="{FF2B5EF4-FFF2-40B4-BE49-F238E27FC236}">
                <a16:creationId xmlns:a16="http://schemas.microsoft.com/office/drawing/2014/main" id="{75BF619E-615D-4C1A-A3A1-04DFC90E2F3F}"/>
              </a:ext>
            </a:extLst>
          </p:cNvPr>
          <p:cNvGrpSpPr/>
          <p:nvPr/>
        </p:nvGrpSpPr>
        <p:grpSpPr>
          <a:xfrm>
            <a:off x="11058919" y="1368977"/>
            <a:ext cx="287337" cy="285750"/>
            <a:chOff x="5465763" y="3068638"/>
            <a:chExt cx="287337" cy="285750"/>
          </a:xfrm>
          <a:solidFill>
            <a:schemeClr val="bg1"/>
          </a:solidFill>
        </p:grpSpPr>
        <p:sp>
          <p:nvSpPr>
            <p:cNvPr id="119" name="Freeform 617">
              <a:extLst>
                <a:ext uri="{FF2B5EF4-FFF2-40B4-BE49-F238E27FC236}">
                  <a16:creationId xmlns:a16="http://schemas.microsoft.com/office/drawing/2014/main" id="{01C5157B-D811-44C7-8E5F-D3F25F98966E}"/>
                </a:ext>
              </a:extLst>
            </p:cNvPr>
            <p:cNvSpPr>
              <a:spLocks/>
            </p:cNvSpPr>
            <p:nvPr/>
          </p:nvSpPr>
          <p:spPr bwMode="auto">
            <a:xfrm>
              <a:off x="5564188" y="3068638"/>
              <a:ext cx="119063" cy="38100"/>
            </a:xfrm>
            <a:custGeom>
              <a:avLst/>
              <a:gdLst>
                <a:gd name="T0" fmla="*/ 375 w 375"/>
                <a:gd name="T1" fmla="*/ 62 h 120"/>
                <a:gd name="T2" fmla="*/ 374 w 375"/>
                <a:gd name="T3" fmla="*/ 62 h 120"/>
                <a:gd name="T4" fmla="*/ 373 w 375"/>
                <a:gd name="T5" fmla="*/ 61 h 120"/>
                <a:gd name="T6" fmla="*/ 193 w 375"/>
                <a:gd name="T7" fmla="*/ 1 h 120"/>
                <a:gd name="T8" fmla="*/ 188 w 375"/>
                <a:gd name="T9" fmla="*/ 0 h 120"/>
                <a:gd name="T10" fmla="*/ 183 w 375"/>
                <a:gd name="T11" fmla="*/ 1 h 120"/>
                <a:gd name="T12" fmla="*/ 2 w 375"/>
                <a:gd name="T13" fmla="*/ 61 h 120"/>
                <a:gd name="T14" fmla="*/ 1 w 375"/>
                <a:gd name="T15" fmla="*/ 62 h 120"/>
                <a:gd name="T16" fmla="*/ 0 w 375"/>
                <a:gd name="T17" fmla="*/ 62 h 120"/>
                <a:gd name="T18" fmla="*/ 188 w 375"/>
                <a:gd name="T19" fmla="*/ 120 h 120"/>
                <a:gd name="T20" fmla="*/ 375 w 375"/>
                <a:gd name="T21"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12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618">
              <a:extLst>
                <a:ext uri="{FF2B5EF4-FFF2-40B4-BE49-F238E27FC236}">
                  <a16:creationId xmlns:a16="http://schemas.microsoft.com/office/drawing/2014/main" id="{90385080-F77C-4175-BA14-BE696271A7ED}"/>
                </a:ext>
              </a:extLst>
            </p:cNvPr>
            <p:cNvSpPr>
              <a:spLocks/>
            </p:cNvSpPr>
            <p:nvPr/>
          </p:nvSpPr>
          <p:spPr bwMode="auto">
            <a:xfrm>
              <a:off x="5629275" y="3097213"/>
              <a:ext cx="57150" cy="93663"/>
            </a:xfrm>
            <a:custGeom>
              <a:avLst/>
              <a:gdLst>
                <a:gd name="T0" fmla="*/ 181 w 181"/>
                <a:gd name="T1" fmla="*/ 210 h 295"/>
                <a:gd name="T2" fmla="*/ 181 w 181"/>
                <a:gd name="T3" fmla="*/ 0 h 295"/>
                <a:gd name="T4" fmla="*/ 0 w 181"/>
                <a:gd name="T5" fmla="*/ 56 h 295"/>
                <a:gd name="T6" fmla="*/ 0 w 181"/>
                <a:gd name="T7" fmla="*/ 295 h 295"/>
                <a:gd name="T8" fmla="*/ 171 w 181"/>
                <a:gd name="T9" fmla="*/ 224 h 295"/>
                <a:gd name="T10" fmla="*/ 174 w 181"/>
                <a:gd name="T11" fmla="*/ 222 h 295"/>
                <a:gd name="T12" fmla="*/ 178 w 181"/>
                <a:gd name="T13" fmla="*/ 219 h 295"/>
                <a:gd name="T14" fmla="*/ 180 w 181"/>
                <a:gd name="T15" fmla="*/ 215 h 295"/>
                <a:gd name="T16" fmla="*/ 181 w 181"/>
                <a:gd name="T17" fmla="*/ 2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181" y="210"/>
                  </a:moveTo>
                  <a:lnTo>
                    <a:pt x="181" y="0"/>
                  </a:lnTo>
                  <a:lnTo>
                    <a:pt x="0" y="56"/>
                  </a:lnTo>
                  <a:lnTo>
                    <a:pt x="0" y="295"/>
                  </a:lnTo>
                  <a:lnTo>
                    <a:pt x="171" y="224"/>
                  </a:lnTo>
                  <a:lnTo>
                    <a:pt x="174" y="222"/>
                  </a:lnTo>
                  <a:lnTo>
                    <a:pt x="178" y="219"/>
                  </a:lnTo>
                  <a:lnTo>
                    <a:pt x="180" y="215"/>
                  </a:lnTo>
                  <a:lnTo>
                    <a:pt x="181"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619">
              <a:extLst>
                <a:ext uri="{FF2B5EF4-FFF2-40B4-BE49-F238E27FC236}">
                  <a16:creationId xmlns:a16="http://schemas.microsoft.com/office/drawing/2014/main" id="{B5ABC7AD-DBA6-420E-8EDC-F8D70A03499B}"/>
                </a:ext>
              </a:extLst>
            </p:cNvPr>
            <p:cNvSpPr>
              <a:spLocks/>
            </p:cNvSpPr>
            <p:nvPr/>
          </p:nvSpPr>
          <p:spPr bwMode="auto">
            <a:xfrm>
              <a:off x="5562600" y="3097213"/>
              <a:ext cx="57150" cy="93663"/>
            </a:xfrm>
            <a:custGeom>
              <a:avLst/>
              <a:gdLst>
                <a:gd name="T0" fmla="*/ 9 w 181"/>
                <a:gd name="T1" fmla="*/ 224 h 295"/>
                <a:gd name="T2" fmla="*/ 181 w 181"/>
                <a:gd name="T3" fmla="*/ 295 h 295"/>
                <a:gd name="T4" fmla="*/ 181 w 181"/>
                <a:gd name="T5" fmla="*/ 56 h 295"/>
                <a:gd name="T6" fmla="*/ 0 w 181"/>
                <a:gd name="T7" fmla="*/ 0 h 295"/>
                <a:gd name="T8" fmla="*/ 0 w 181"/>
                <a:gd name="T9" fmla="*/ 210 h 295"/>
                <a:gd name="T10" fmla="*/ 0 w 181"/>
                <a:gd name="T11" fmla="*/ 215 h 295"/>
                <a:gd name="T12" fmla="*/ 2 w 181"/>
                <a:gd name="T13" fmla="*/ 219 h 295"/>
                <a:gd name="T14" fmla="*/ 6 w 181"/>
                <a:gd name="T15" fmla="*/ 222 h 295"/>
                <a:gd name="T16" fmla="*/ 9 w 181"/>
                <a:gd name="T17" fmla="*/ 2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9" y="224"/>
                  </a:moveTo>
                  <a:lnTo>
                    <a:pt x="181" y="295"/>
                  </a:lnTo>
                  <a:lnTo>
                    <a:pt x="181" y="56"/>
                  </a:lnTo>
                  <a:lnTo>
                    <a:pt x="0" y="0"/>
                  </a:lnTo>
                  <a:lnTo>
                    <a:pt x="0" y="210"/>
                  </a:lnTo>
                  <a:lnTo>
                    <a:pt x="0" y="215"/>
                  </a:lnTo>
                  <a:lnTo>
                    <a:pt x="2" y="219"/>
                  </a:lnTo>
                  <a:lnTo>
                    <a:pt x="6" y="222"/>
                  </a:lnTo>
                  <a:lnTo>
                    <a:pt x="9"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620">
              <a:extLst>
                <a:ext uri="{FF2B5EF4-FFF2-40B4-BE49-F238E27FC236}">
                  <a16:creationId xmlns:a16="http://schemas.microsoft.com/office/drawing/2014/main" id="{9AF2E18D-3033-4D0D-B36E-B08820967CFC}"/>
                </a:ext>
              </a:extLst>
            </p:cNvPr>
            <p:cNvSpPr>
              <a:spLocks/>
            </p:cNvSpPr>
            <p:nvPr/>
          </p:nvSpPr>
          <p:spPr bwMode="auto">
            <a:xfrm>
              <a:off x="5705475" y="3217863"/>
              <a:ext cx="47625" cy="77788"/>
            </a:xfrm>
            <a:custGeom>
              <a:avLst/>
              <a:gdLst>
                <a:gd name="T0" fmla="*/ 0 w 150"/>
                <a:gd name="T1" fmla="*/ 67 h 249"/>
                <a:gd name="T2" fmla="*/ 0 w 150"/>
                <a:gd name="T3" fmla="*/ 249 h 249"/>
                <a:gd name="T4" fmla="*/ 141 w 150"/>
                <a:gd name="T5" fmla="*/ 177 h 249"/>
                <a:gd name="T6" fmla="*/ 146 w 150"/>
                <a:gd name="T7" fmla="*/ 175 h 249"/>
                <a:gd name="T8" fmla="*/ 148 w 150"/>
                <a:gd name="T9" fmla="*/ 171 h 249"/>
                <a:gd name="T10" fmla="*/ 149 w 150"/>
                <a:gd name="T11" fmla="*/ 168 h 249"/>
                <a:gd name="T12" fmla="*/ 150 w 150"/>
                <a:gd name="T13" fmla="*/ 164 h 249"/>
                <a:gd name="T14" fmla="*/ 150 w 150"/>
                <a:gd name="T15" fmla="*/ 0 h 249"/>
                <a:gd name="T16" fmla="*/ 0 w 150"/>
                <a:gd name="T17" fmla="*/ 6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49">
                  <a:moveTo>
                    <a:pt x="0" y="67"/>
                  </a:moveTo>
                  <a:lnTo>
                    <a:pt x="0" y="249"/>
                  </a:lnTo>
                  <a:lnTo>
                    <a:pt x="141" y="177"/>
                  </a:lnTo>
                  <a:lnTo>
                    <a:pt x="146" y="175"/>
                  </a:lnTo>
                  <a:lnTo>
                    <a:pt x="148" y="171"/>
                  </a:lnTo>
                  <a:lnTo>
                    <a:pt x="149" y="168"/>
                  </a:lnTo>
                  <a:lnTo>
                    <a:pt x="150" y="164"/>
                  </a:lnTo>
                  <a:lnTo>
                    <a:pt x="150" y="0"/>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621">
              <a:extLst>
                <a:ext uri="{FF2B5EF4-FFF2-40B4-BE49-F238E27FC236}">
                  <a16:creationId xmlns:a16="http://schemas.microsoft.com/office/drawing/2014/main" id="{10DED026-CA17-4314-AA7F-A291474A64A7}"/>
                </a:ext>
              </a:extLst>
            </p:cNvPr>
            <p:cNvSpPr>
              <a:spLocks/>
            </p:cNvSpPr>
            <p:nvPr/>
          </p:nvSpPr>
          <p:spPr bwMode="auto">
            <a:xfrm>
              <a:off x="5656263" y="3192463"/>
              <a:ext cx="88900" cy="38100"/>
            </a:xfrm>
            <a:custGeom>
              <a:avLst/>
              <a:gdLst>
                <a:gd name="T0" fmla="*/ 146 w 281"/>
                <a:gd name="T1" fmla="*/ 2 h 120"/>
                <a:gd name="T2" fmla="*/ 143 w 281"/>
                <a:gd name="T3" fmla="*/ 0 h 120"/>
                <a:gd name="T4" fmla="*/ 141 w 281"/>
                <a:gd name="T5" fmla="*/ 0 h 120"/>
                <a:gd name="T6" fmla="*/ 138 w 281"/>
                <a:gd name="T7" fmla="*/ 0 h 120"/>
                <a:gd name="T8" fmla="*/ 134 w 281"/>
                <a:gd name="T9" fmla="*/ 2 h 120"/>
                <a:gd name="T10" fmla="*/ 0 w 281"/>
                <a:gd name="T11" fmla="*/ 55 h 120"/>
                <a:gd name="T12" fmla="*/ 141 w 281"/>
                <a:gd name="T13" fmla="*/ 120 h 120"/>
                <a:gd name="T14" fmla="*/ 281 w 281"/>
                <a:gd name="T15" fmla="*/ 55 h 120"/>
                <a:gd name="T16" fmla="*/ 146 w 281"/>
                <a:gd name="T17"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120">
                  <a:moveTo>
                    <a:pt x="146" y="2"/>
                  </a:moveTo>
                  <a:lnTo>
                    <a:pt x="143" y="0"/>
                  </a:lnTo>
                  <a:lnTo>
                    <a:pt x="141" y="0"/>
                  </a:lnTo>
                  <a:lnTo>
                    <a:pt x="138" y="0"/>
                  </a:lnTo>
                  <a:lnTo>
                    <a:pt x="134" y="2"/>
                  </a:lnTo>
                  <a:lnTo>
                    <a:pt x="0" y="55"/>
                  </a:lnTo>
                  <a:lnTo>
                    <a:pt x="141" y="120"/>
                  </a:lnTo>
                  <a:lnTo>
                    <a:pt x="281" y="55"/>
                  </a:lnTo>
                  <a:lnTo>
                    <a:pt x="1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622">
              <a:extLst>
                <a:ext uri="{FF2B5EF4-FFF2-40B4-BE49-F238E27FC236}">
                  <a16:creationId xmlns:a16="http://schemas.microsoft.com/office/drawing/2014/main" id="{AC238F9B-3904-4E03-9BCD-C8546D347A83}"/>
                </a:ext>
              </a:extLst>
            </p:cNvPr>
            <p:cNvSpPr>
              <a:spLocks/>
            </p:cNvSpPr>
            <p:nvPr/>
          </p:nvSpPr>
          <p:spPr bwMode="auto">
            <a:xfrm>
              <a:off x="5648325" y="3217863"/>
              <a:ext cx="47625" cy="77788"/>
            </a:xfrm>
            <a:custGeom>
              <a:avLst/>
              <a:gdLst>
                <a:gd name="T0" fmla="*/ 0 w 151"/>
                <a:gd name="T1" fmla="*/ 164 h 249"/>
                <a:gd name="T2" fmla="*/ 1 w 151"/>
                <a:gd name="T3" fmla="*/ 167 h 249"/>
                <a:gd name="T4" fmla="*/ 2 w 151"/>
                <a:gd name="T5" fmla="*/ 171 h 249"/>
                <a:gd name="T6" fmla="*/ 5 w 151"/>
                <a:gd name="T7" fmla="*/ 175 h 249"/>
                <a:gd name="T8" fmla="*/ 8 w 151"/>
                <a:gd name="T9" fmla="*/ 177 h 249"/>
                <a:gd name="T10" fmla="*/ 151 w 151"/>
                <a:gd name="T11" fmla="*/ 249 h 249"/>
                <a:gd name="T12" fmla="*/ 151 w 151"/>
                <a:gd name="T13" fmla="*/ 67 h 249"/>
                <a:gd name="T14" fmla="*/ 0 w 151"/>
                <a:gd name="T15" fmla="*/ 0 h 249"/>
                <a:gd name="T16" fmla="*/ 0 w 151"/>
                <a:gd name="T17" fmla="*/ 16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49">
                  <a:moveTo>
                    <a:pt x="0" y="164"/>
                  </a:moveTo>
                  <a:lnTo>
                    <a:pt x="1" y="167"/>
                  </a:lnTo>
                  <a:lnTo>
                    <a:pt x="2" y="171"/>
                  </a:lnTo>
                  <a:lnTo>
                    <a:pt x="5" y="175"/>
                  </a:lnTo>
                  <a:lnTo>
                    <a:pt x="8" y="177"/>
                  </a:lnTo>
                  <a:lnTo>
                    <a:pt x="151" y="249"/>
                  </a:lnTo>
                  <a:lnTo>
                    <a:pt x="151" y="67"/>
                  </a:lnTo>
                  <a:lnTo>
                    <a:pt x="0"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623">
              <a:extLst>
                <a:ext uri="{FF2B5EF4-FFF2-40B4-BE49-F238E27FC236}">
                  <a16:creationId xmlns:a16="http://schemas.microsoft.com/office/drawing/2014/main" id="{19E2AFFE-6F2F-4A41-BE44-30D95498EF5A}"/>
                </a:ext>
              </a:extLst>
            </p:cNvPr>
            <p:cNvSpPr>
              <a:spLocks/>
            </p:cNvSpPr>
            <p:nvPr/>
          </p:nvSpPr>
          <p:spPr bwMode="auto">
            <a:xfrm>
              <a:off x="5475288" y="3201988"/>
              <a:ext cx="144463" cy="47625"/>
            </a:xfrm>
            <a:custGeom>
              <a:avLst/>
              <a:gdLst>
                <a:gd name="T0" fmla="*/ 231 w 452"/>
                <a:gd name="T1" fmla="*/ 2 h 151"/>
                <a:gd name="T2" fmla="*/ 225 w 452"/>
                <a:gd name="T3" fmla="*/ 0 h 151"/>
                <a:gd name="T4" fmla="*/ 221 w 452"/>
                <a:gd name="T5" fmla="*/ 2 h 151"/>
                <a:gd name="T6" fmla="*/ 0 w 452"/>
                <a:gd name="T7" fmla="*/ 70 h 151"/>
                <a:gd name="T8" fmla="*/ 225 w 452"/>
                <a:gd name="T9" fmla="*/ 151 h 151"/>
                <a:gd name="T10" fmla="*/ 452 w 452"/>
                <a:gd name="T11" fmla="*/ 70 h 151"/>
                <a:gd name="T12" fmla="*/ 231 w 452"/>
                <a:gd name="T13" fmla="*/ 2 h 151"/>
              </a:gdLst>
              <a:ahLst/>
              <a:cxnLst>
                <a:cxn ang="0">
                  <a:pos x="T0" y="T1"/>
                </a:cxn>
                <a:cxn ang="0">
                  <a:pos x="T2" y="T3"/>
                </a:cxn>
                <a:cxn ang="0">
                  <a:pos x="T4" y="T5"/>
                </a:cxn>
                <a:cxn ang="0">
                  <a:pos x="T6" y="T7"/>
                </a:cxn>
                <a:cxn ang="0">
                  <a:pos x="T8" y="T9"/>
                </a:cxn>
                <a:cxn ang="0">
                  <a:pos x="T10" y="T11"/>
                </a:cxn>
                <a:cxn ang="0">
                  <a:pos x="T12" y="T13"/>
                </a:cxn>
              </a:cxnLst>
              <a:rect l="0" t="0" r="r" b="b"/>
              <a:pathLst>
                <a:path w="452" h="151">
                  <a:moveTo>
                    <a:pt x="231" y="2"/>
                  </a:moveTo>
                  <a:lnTo>
                    <a:pt x="225" y="0"/>
                  </a:lnTo>
                  <a:lnTo>
                    <a:pt x="221" y="2"/>
                  </a:lnTo>
                  <a:lnTo>
                    <a:pt x="0" y="70"/>
                  </a:lnTo>
                  <a:lnTo>
                    <a:pt x="225" y="151"/>
                  </a:lnTo>
                  <a:lnTo>
                    <a:pt x="452" y="70"/>
                  </a:lnTo>
                  <a:lnTo>
                    <a:pt x="23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624">
              <a:extLst>
                <a:ext uri="{FF2B5EF4-FFF2-40B4-BE49-F238E27FC236}">
                  <a16:creationId xmlns:a16="http://schemas.microsoft.com/office/drawing/2014/main" id="{5BB7C855-93D5-43D5-9ED8-FD815B08E3D7}"/>
                </a:ext>
              </a:extLst>
            </p:cNvPr>
            <p:cNvSpPr>
              <a:spLocks/>
            </p:cNvSpPr>
            <p:nvPr/>
          </p:nvSpPr>
          <p:spPr bwMode="auto">
            <a:xfrm>
              <a:off x="5465763" y="3230563"/>
              <a:ext cx="76200" cy="123825"/>
            </a:xfrm>
            <a:custGeom>
              <a:avLst/>
              <a:gdLst>
                <a:gd name="T0" fmla="*/ 0 w 240"/>
                <a:gd name="T1" fmla="*/ 285 h 386"/>
                <a:gd name="T2" fmla="*/ 1 w 240"/>
                <a:gd name="T3" fmla="*/ 289 h 386"/>
                <a:gd name="T4" fmla="*/ 2 w 240"/>
                <a:gd name="T5" fmla="*/ 294 h 386"/>
                <a:gd name="T6" fmla="*/ 5 w 240"/>
                <a:gd name="T7" fmla="*/ 297 h 386"/>
                <a:gd name="T8" fmla="*/ 10 w 240"/>
                <a:gd name="T9" fmla="*/ 299 h 386"/>
                <a:gd name="T10" fmla="*/ 240 w 240"/>
                <a:gd name="T11" fmla="*/ 386 h 386"/>
                <a:gd name="T12" fmla="*/ 240 w 240"/>
                <a:gd name="T13" fmla="*/ 84 h 386"/>
                <a:gd name="T14" fmla="*/ 0 w 240"/>
                <a:gd name="T15" fmla="*/ 0 h 386"/>
                <a:gd name="T16" fmla="*/ 0 w 240"/>
                <a:gd name="T17" fmla="*/ 28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386">
                  <a:moveTo>
                    <a:pt x="0" y="285"/>
                  </a:moveTo>
                  <a:lnTo>
                    <a:pt x="1" y="289"/>
                  </a:lnTo>
                  <a:lnTo>
                    <a:pt x="2" y="294"/>
                  </a:lnTo>
                  <a:lnTo>
                    <a:pt x="5" y="297"/>
                  </a:lnTo>
                  <a:lnTo>
                    <a:pt x="10" y="299"/>
                  </a:lnTo>
                  <a:lnTo>
                    <a:pt x="240" y="386"/>
                  </a:lnTo>
                  <a:lnTo>
                    <a:pt x="240" y="84"/>
                  </a:lnTo>
                  <a:lnTo>
                    <a:pt x="0" y="0"/>
                  </a:lnTo>
                  <a:lnTo>
                    <a:pt x="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625">
              <a:extLst>
                <a:ext uri="{FF2B5EF4-FFF2-40B4-BE49-F238E27FC236}">
                  <a16:creationId xmlns:a16="http://schemas.microsoft.com/office/drawing/2014/main" id="{AE6F08CF-736A-40B8-AEB8-D64B67F37878}"/>
                </a:ext>
              </a:extLst>
            </p:cNvPr>
            <p:cNvSpPr>
              <a:spLocks/>
            </p:cNvSpPr>
            <p:nvPr/>
          </p:nvSpPr>
          <p:spPr bwMode="auto">
            <a:xfrm>
              <a:off x="5553075" y="3230563"/>
              <a:ext cx="76200" cy="123825"/>
            </a:xfrm>
            <a:custGeom>
              <a:avLst/>
              <a:gdLst>
                <a:gd name="T0" fmla="*/ 0 w 241"/>
                <a:gd name="T1" fmla="*/ 386 h 386"/>
                <a:gd name="T2" fmla="*/ 231 w 241"/>
                <a:gd name="T3" fmla="*/ 299 h 386"/>
                <a:gd name="T4" fmla="*/ 235 w 241"/>
                <a:gd name="T5" fmla="*/ 297 h 386"/>
                <a:gd name="T6" fmla="*/ 238 w 241"/>
                <a:gd name="T7" fmla="*/ 294 h 386"/>
                <a:gd name="T8" fmla="*/ 239 w 241"/>
                <a:gd name="T9" fmla="*/ 289 h 386"/>
                <a:gd name="T10" fmla="*/ 241 w 241"/>
                <a:gd name="T11" fmla="*/ 285 h 386"/>
                <a:gd name="T12" fmla="*/ 241 w 241"/>
                <a:gd name="T13" fmla="*/ 0 h 386"/>
                <a:gd name="T14" fmla="*/ 0 w 241"/>
                <a:gd name="T15" fmla="*/ 84 h 386"/>
                <a:gd name="T16" fmla="*/ 0 w 241"/>
                <a:gd name="T17"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86">
                  <a:moveTo>
                    <a:pt x="0" y="386"/>
                  </a:moveTo>
                  <a:lnTo>
                    <a:pt x="231" y="299"/>
                  </a:lnTo>
                  <a:lnTo>
                    <a:pt x="235" y="297"/>
                  </a:lnTo>
                  <a:lnTo>
                    <a:pt x="238" y="294"/>
                  </a:lnTo>
                  <a:lnTo>
                    <a:pt x="239" y="289"/>
                  </a:lnTo>
                  <a:lnTo>
                    <a:pt x="241" y="285"/>
                  </a:lnTo>
                  <a:lnTo>
                    <a:pt x="241" y="0"/>
                  </a:lnTo>
                  <a:lnTo>
                    <a:pt x="0" y="84"/>
                  </a:lnTo>
                  <a:lnTo>
                    <a:pt x="0" y="3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127" descr="Icon of human being and speech bubble. ">
            <a:extLst>
              <a:ext uri="{FF2B5EF4-FFF2-40B4-BE49-F238E27FC236}">
                <a16:creationId xmlns:a16="http://schemas.microsoft.com/office/drawing/2014/main" id="{E7EE81F4-E278-4BA7-8923-0D6DD1FEBDFA}"/>
              </a:ext>
            </a:extLst>
          </p:cNvPr>
          <p:cNvGrpSpPr/>
          <p:nvPr/>
        </p:nvGrpSpPr>
        <p:grpSpPr>
          <a:xfrm>
            <a:off x="9918300" y="1368977"/>
            <a:ext cx="284163" cy="285751"/>
            <a:chOff x="3171788" y="779462"/>
            <a:chExt cx="284163" cy="285751"/>
          </a:xfrm>
          <a:solidFill>
            <a:schemeClr val="bg1"/>
          </a:solidFill>
        </p:grpSpPr>
        <p:sp>
          <p:nvSpPr>
            <p:cNvPr id="129" name="Freeform 2993">
              <a:extLst>
                <a:ext uri="{FF2B5EF4-FFF2-40B4-BE49-F238E27FC236}">
                  <a16:creationId xmlns:a16="http://schemas.microsoft.com/office/drawing/2014/main" id="{DA50A160-1A41-427D-BA06-CB32B8C49A81}"/>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2994">
              <a:extLst>
                <a:ext uri="{FF2B5EF4-FFF2-40B4-BE49-F238E27FC236}">
                  <a16:creationId xmlns:a16="http://schemas.microsoft.com/office/drawing/2014/main" id="{983071EF-DBDF-4331-848B-74957C821E39}"/>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 name="Rectangle 2"/>
          <p:cNvSpPr/>
          <p:nvPr/>
        </p:nvSpPr>
        <p:spPr>
          <a:xfrm>
            <a:off x="228600" y="775619"/>
            <a:ext cx="11581103" cy="400110"/>
          </a:xfrm>
          <a:prstGeom prst="rect">
            <a:avLst/>
          </a:prstGeom>
        </p:spPr>
        <p:txBody>
          <a:bodyPr wrap="square">
            <a:spAutoFit/>
          </a:bodyPr>
          <a:lstStyle/>
          <a:p>
            <a:pPr marL="342900" indent="-342900">
              <a:buFont typeface="Wingdings" panose="05000000000000000000" pitchFamily="2" charset="2"/>
              <a:buChar char="q"/>
            </a:pPr>
            <a:r>
              <a:rPr lang="en-US" sz="2000" b="1" u="sng" dirty="0">
                <a:latin typeface="Arial" panose="020B0604020202020204" pitchFamily="34" charset="0"/>
              </a:rPr>
              <a:t>Task 5</a:t>
            </a:r>
            <a:r>
              <a:rPr lang="en-US" sz="2000" b="1" dirty="0" smtClean="0">
                <a:latin typeface="Arial" panose="020B0604020202020204" pitchFamily="34" charset="0"/>
              </a:rPr>
              <a:t>: </a:t>
            </a:r>
            <a:r>
              <a:rPr lang="en-US" sz="2000" dirty="0"/>
              <a:t> </a:t>
            </a:r>
            <a:r>
              <a:rPr lang="en-US" dirty="0"/>
              <a:t> </a:t>
            </a:r>
            <a:r>
              <a:rPr lang="en-US" sz="2000" dirty="0">
                <a:latin typeface="Arial" panose="020B0604020202020204" pitchFamily="34" charset="0"/>
                <a:cs typeface="Arial" panose="020B0604020202020204" pitchFamily="34" charset="0"/>
              </a:rPr>
              <a:t>How does the car's horsepower, MPG, and price vary across different Brands</a:t>
            </a:r>
            <a:r>
              <a:rPr lang="en-US" sz="2000" dirty="0" smtClean="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a:t>
            </a:r>
          </a:p>
        </p:txBody>
      </p:sp>
      <p:pic>
        <p:nvPicPr>
          <p:cNvPr id="12" name="Picture 11"/>
          <p:cNvPicPr>
            <a:picLocks noChangeAspect="1"/>
          </p:cNvPicPr>
          <p:nvPr/>
        </p:nvPicPr>
        <p:blipFill>
          <a:blip r:embed="rId3"/>
          <a:stretch>
            <a:fillRect/>
          </a:stretch>
        </p:blipFill>
        <p:spPr>
          <a:xfrm>
            <a:off x="813199" y="1402107"/>
            <a:ext cx="4927600" cy="4432300"/>
          </a:xfrm>
          <a:prstGeom prst="rect">
            <a:avLst/>
          </a:prstGeom>
        </p:spPr>
      </p:pic>
      <p:pic>
        <p:nvPicPr>
          <p:cNvPr id="13" name="Picture 12"/>
          <p:cNvPicPr>
            <a:picLocks noChangeAspect="1"/>
          </p:cNvPicPr>
          <p:nvPr/>
        </p:nvPicPr>
        <p:blipFill>
          <a:blip r:embed="rId4"/>
          <a:stretch>
            <a:fillRect/>
          </a:stretch>
        </p:blipFill>
        <p:spPr>
          <a:xfrm>
            <a:off x="6019151" y="1449429"/>
            <a:ext cx="4927600" cy="4432300"/>
          </a:xfrm>
          <a:prstGeom prst="rect">
            <a:avLst/>
          </a:prstGeom>
        </p:spPr>
      </p:pic>
    </p:spTree>
    <p:extLst>
      <p:ext uri="{BB962C8B-B14F-4D97-AF65-F5344CB8AC3E}">
        <p14:creationId xmlns:p14="http://schemas.microsoft.com/office/powerpoint/2010/main" val="24603879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13887" y="213423"/>
            <a:ext cx="11252200" cy="4692650"/>
          </a:xfrm>
          <a:prstGeom prst="rect">
            <a:avLst/>
          </a:prstGeom>
        </p:spPr>
      </p:pic>
      <p:sp>
        <p:nvSpPr>
          <p:cNvPr id="5" name="Rectangle 4"/>
          <p:cNvSpPr/>
          <p:nvPr/>
        </p:nvSpPr>
        <p:spPr>
          <a:xfrm>
            <a:off x="313887" y="5085386"/>
            <a:ext cx="11252200" cy="1015663"/>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Bugatti has the highest average Engine HP, Alfa Romeo has the highest average highway MPG, and Bugatti has the highest average MSRP. Similarly, Plymouth has the lowest average Engine HP, Maybach has the lowest average highway MPG, and Plymouth has the lowest average MSRP.</a:t>
            </a: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515555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Key Insight</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10" name="Rectangle 5"/>
          <p:cNvSpPr>
            <a:spLocks noChangeArrowheads="1"/>
          </p:cNvSpPr>
          <p:nvPr/>
        </p:nvSpPr>
        <p:spPr bwMode="auto">
          <a:xfrm flipH="1">
            <a:off x="482008" y="2370749"/>
            <a:ext cx="11227982"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endParaRPr kumimoji="0" lang="en-US" altLang="en-US" sz="2000" b="0" i="0" u="none" strike="noStrike" cap="none" normalizeH="0" baseline="0" dirty="0" smtClean="0">
              <a:ln>
                <a:noFill/>
              </a:ln>
              <a:effectLst/>
              <a:latin typeface="Arial" panose="020B0604020202020204" pitchFamily="34" charset="0"/>
              <a:cs typeface="Arial" panose="020B0604020202020204" pitchFamily="34" charset="0"/>
            </a:endParaRPr>
          </a:p>
        </p:txBody>
      </p:sp>
      <p:sp>
        <p:nvSpPr>
          <p:cNvPr id="5" name="Rectangle 4"/>
          <p:cNvSpPr/>
          <p:nvPr/>
        </p:nvSpPr>
        <p:spPr>
          <a:xfrm>
            <a:off x="345557" y="1405643"/>
            <a:ext cx="11617843" cy="2554545"/>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The analysis of car attributes such as horsepower, MPG, and price across various brands reveals significant variations, highlighting distinct brand positioning and market strategies. Certain brands consistently exhibit higher horsepower and price points, indicating a focus on performance and premium offerings. In contrast, other brands prioritize fuel efficiency and affordability, with lower horsepower and price ranges. Understanding these differences is vital for manufacturers to effectively position their brands and offerings, catering to diverse consumer preferences and market segments. This insight can guide strategic decisions related to product development and marketing, allowing brands to maximize their appeal and competitiveness within the automotive industry.</a:t>
            </a: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553430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sp>
        <p:nvSpPr>
          <p:cNvPr id="6" name="Slide Number Placeholder 5">
            <a:extLst>
              <a:ext uri="{FF2B5EF4-FFF2-40B4-BE49-F238E27FC236}">
                <a16:creationId xmlns:a16="http://schemas.microsoft.com/office/drawing/2014/main" id="{8C0551EA-9F3C-4E6B-8292-6C64ABE1C797}"/>
              </a:ext>
            </a:extLst>
          </p:cNvPr>
          <p:cNvSpPr>
            <a:spLocks noGrp="1"/>
          </p:cNvSpPr>
          <p:nvPr>
            <p:ph type="sldNum" sz="quarter" idx="12"/>
          </p:nvPr>
        </p:nvSpPr>
        <p:spPr/>
        <p:txBody>
          <a:bodyPr/>
          <a:lstStyle/>
          <a:p>
            <a:fld id="{06FEDF93-2BFD-41CA-ABC7-B039102F3792}" type="slidenum">
              <a:rPr lang="en-US" smtClean="0"/>
              <a:pPr/>
              <a:t>33</a:t>
            </a:fld>
            <a:endParaRPr lang="en-US" dirty="0"/>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Dashboard</a:t>
            </a:r>
            <a:r>
              <a:rPr lang="en-US" sz="3000" b="1" i="1" u="sng" dirty="0">
                <a:effectLst>
                  <a:outerShdw blurRad="38100" dist="38100" dir="2700000" algn="tl">
                    <a:srgbClr val="000000">
                      <a:alpha val="43137"/>
                    </a:srgbClr>
                  </a:outerShdw>
                </a:effectLst>
              </a:rPr>
              <a:t/>
            </a:r>
            <a:br>
              <a:rPr lang="en-US" sz="3000" b="1" i="1" u="sng" dirty="0">
                <a:effectLst>
                  <a:outerShdw blurRad="38100" dist="38100" dir="2700000" algn="tl">
                    <a:srgbClr val="000000">
                      <a:alpha val="43137"/>
                    </a:srgbClr>
                  </a:outerShdw>
                </a:effectLst>
              </a:rPr>
            </a:b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9" name="Freeform 3886" descr="Icon of magnifying glass representing search. ">
            <a:extLst>
              <a:ext uri="{FF2B5EF4-FFF2-40B4-BE49-F238E27FC236}">
                <a16:creationId xmlns:a16="http://schemas.microsoft.com/office/drawing/2014/main" id="{9EE2839B-44FB-42AC-BF2D-037A4BE4BEC7}"/>
              </a:ext>
            </a:extLst>
          </p:cNvPr>
          <p:cNvSpPr>
            <a:spLocks noEditPoints="1"/>
          </p:cNvSpPr>
          <p:nvPr/>
        </p:nvSpPr>
        <p:spPr bwMode="auto">
          <a:xfrm>
            <a:off x="845745" y="1368977"/>
            <a:ext cx="287338" cy="285750"/>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0" name="Group 49" descr="Icon of paper and pen. ">
            <a:extLst>
              <a:ext uri="{FF2B5EF4-FFF2-40B4-BE49-F238E27FC236}">
                <a16:creationId xmlns:a16="http://schemas.microsoft.com/office/drawing/2014/main" id="{2FA1B3F0-F0C6-4C2E-ABD3-6AE2AAF66A07}"/>
              </a:ext>
            </a:extLst>
          </p:cNvPr>
          <p:cNvGrpSpPr/>
          <p:nvPr/>
        </p:nvGrpSpPr>
        <p:grpSpPr>
          <a:xfrm>
            <a:off x="1989538" y="1368977"/>
            <a:ext cx="287337" cy="285750"/>
            <a:chOff x="7018338" y="4656138"/>
            <a:chExt cx="287337" cy="285750"/>
          </a:xfrm>
          <a:solidFill>
            <a:schemeClr val="bg1"/>
          </a:solidFill>
        </p:grpSpPr>
        <p:sp>
          <p:nvSpPr>
            <p:cNvPr id="51" name="Freeform 4604">
              <a:extLst>
                <a:ext uri="{FF2B5EF4-FFF2-40B4-BE49-F238E27FC236}">
                  <a16:creationId xmlns:a16="http://schemas.microsoft.com/office/drawing/2014/main" id="{F6337A0B-842D-4F0F-B93C-DA957BFFC13E}"/>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4605">
              <a:extLst>
                <a:ext uri="{FF2B5EF4-FFF2-40B4-BE49-F238E27FC236}">
                  <a16:creationId xmlns:a16="http://schemas.microsoft.com/office/drawing/2014/main" id="{1D074A71-FBEB-4855-BA1E-068499BF4C3E}"/>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4606">
              <a:extLst>
                <a:ext uri="{FF2B5EF4-FFF2-40B4-BE49-F238E27FC236}">
                  <a16:creationId xmlns:a16="http://schemas.microsoft.com/office/drawing/2014/main" id="{BD829E04-6F8B-4CD1-B1AB-1428DE5ACE15}"/>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Rectangle 4607">
              <a:extLst>
                <a:ext uri="{FF2B5EF4-FFF2-40B4-BE49-F238E27FC236}">
                  <a16:creationId xmlns:a16="http://schemas.microsoft.com/office/drawing/2014/main" id="{99EDB192-0D59-41C6-AD02-EC166F03C927}"/>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descr="Icon of computer monitor. ">
            <a:extLst>
              <a:ext uri="{FF2B5EF4-FFF2-40B4-BE49-F238E27FC236}">
                <a16:creationId xmlns:a16="http://schemas.microsoft.com/office/drawing/2014/main" id="{9418C6B8-1E51-409C-A0E5-16AE173CE45B}"/>
              </a:ext>
            </a:extLst>
          </p:cNvPr>
          <p:cNvGrpSpPr/>
          <p:nvPr/>
        </p:nvGrpSpPr>
        <p:grpSpPr>
          <a:xfrm>
            <a:off x="3133330" y="1382471"/>
            <a:ext cx="287338" cy="258762"/>
            <a:chOff x="879475" y="817563"/>
            <a:chExt cx="287338" cy="258762"/>
          </a:xfrm>
          <a:solidFill>
            <a:schemeClr val="bg1"/>
          </a:solidFill>
        </p:grpSpPr>
        <p:sp>
          <p:nvSpPr>
            <p:cNvPr id="83" name="Freeform 1593">
              <a:extLst>
                <a:ext uri="{FF2B5EF4-FFF2-40B4-BE49-F238E27FC236}">
                  <a16:creationId xmlns:a16="http://schemas.microsoft.com/office/drawing/2014/main" id="{671BC17B-6D08-4ADE-B6A7-ECAE4A5EA576}"/>
                </a:ext>
              </a:extLst>
            </p:cNvPr>
            <p:cNvSpPr>
              <a:spLocks/>
            </p:cNvSpPr>
            <p:nvPr/>
          </p:nvSpPr>
          <p:spPr bwMode="auto">
            <a:xfrm>
              <a:off x="879475" y="817563"/>
              <a:ext cx="287338" cy="171450"/>
            </a:xfrm>
            <a:custGeom>
              <a:avLst/>
              <a:gdLst>
                <a:gd name="T0" fmla="*/ 829 w 904"/>
                <a:gd name="T1" fmla="*/ 0 h 544"/>
                <a:gd name="T2" fmla="*/ 75 w 904"/>
                <a:gd name="T3" fmla="*/ 0 h 544"/>
                <a:gd name="T4" fmla="*/ 67 w 904"/>
                <a:gd name="T5" fmla="*/ 2 h 544"/>
                <a:gd name="T6" fmla="*/ 59 w 904"/>
                <a:gd name="T7" fmla="*/ 3 h 544"/>
                <a:gd name="T8" fmla="*/ 53 w 904"/>
                <a:gd name="T9" fmla="*/ 4 h 544"/>
                <a:gd name="T10" fmla="*/ 46 w 904"/>
                <a:gd name="T11" fmla="*/ 7 h 544"/>
                <a:gd name="T12" fmla="*/ 40 w 904"/>
                <a:gd name="T13" fmla="*/ 10 h 544"/>
                <a:gd name="T14" fmla="*/ 33 w 904"/>
                <a:gd name="T15" fmla="*/ 14 h 544"/>
                <a:gd name="T16" fmla="*/ 27 w 904"/>
                <a:gd name="T17" fmla="*/ 18 h 544"/>
                <a:gd name="T18" fmla="*/ 22 w 904"/>
                <a:gd name="T19" fmla="*/ 23 h 544"/>
                <a:gd name="T20" fmla="*/ 16 w 904"/>
                <a:gd name="T21" fmla="*/ 28 h 544"/>
                <a:gd name="T22" fmla="*/ 12 w 904"/>
                <a:gd name="T23" fmla="*/ 34 h 544"/>
                <a:gd name="T24" fmla="*/ 9 w 904"/>
                <a:gd name="T25" fmla="*/ 40 h 544"/>
                <a:gd name="T26" fmla="*/ 5 w 904"/>
                <a:gd name="T27" fmla="*/ 47 h 544"/>
                <a:gd name="T28" fmla="*/ 3 w 904"/>
                <a:gd name="T29" fmla="*/ 54 h 544"/>
                <a:gd name="T30" fmla="*/ 1 w 904"/>
                <a:gd name="T31" fmla="*/ 61 h 544"/>
                <a:gd name="T32" fmla="*/ 0 w 904"/>
                <a:gd name="T33" fmla="*/ 69 h 544"/>
                <a:gd name="T34" fmla="*/ 0 w 904"/>
                <a:gd name="T35" fmla="*/ 77 h 544"/>
                <a:gd name="T36" fmla="*/ 0 w 904"/>
                <a:gd name="T37" fmla="*/ 544 h 544"/>
                <a:gd name="T38" fmla="*/ 904 w 904"/>
                <a:gd name="T39" fmla="*/ 544 h 544"/>
                <a:gd name="T40" fmla="*/ 904 w 904"/>
                <a:gd name="T41" fmla="*/ 77 h 544"/>
                <a:gd name="T42" fmla="*/ 904 w 904"/>
                <a:gd name="T43" fmla="*/ 69 h 544"/>
                <a:gd name="T44" fmla="*/ 903 w 904"/>
                <a:gd name="T45" fmla="*/ 61 h 544"/>
                <a:gd name="T46" fmla="*/ 901 w 904"/>
                <a:gd name="T47" fmla="*/ 54 h 544"/>
                <a:gd name="T48" fmla="*/ 899 w 904"/>
                <a:gd name="T49" fmla="*/ 47 h 544"/>
                <a:gd name="T50" fmla="*/ 896 w 904"/>
                <a:gd name="T51" fmla="*/ 40 h 544"/>
                <a:gd name="T52" fmla="*/ 892 w 904"/>
                <a:gd name="T53" fmla="*/ 34 h 544"/>
                <a:gd name="T54" fmla="*/ 888 w 904"/>
                <a:gd name="T55" fmla="*/ 28 h 544"/>
                <a:gd name="T56" fmla="*/ 882 w 904"/>
                <a:gd name="T57" fmla="*/ 23 h 544"/>
                <a:gd name="T58" fmla="*/ 877 w 904"/>
                <a:gd name="T59" fmla="*/ 18 h 544"/>
                <a:gd name="T60" fmla="*/ 871 w 904"/>
                <a:gd name="T61" fmla="*/ 14 h 544"/>
                <a:gd name="T62" fmla="*/ 866 w 904"/>
                <a:gd name="T63" fmla="*/ 10 h 544"/>
                <a:gd name="T64" fmla="*/ 859 w 904"/>
                <a:gd name="T65" fmla="*/ 7 h 544"/>
                <a:gd name="T66" fmla="*/ 851 w 904"/>
                <a:gd name="T67" fmla="*/ 4 h 544"/>
                <a:gd name="T68" fmla="*/ 845 w 904"/>
                <a:gd name="T69" fmla="*/ 3 h 544"/>
                <a:gd name="T70" fmla="*/ 837 w 904"/>
                <a:gd name="T71" fmla="*/ 2 h 544"/>
                <a:gd name="T72" fmla="*/ 829 w 904"/>
                <a:gd name="T7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4" h="54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594">
              <a:extLst>
                <a:ext uri="{FF2B5EF4-FFF2-40B4-BE49-F238E27FC236}">
                  <a16:creationId xmlns:a16="http://schemas.microsoft.com/office/drawing/2014/main" id="{2A229F37-7B67-4EE7-B334-2F3DE95D8A44}"/>
                </a:ext>
              </a:extLst>
            </p:cNvPr>
            <p:cNvSpPr>
              <a:spLocks noEditPoints="1"/>
            </p:cNvSpPr>
            <p:nvPr/>
          </p:nvSpPr>
          <p:spPr bwMode="auto">
            <a:xfrm>
              <a:off x="879475" y="1000125"/>
              <a:ext cx="287338" cy="76200"/>
            </a:xfrm>
            <a:custGeom>
              <a:avLst/>
              <a:gdLst>
                <a:gd name="T0" fmla="*/ 459 w 904"/>
                <a:gd name="T1" fmla="*/ 29 h 241"/>
                <a:gd name="T2" fmla="*/ 469 w 904"/>
                <a:gd name="T3" fmla="*/ 35 h 241"/>
                <a:gd name="T4" fmla="*/ 478 w 904"/>
                <a:gd name="T5" fmla="*/ 43 h 241"/>
                <a:gd name="T6" fmla="*/ 482 w 904"/>
                <a:gd name="T7" fmla="*/ 54 h 241"/>
                <a:gd name="T8" fmla="*/ 482 w 904"/>
                <a:gd name="T9" fmla="*/ 66 h 241"/>
                <a:gd name="T10" fmla="*/ 478 w 904"/>
                <a:gd name="T11" fmla="*/ 77 h 241"/>
                <a:gd name="T12" fmla="*/ 469 w 904"/>
                <a:gd name="T13" fmla="*/ 85 h 241"/>
                <a:gd name="T14" fmla="*/ 459 w 904"/>
                <a:gd name="T15" fmla="*/ 89 h 241"/>
                <a:gd name="T16" fmla="*/ 447 w 904"/>
                <a:gd name="T17" fmla="*/ 89 h 241"/>
                <a:gd name="T18" fmla="*/ 436 w 904"/>
                <a:gd name="T19" fmla="*/ 85 h 241"/>
                <a:gd name="T20" fmla="*/ 427 w 904"/>
                <a:gd name="T21" fmla="*/ 77 h 241"/>
                <a:gd name="T22" fmla="*/ 422 w 904"/>
                <a:gd name="T23" fmla="*/ 66 h 241"/>
                <a:gd name="T24" fmla="*/ 422 w 904"/>
                <a:gd name="T25" fmla="*/ 54 h 241"/>
                <a:gd name="T26" fmla="*/ 427 w 904"/>
                <a:gd name="T27" fmla="*/ 43 h 241"/>
                <a:gd name="T28" fmla="*/ 436 w 904"/>
                <a:gd name="T29" fmla="*/ 35 h 241"/>
                <a:gd name="T30" fmla="*/ 447 w 904"/>
                <a:gd name="T31" fmla="*/ 31 h 241"/>
                <a:gd name="T32" fmla="*/ 452 w 904"/>
                <a:gd name="T33" fmla="*/ 29 h 241"/>
                <a:gd name="T34" fmla="*/ 0 w 904"/>
                <a:gd name="T35" fmla="*/ 83 h 241"/>
                <a:gd name="T36" fmla="*/ 3 w 904"/>
                <a:gd name="T37" fmla="*/ 97 h 241"/>
                <a:gd name="T38" fmla="*/ 9 w 904"/>
                <a:gd name="T39" fmla="*/ 110 h 241"/>
                <a:gd name="T40" fmla="*/ 16 w 904"/>
                <a:gd name="T41" fmla="*/ 122 h 241"/>
                <a:gd name="T42" fmla="*/ 27 w 904"/>
                <a:gd name="T43" fmla="*/ 132 h 241"/>
                <a:gd name="T44" fmla="*/ 40 w 904"/>
                <a:gd name="T45" fmla="*/ 141 h 241"/>
                <a:gd name="T46" fmla="*/ 53 w 904"/>
                <a:gd name="T47" fmla="*/ 147 h 241"/>
                <a:gd name="T48" fmla="*/ 67 w 904"/>
                <a:gd name="T49" fmla="*/ 150 h 241"/>
                <a:gd name="T50" fmla="*/ 437 w 904"/>
                <a:gd name="T51" fmla="*/ 150 h 241"/>
                <a:gd name="T52" fmla="*/ 195 w 904"/>
                <a:gd name="T53" fmla="*/ 211 h 241"/>
                <a:gd name="T54" fmla="*/ 190 w 904"/>
                <a:gd name="T55" fmla="*/ 212 h 241"/>
                <a:gd name="T56" fmla="*/ 186 w 904"/>
                <a:gd name="T57" fmla="*/ 215 h 241"/>
                <a:gd name="T58" fmla="*/ 182 w 904"/>
                <a:gd name="T59" fmla="*/ 220 h 241"/>
                <a:gd name="T60" fmla="*/ 181 w 904"/>
                <a:gd name="T61" fmla="*/ 225 h 241"/>
                <a:gd name="T62" fmla="*/ 182 w 904"/>
                <a:gd name="T63" fmla="*/ 232 h 241"/>
                <a:gd name="T64" fmla="*/ 186 w 904"/>
                <a:gd name="T65" fmla="*/ 236 h 241"/>
                <a:gd name="T66" fmla="*/ 190 w 904"/>
                <a:gd name="T67" fmla="*/ 240 h 241"/>
                <a:gd name="T68" fmla="*/ 195 w 904"/>
                <a:gd name="T69" fmla="*/ 241 h 241"/>
                <a:gd name="T70" fmla="*/ 742 w 904"/>
                <a:gd name="T71" fmla="*/ 241 h 241"/>
                <a:gd name="T72" fmla="*/ 747 w 904"/>
                <a:gd name="T73" fmla="*/ 239 h 241"/>
                <a:gd name="T74" fmla="*/ 752 w 904"/>
                <a:gd name="T75" fmla="*/ 234 h 241"/>
                <a:gd name="T76" fmla="*/ 754 w 904"/>
                <a:gd name="T77" fmla="*/ 229 h 241"/>
                <a:gd name="T78" fmla="*/ 754 w 904"/>
                <a:gd name="T79" fmla="*/ 223 h 241"/>
                <a:gd name="T80" fmla="*/ 752 w 904"/>
                <a:gd name="T81" fmla="*/ 218 h 241"/>
                <a:gd name="T82" fmla="*/ 747 w 904"/>
                <a:gd name="T83" fmla="*/ 213 h 241"/>
                <a:gd name="T84" fmla="*/ 742 w 904"/>
                <a:gd name="T85" fmla="*/ 211 h 241"/>
                <a:gd name="T86" fmla="*/ 468 w 904"/>
                <a:gd name="T87" fmla="*/ 211 h 241"/>
                <a:gd name="T88" fmla="*/ 829 w 904"/>
                <a:gd name="T89" fmla="*/ 150 h 241"/>
                <a:gd name="T90" fmla="*/ 845 w 904"/>
                <a:gd name="T91" fmla="*/ 149 h 241"/>
                <a:gd name="T92" fmla="*/ 859 w 904"/>
                <a:gd name="T93" fmla="*/ 145 h 241"/>
                <a:gd name="T94" fmla="*/ 871 w 904"/>
                <a:gd name="T95" fmla="*/ 137 h 241"/>
                <a:gd name="T96" fmla="*/ 882 w 904"/>
                <a:gd name="T97" fmla="*/ 128 h 241"/>
                <a:gd name="T98" fmla="*/ 892 w 904"/>
                <a:gd name="T99" fmla="*/ 117 h 241"/>
                <a:gd name="T100" fmla="*/ 899 w 904"/>
                <a:gd name="T101" fmla="*/ 104 h 241"/>
                <a:gd name="T102" fmla="*/ 903 w 904"/>
                <a:gd name="T103" fmla="*/ 90 h 241"/>
                <a:gd name="T104" fmla="*/ 904 w 904"/>
                <a:gd name="T105" fmla="*/ 75 h 241"/>
                <a:gd name="T106" fmla="*/ 0 w 904"/>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4" h="241">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5" name="Group 84" descr="Icon of computer monitors.">
            <a:extLst>
              <a:ext uri="{FF2B5EF4-FFF2-40B4-BE49-F238E27FC236}">
                <a16:creationId xmlns:a16="http://schemas.microsoft.com/office/drawing/2014/main" id="{A97EEAA0-CE6D-46A9-9837-67DD5CDA8CE9}"/>
              </a:ext>
            </a:extLst>
          </p:cNvPr>
          <p:cNvGrpSpPr/>
          <p:nvPr/>
        </p:nvGrpSpPr>
        <p:grpSpPr>
          <a:xfrm>
            <a:off x="4277123" y="1359245"/>
            <a:ext cx="287338" cy="258762"/>
            <a:chOff x="304800" y="5129213"/>
            <a:chExt cx="287338" cy="258762"/>
          </a:xfrm>
          <a:solidFill>
            <a:schemeClr val="bg1"/>
          </a:solidFill>
        </p:grpSpPr>
        <p:sp>
          <p:nvSpPr>
            <p:cNvPr id="86" name="Freeform 1630">
              <a:extLst>
                <a:ext uri="{FF2B5EF4-FFF2-40B4-BE49-F238E27FC236}">
                  <a16:creationId xmlns:a16="http://schemas.microsoft.com/office/drawing/2014/main" id="{CD9DD3B0-9FD5-473E-A718-FEFF0355FBCA}"/>
                </a:ext>
              </a:extLst>
            </p:cNvPr>
            <p:cNvSpPr>
              <a:spLocks/>
            </p:cNvSpPr>
            <p:nvPr/>
          </p:nvSpPr>
          <p:spPr bwMode="auto">
            <a:xfrm>
              <a:off x="381000" y="5224463"/>
              <a:ext cx="134938" cy="38100"/>
            </a:xfrm>
            <a:custGeom>
              <a:avLst/>
              <a:gdLst>
                <a:gd name="T0" fmla="*/ 176 w 423"/>
                <a:gd name="T1" fmla="*/ 120 h 120"/>
                <a:gd name="T2" fmla="*/ 247 w 423"/>
                <a:gd name="T3" fmla="*/ 120 h 120"/>
                <a:gd name="T4" fmla="*/ 252 w 423"/>
                <a:gd name="T5" fmla="*/ 108 h 120"/>
                <a:gd name="T6" fmla="*/ 260 w 423"/>
                <a:gd name="T7" fmla="*/ 97 h 120"/>
                <a:gd name="T8" fmla="*/ 269 w 423"/>
                <a:gd name="T9" fmla="*/ 86 h 120"/>
                <a:gd name="T10" fmla="*/ 280 w 423"/>
                <a:gd name="T11" fmla="*/ 77 h 120"/>
                <a:gd name="T12" fmla="*/ 291 w 423"/>
                <a:gd name="T13" fmla="*/ 71 h 120"/>
                <a:gd name="T14" fmla="*/ 304 w 423"/>
                <a:gd name="T15" fmla="*/ 65 h 120"/>
                <a:gd name="T16" fmla="*/ 311 w 423"/>
                <a:gd name="T17" fmla="*/ 63 h 120"/>
                <a:gd name="T18" fmla="*/ 318 w 423"/>
                <a:gd name="T19" fmla="*/ 62 h 120"/>
                <a:gd name="T20" fmla="*/ 325 w 423"/>
                <a:gd name="T21" fmla="*/ 61 h 120"/>
                <a:gd name="T22" fmla="*/ 332 w 423"/>
                <a:gd name="T23" fmla="*/ 61 h 120"/>
                <a:gd name="T24" fmla="*/ 423 w 423"/>
                <a:gd name="T25" fmla="*/ 61 h 120"/>
                <a:gd name="T26" fmla="*/ 423 w 423"/>
                <a:gd name="T27" fmla="*/ 31 h 120"/>
                <a:gd name="T28" fmla="*/ 423 w 423"/>
                <a:gd name="T29" fmla="*/ 22 h 120"/>
                <a:gd name="T30" fmla="*/ 420 w 423"/>
                <a:gd name="T31" fmla="*/ 14 h 120"/>
                <a:gd name="T32" fmla="*/ 418 w 423"/>
                <a:gd name="T33" fmla="*/ 8 h 120"/>
                <a:gd name="T34" fmla="*/ 415 w 423"/>
                <a:gd name="T35" fmla="*/ 0 h 120"/>
                <a:gd name="T36" fmla="*/ 363 w 423"/>
                <a:gd name="T37" fmla="*/ 0 h 120"/>
                <a:gd name="T38" fmla="*/ 61 w 423"/>
                <a:gd name="T39" fmla="*/ 0 h 120"/>
                <a:gd name="T40" fmla="*/ 9 w 423"/>
                <a:gd name="T41" fmla="*/ 0 h 120"/>
                <a:gd name="T42" fmla="*/ 6 w 423"/>
                <a:gd name="T43" fmla="*/ 8 h 120"/>
                <a:gd name="T44" fmla="*/ 2 w 423"/>
                <a:gd name="T45" fmla="*/ 14 h 120"/>
                <a:gd name="T46" fmla="*/ 1 w 423"/>
                <a:gd name="T47" fmla="*/ 22 h 120"/>
                <a:gd name="T48" fmla="*/ 0 w 423"/>
                <a:gd name="T49" fmla="*/ 31 h 120"/>
                <a:gd name="T50" fmla="*/ 0 w 423"/>
                <a:gd name="T51" fmla="*/ 61 h 120"/>
                <a:gd name="T52" fmla="*/ 91 w 423"/>
                <a:gd name="T53" fmla="*/ 61 h 120"/>
                <a:gd name="T54" fmla="*/ 99 w 423"/>
                <a:gd name="T55" fmla="*/ 61 h 120"/>
                <a:gd name="T56" fmla="*/ 105 w 423"/>
                <a:gd name="T57" fmla="*/ 62 h 120"/>
                <a:gd name="T58" fmla="*/ 112 w 423"/>
                <a:gd name="T59" fmla="*/ 63 h 120"/>
                <a:gd name="T60" fmla="*/ 120 w 423"/>
                <a:gd name="T61" fmla="*/ 65 h 120"/>
                <a:gd name="T62" fmla="*/ 132 w 423"/>
                <a:gd name="T63" fmla="*/ 71 h 120"/>
                <a:gd name="T64" fmla="*/ 144 w 423"/>
                <a:gd name="T65" fmla="*/ 77 h 120"/>
                <a:gd name="T66" fmla="*/ 154 w 423"/>
                <a:gd name="T67" fmla="*/ 86 h 120"/>
                <a:gd name="T68" fmla="*/ 163 w 423"/>
                <a:gd name="T69" fmla="*/ 97 h 120"/>
                <a:gd name="T70" fmla="*/ 170 w 423"/>
                <a:gd name="T71" fmla="*/ 108 h 120"/>
                <a:gd name="T72" fmla="*/ 176 w 423"/>
                <a:gd name="T7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120">
                  <a:moveTo>
                    <a:pt x="176" y="120"/>
                  </a:moveTo>
                  <a:lnTo>
                    <a:pt x="247" y="120"/>
                  </a:lnTo>
                  <a:lnTo>
                    <a:pt x="252" y="108"/>
                  </a:lnTo>
                  <a:lnTo>
                    <a:pt x="260" y="97"/>
                  </a:lnTo>
                  <a:lnTo>
                    <a:pt x="269" y="86"/>
                  </a:lnTo>
                  <a:lnTo>
                    <a:pt x="280" y="77"/>
                  </a:lnTo>
                  <a:lnTo>
                    <a:pt x="291" y="71"/>
                  </a:lnTo>
                  <a:lnTo>
                    <a:pt x="304" y="65"/>
                  </a:lnTo>
                  <a:lnTo>
                    <a:pt x="311" y="63"/>
                  </a:lnTo>
                  <a:lnTo>
                    <a:pt x="318" y="62"/>
                  </a:lnTo>
                  <a:lnTo>
                    <a:pt x="325" y="61"/>
                  </a:lnTo>
                  <a:lnTo>
                    <a:pt x="332" y="61"/>
                  </a:lnTo>
                  <a:lnTo>
                    <a:pt x="423" y="61"/>
                  </a:lnTo>
                  <a:lnTo>
                    <a:pt x="423" y="31"/>
                  </a:lnTo>
                  <a:lnTo>
                    <a:pt x="423" y="22"/>
                  </a:lnTo>
                  <a:lnTo>
                    <a:pt x="420" y="14"/>
                  </a:lnTo>
                  <a:lnTo>
                    <a:pt x="418" y="8"/>
                  </a:lnTo>
                  <a:lnTo>
                    <a:pt x="415" y="0"/>
                  </a:lnTo>
                  <a:lnTo>
                    <a:pt x="363" y="0"/>
                  </a:lnTo>
                  <a:lnTo>
                    <a:pt x="61" y="0"/>
                  </a:lnTo>
                  <a:lnTo>
                    <a:pt x="9" y="0"/>
                  </a:lnTo>
                  <a:lnTo>
                    <a:pt x="6" y="8"/>
                  </a:lnTo>
                  <a:lnTo>
                    <a:pt x="2" y="14"/>
                  </a:lnTo>
                  <a:lnTo>
                    <a:pt x="1" y="22"/>
                  </a:lnTo>
                  <a:lnTo>
                    <a:pt x="0" y="31"/>
                  </a:lnTo>
                  <a:lnTo>
                    <a:pt x="0" y="61"/>
                  </a:lnTo>
                  <a:lnTo>
                    <a:pt x="91" y="61"/>
                  </a:lnTo>
                  <a:lnTo>
                    <a:pt x="99" y="61"/>
                  </a:lnTo>
                  <a:lnTo>
                    <a:pt x="105" y="62"/>
                  </a:lnTo>
                  <a:lnTo>
                    <a:pt x="112" y="63"/>
                  </a:lnTo>
                  <a:lnTo>
                    <a:pt x="120" y="65"/>
                  </a:lnTo>
                  <a:lnTo>
                    <a:pt x="132" y="71"/>
                  </a:lnTo>
                  <a:lnTo>
                    <a:pt x="144" y="77"/>
                  </a:lnTo>
                  <a:lnTo>
                    <a:pt x="154" y="86"/>
                  </a:lnTo>
                  <a:lnTo>
                    <a:pt x="163" y="97"/>
                  </a:lnTo>
                  <a:lnTo>
                    <a:pt x="170" y="108"/>
                  </a:lnTo>
                  <a:lnTo>
                    <a:pt x="176"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1631">
              <a:extLst>
                <a:ext uri="{FF2B5EF4-FFF2-40B4-BE49-F238E27FC236}">
                  <a16:creationId xmlns:a16="http://schemas.microsoft.com/office/drawing/2014/main" id="{99F6D614-3AD7-472A-92A9-85406C4F4B20}"/>
                </a:ext>
              </a:extLst>
            </p:cNvPr>
            <p:cNvSpPr>
              <a:spLocks noEditPoints="1"/>
            </p:cNvSpPr>
            <p:nvPr/>
          </p:nvSpPr>
          <p:spPr bwMode="auto">
            <a:xfrm>
              <a:off x="390525" y="5129213"/>
              <a:ext cx="115888" cy="85725"/>
            </a:xfrm>
            <a:custGeom>
              <a:avLst/>
              <a:gdLst>
                <a:gd name="T0" fmla="*/ 60 w 362"/>
                <a:gd name="T1" fmla="*/ 72 h 271"/>
                <a:gd name="T2" fmla="*/ 62 w 362"/>
                <a:gd name="T3" fmla="*/ 66 h 271"/>
                <a:gd name="T4" fmla="*/ 66 w 362"/>
                <a:gd name="T5" fmla="*/ 62 h 271"/>
                <a:gd name="T6" fmla="*/ 72 w 362"/>
                <a:gd name="T7" fmla="*/ 60 h 271"/>
                <a:gd name="T8" fmla="*/ 287 w 362"/>
                <a:gd name="T9" fmla="*/ 60 h 271"/>
                <a:gd name="T10" fmla="*/ 292 w 362"/>
                <a:gd name="T11" fmla="*/ 61 h 271"/>
                <a:gd name="T12" fmla="*/ 297 w 362"/>
                <a:gd name="T13" fmla="*/ 64 h 271"/>
                <a:gd name="T14" fmla="*/ 300 w 362"/>
                <a:gd name="T15" fmla="*/ 70 h 271"/>
                <a:gd name="T16" fmla="*/ 301 w 362"/>
                <a:gd name="T17" fmla="*/ 75 h 271"/>
                <a:gd name="T18" fmla="*/ 301 w 362"/>
                <a:gd name="T19" fmla="*/ 229 h 271"/>
                <a:gd name="T20" fmla="*/ 299 w 362"/>
                <a:gd name="T21" fmla="*/ 234 h 271"/>
                <a:gd name="T22" fmla="*/ 294 w 362"/>
                <a:gd name="T23" fmla="*/ 239 h 271"/>
                <a:gd name="T24" fmla="*/ 289 w 362"/>
                <a:gd name="T25" fmla="*/ 241 h 271"/>
                <a:gd name="T26" fmla="*/ 75 w 362"/>
                <a:gd name="T27" fmla="*/ 241 h 271"/>
                <a:gd name="T28" fmla="*/ 69 w 362"/>
                <a:gd name="T29" fmla="*/ 240 h 271"/>
                <a:gd name="T30" fmla="*/ 64 w 362"/>
                <a:gd name="T31" fmla="*/ 237 h 271"/>
                <a:gd name="T32" fmla="*/ 61 w 362"/>
                <a:gd name="T33" fmla="*/ 231 h 271"/>
                <a:gd name="T34" fmla="*/ 60 w 362"/>
                <a:gd name="T35" fmla="*/ 226 h 271"/>
                <a:gd name="T36" fmla="*/ 332 w 362"/>
                <a:gd name="T37" fmla="*/ 271 h 271"/>
                <a:gd name="T38" fmla="*/ 362 w 362"/>
                <a:gd name="T39" fmla="*/ 60 h 271"/>
                <a:gd name="T40" fmla="*/ 361 w 362"/>
                <a:gd name="T41" fmla="*/ 47 h 271"/>
                <a:gd name="T42" fmla="*/ 357 w 362"/>
                <a:gd name="T43" fmla="*/ 36 h 271"/>
                <a:gd name="T44" fmla="*/ 352 w 362"/>
                <a:gd name="T45" fmla="*/ 26 h 271"/>
                <a:gd name="T46" fmla="*/ 344 w 362"/>
                <a:gd name="T47" fmla="*/ 18 h 271"/>
                <a:gd name="T48" fmla="*/ 335 w 362"/>
                <a:gd name="T49" fmla="*/ 10 h 271"/>
                <a:gd name="T50" fmla="*/ 325 w 362"/>
                <a:gd name="T51" fmla="*/ 4 h 271"/>
                <a:gd name="T52" fmla="*/ 313 w 362"/>
                <a:gd name="T53" fmla="*/ 1 h 271"/>
                <a:gd name="T54" fmla="*/ 301 w 362"/>
                <a:gd name="T55" fmla="*/ 0 h 271"/>
                <a:gd name="T56" fmla="*/ 54 w 362"/>
                <a:gd name="T57" fmla="*/ 0 h 271"/>
                <a:gd name="T58" fmla="*/ 42 w 362"/>
                <a:gd name="T59" fmla="*/ 2 h 271"/>
                <a:gd name="T60" fmla="*/ 31 w 362"/>
                <a:gd name="T61" fmla="*/ 7 h 271"/>
                <a:gd name="T62" fmla="*/ 21 w 362"/>
                <a:gd name="T63" fmla="*/ 13 h 271"/>
                <a:gd name="T64" fmla="*/ 13 w 362"/>
                <a:gd name="T65" fmla="*/ 21 h 271"/>
                <a:gd name="T66" fmla="*/ 7 w 362"/>
                <a:gd name="T67" fmla="*/ 31 h 271"/>
                <a:gd name="T68" fmla="*/ 2 w 362"/>
                <a:gd name="T69" fmla="*/ 42 h 271"/>
                <a:gd name="T70" fmla="*/ 0 w 362"/>
                <a:gd name="T71" fmla="*/ 54 h 271"/>
                <a:gd name="T72" fmla="*/ 0 w 362"/>
                <a:gd name="T73" fmla="*/ 271 h 271"/>
                <a:gd name="T74" fmla="*/ 332 w 362"/>
                <a:gd name="T75"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2" h="271">
                  <a:moveTo>
                    <a:pt x="60" y="75"/>
                  </a:moveTo>
                  <a:lnTo>
                    <a:pt x="60" y="72"/>
                  </a:lnTo>
                  <a:lnTo>
                    <a:pt x="61" y="68"/>
                  </a:lnTo>
                  <a:lnTo>
                    <a:pt x="62" y="66"/>
                  </a:lnTo>
                  <a:lnTo>
                    <a:pt x="64" y="64"/>
                  </a:lnTo>
                  <a:lnTo>
                    <a:pt x="66" y="62"/>
                  </a:lnTo>
                  <a:lnTo>
                    <a:pt x="69" y="61"/>
                  </a:lnTo>
                  <a:lnTo>
                    <a:pt x="72" y="60"/>
                  </a:lnTo>
                  <a:lnTo>
                    <a:pt x="75" y="60"/>
                  </a:lnTo>
                  <a:lnTo>
                    <a:pt x="287" y="60"/>
                  </a:lnTo>
                  <a:lnTo>
                    <a:pt x="289" y="60"/>
                  </a:lnTo>
                  <a:lnTo>
                    <a:pt x="292" y="61"/>
                  </a:lnTo>
                  <a:lnTo>
                    <a:pt x="294" y="62"/>
                  </a:lnTo>
                  <a:lnTo>
                    <a:pt x="297" y="64"/>
                  </a:lnTo>
                  <a:lnTo>
                    <a:pt x="299" y="66"/>
                  </a:lnTo>
                  <a:lnTo>
                    <a:pt x="300" y="70"/>
                  </a:lnTo>
                  <a:lnTo>
                    <a:pt x="301" y="72"/>
                  </a:lnTo>
                  <a:lnTo>
                    <a:pt x="301" y="75"/>
                  </a:lnTo>
                  <a:lnTo>
                    <a:pt x="301" y="226"/>
                  </a:lnTo>
                  <a:lnTo>
                    <a:pt x="301" y="229"/>
                  </a:lnTo>
                  <a:lnTo>
                    <a:pt x="300" y="231"/>
                  </a:lnTo>
                  <a:lnTo>
                    <a:pt x="299" y="234"/>
                  </a:lnTo>
                  <a:lnTo>
                    <a:pt x="297" y="237"/>
                  </a:lnTo>
                  <a:lnTo>
                    <a:pt x="294" y="239"/>
                  </a:lnTo>
                  <a:lnTo>
                    <a:pt x="292" y="240"/>
                  </a:lnTo>
                  <a:lnTo>
                    <a:pt x="289" y="241"/>
                  </a:lnTo>
                  <a:lnTo>
                    <a:pt x="287" y="241"/>
                  </a:lnTo>
                  <a:lnTo>
                    <a:pt x="75" y="241"/>
                  </a:lnTo>
                  <a:lnTo>
                    <a:pt x="72" y="241"/>
                  </a:lnTo>
                  <a:lnTo>
                    <a:pt x="69" y="240"/>
                  </a:lnTo>
                  <a:lnTo>
                    <a:pt x="66" y="239"/>
                  </a:lnTo>
                  <a:lnTo>
                    <a:pt x="64" y="237"/>
                  </a:lnTo>
                  <a:lnTo>
                    <a:pt x="62" y="234"/>
                  </a:lnTo>
                  <a:lnTo>
                    <a:pt x="61" y="231"/>
                  </a:lnTo>
                  <a:lnTo>
                    <a:pt x="60" y="229"/>
                  </a:lnTo>
                  <a:lnTo>
                    <a:pt x="60" y="226"/>
                  </a:lnTo>
                  <a:lnTo>
                    <a:pt x="60" y="75"/>
                  </a:lnTo>
                  <a:close/>
                  <a:moveTo>
                    <a:pt x="332" y="271"/>
                  </a:moveTo>
                  <a:lnTo>
                    <a:pt x="362" y="271"/>
                  </a:lnTo>
                  <a:lnTo>
                    <a:pt x="362" y="60"/>
                  </a:lnTo>
                  <a:lnTo>
                    <a:pt x="362" y="54"/>
                  </a:lnTo>
                  <a:lnTo>
                    <a:pt x="361" y="47"/>
                  </a:lnTo>
                  <a:lnTo>
                    <a:pt x="358" y="42"/>
                  </a:lnTo>
                  <a:lnTo>
                    <a:pt x="357" y="36"/>
                  </a:lnTo>
                  <a:lnTo>
                    <a:pt x="354" y="31"/>
                  </a:lnTo>
                  <a:lnTo>
                    <a:pt x="352" y="26"/>
                  </a:lnTo>
                  <a:lnTo>
                    <a:pt x="347" y="21"/>
                  </a:lnTo>
                  <a:lnTo>
                    <a:pt x="344" y="18"/>
                  </a:lnTo>
                  <a:lnTo>
                    <a:pt x="340" y="13"/>
                  </a:lnTo>
                  <a:lnTo>
                    <a:pt x="335" y="10"/>
                  </a:lnTo>
                  <a:lnTo>
                    <a:pt x="330" y="7"/>
                  </a:lnTo>
                  <a:lnTo>
                    <a:pt x="325" y="4"/>
                  </a:lnTo>
                  <a:lnTo>
                    <a:pt x="320" y="2"/>
                  </a:lnTo>
                  <a:lnTo>
                    <a:pt x="313" y="1"/>
                  </a:lnTo>
                  <a:lnTo>
                    <a:pt x="308" y="0"/>
                  </a:lnTo>
                  <a:lnTo>
                    <a:pt x="301" y="0"/>
                  </a:lnTo>
                  <a:lnTo>
                    <a:pt x="60" y="0"/>
                  </a:lnTo>
                  <a:lnTo>
                    <a:pt x="54" y="0"/>
                  </a:lnTo>
                  <a:lnTo>
                    <a:pt x="48" y="1"/>
                  </a:lnTo>
                  <a:lnTo>
                    <a:pt x="42" y="2"/>
                  </a:lnTo>
                  <a:lnTo>
                    <a:pt x="37" y="4"/>
                  </a:lnTo>
                  <a:lnTo>
                    <a:pt x="31" y="7"/>
                  </a:lnTo>
                  <a:lnTo>
                    <a:pt x="27" y="10"/>
                  </a:lnTo>
                  <a:lnTo>
                    <a:pt x="21" y="13"/>
                  </a:lnTo>
                  <a:lnTo>
                    <a:pt x="18" y="18"/>
                  </a:lnTo>
                  <a:lnTo>
                    <a:pt x="13" y="21"/>
                  </a:lnTo>
                  <a:lnTo>
                    <a:pt x="10" y="26"/>
                  </a:lnTo>
                  <a:lnTo>
                    <a:pt x="7" y="31"/>
                  </a:lnTo>
                  <a:lnTo>
                    <a:pt x="5" y="36"/>
                  </a:lnTo>
                  <a:lnTo>
                    <a:pt x="2" y="42"/>
                  </a:lnTo>
                  <a:lnTo>
                    <a:pt x="1" y="47"/>
                  </a:lnTo>
                  <a:lnTo>
                    <a:pt x="0" y="54"/>
                  </a:lnTo>
                  <a:lnTo>
                    <a:pt x="0" y="60"/>
                  </a:lnTo>
                  <a:lnTo>
                    <a:pt x="0" y="271"/>
                  </a:lnTo>
                  <a:lnTo>
                    <a:pt x="30" y="271"/>
                  </a:lnTo>
                  <a:lnTo>
                    <a:pt x="332" y="2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1632">
              <a:extLst>
                <a:ext uri="{FF2B5EF4-FFF2-40B4-BE49-F238E27FC236}">
                  <a16:creationId xmlns:a16="http://schemas.microsoft.com/office/drawing/2014/main" id="{32C10E2D-7492-462D-9F53-98946445AD6D}"/>
                </a:ext>
              </a:extLst>
            </p:cNvPr>
            <p:cNvSpPr>
              <a:spLocks/>
            </p:cNvSpPr>
            <p:nvPr/>
          </p:nvSpPr>
          <p:spPr bwMode="auto">
            <a:xfrm>
              <a:off x="457200" y="5349875"/>
              <a:ext cx="134938" cy="38100"/>
            </a:xfrm>
            <a:custGeom>
              <a:avLst/>
              <a:gdLst>
                <a:gd name="T0" fmla="*/ 422 w 423"/>
                <a:gd name="T1" fmla="*/ 18 h 121"/>
                <a:gd name="T2" fmla="*/ 422 w 423"/>
                <a:gd name="T3" fmla="*/ 17 h 121"/>
                <a:gd name="T4" fmla="*/ 422 w 423"/>
                <a:gd name="T5" fmla="*/ 17 h 121"/>
                <a:gd name="T6" fmla="*/ 419 w 423"/>
                <a:gd name="T7" fmla="*/ 10 h 121"/>
                <a:gd name="T8" fmla="*/ 417 w 423"/>
                <a:gd name="T9" fmla="*/ 5 h 121"/>
                <a:gd name="T10" fmla="*/ 417 w 423"/>
                <a:gd name="T11" fmla="*/ 4 h 121"/>
                <a:gd name="T12" fmla="*/ 416 w 423"/>
                <a:gd name="T13" fmla="*/ 4 h 121"/>
                <a:gd name="T14" fmla="*/ 415 w 423"/>
                <a:gd name="T15" fmla="*/ 2 h 121"/>
                <a:gd name="T16" fmla="*/ 415 w 423"/>
                <a:gd name="T17" fmla="*/ 0 h 121"/>
                <a:gd name="T18" fmla="*/ 9 w 423"/>
                <a:gd name="T19" fmla="*/ 0 h 121"/>
                <a:gd name="T20" fmla="*/ 8 w 423"/>
                <a:gd name="T21" fmla="*/ 2 h 121"/>
                <a:gd name="T22" fmla="*/ 7 w 423"/>
                <a:gd name="T23" fmla="*/ 4 h 121"/>
                <a:gd name="T24" fmla="*/ 7 w 423"/>
                <a:gd name="T25" fmla="*/ 4 h 121"/>
                <a:gd name="T26" fmla="*/ 7 w 423"/>
                <a:gd name="T27" fmla="*/ 5 h 121"/>
                <a:gd name="T28" fmla="*/ 5 w 423"/>
                <a:gd name="T29" fmla="*/ 10 h 121"/>
                <a:gd name="T30" fmla="*/ 2 w 423"/>
                <a:gd name="T31" fmla="*/ 17 h 121"/>
                <a:gd name="T32" fmla="*/ 2 w 423"/>
                <a:gd name="T33" fmla="*/ 17 h 121"/>
                <a:gd name="T34" fmla="*/ 2 w 423"/>
                <a:gd name="T35" fmla="*/ 18 h 121"/>
                <a:gd name="T36" fmla="*/ 1 w 423"/>
                <a:gd name="T37" fmla="*/ 24 h 121"/>
                <a:gd name="T38" fmla="*/ 0 w 423"/>
                <a:gd name="T39" fmla="*/ 30 h 121"/>
                <a:gd name="T40" fmla="*/ 0 w 423"/>
                <a:gd name="T41" fmla="*/ 107 h 121"/>
                <a:gd name="T42" fmla="*/ 1 w 423"/>
                <a:gd name="T43" fmla="*/ 109 h 121"/>
                <a:gd name="T44" fmla="*/ 2 w 423"/>
                <a:gd name="T45" fmla="*/ 112 h 121"/>
                <a:gd name="T46" fmla="*/ 4 w 423"/>
                <a:gd name="T47" fmla="*/ 114 h 121"/>
                <a:gd name="T48" fmla="*/ 6 w 423"/>
                <a:gd name="T49" fmla="*/ 117 h 121"/>
                <a:gd name="T50" fmla="*/ 8 w 423"/>
                <a:gd name="T51" fmla="*/ 119 h 121"/>
                <a:gd name="T52" fmla="*/ 10 w 423"/>
                <a:gd name="T53" fmla="*/ 120 h 121"/>
                <a:gd name="T54" fmla="*/ 12 w 423"/>
                <a:gd name="T55" fmla="*/ 121 h 121"/>
                <a:gd name="T56" fmla="*/ 16 w 423"/>
                <a:gd name="T57" fmla="*/ 121 h 121"/>
                <a:gd name="T58" fmla="*/ 408 w 423"/>
                <a:gd name="T59" fmla="*/ 121 h 121"/>
                <a:gd name="T60" fmla="*/ 412 w 423"/>
                <a:gd name="T61" fmla="*/ 121 h 121"/>
                <a:gd name="T62" fmla="*/ 414 w 423"/>
                <a:gd name="T63" fmla="*/ 120 h 121"/>
                <a:gd name="T64" fmla="*/ 416 w 423"/>
                <a:gd name="T65" fmla="*/ 119 h 121"/>
                <a:gd name="T66" fmla="*/ 418 w 423"/>
                <a:gd name="T67" fmla="*/ 117 h 121"/>
                <a:gd name="T68" fmla="*/ 421 w 423"/>
                <a:gd name="T69" fmla="*/ 114 h 121"/>
                <a:gd name="T70" fmla="*/ 422 w 423"/>
                <a:gd name="T71" fmla="*/ 112 h 121"/>
                <a:gd name="T72" fmla="*/ 423 w 423"/>
                <a:gd name="T73" fmla="*/ 109 h 121"/>
                <a:gd name="T74" fmla="*/ 423 w 423"/>
                <a:gd name="T75" fmla="*/ 107 h 121"/>
                <a:gd name="T76" fmla="*/ 423 w 423"/>
                <a:gd name="T77" fmla="*/ 30 h 121"/>
                <a:gd name="T78" fmla="*/ 423 w 423"/>
                <a:gd name="T79" fmla="*/ 24 h 121"/>
                <a:gd name="T80" fmla="*/ 422 w 423"/>
                <a:gd name="T81"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2" y="18"/>
                  </a:moveTo>
                  <a:lnTo>
                    <a:pt x="422" y="17"/>
                  </a:lnTo>
                  <a:lnTo>
                    <a:pt x="422" y="17"/>
                  </a:lnTo>
                  <a:lnTo>
                    <a:pt x="419" y="10"/>
                  </a:lnTo>
                  <a:lnTo>
                    <a:pt x="417" y="5"/>
                  </a:lnTo>
                  <a:lnTo>
                    <a:pt x="417" y="4"/>
                  </a:lnTo>
                  <a:lnTo>
                    <a:pt x="416" y="4"/>
                  </a:lnTo>
                  <a:lnTo>
                    <a:pt x="415" y="2"/>
                  </a:lnTo>
                  <a:lnTo>
                    <a:pt x="415" y="0"/>
                  </a:lnTo>
                  <a:lnTo>
                    <a:pt x="9" y="0"/>
                  </a:lnTo>
                  <a:lnTo>
                    <a:pt x="8" y="2"/>
                  </a:lnTo>
                  <a:lnTo>
                    <a:pt x="7" y="4"/>
                  </a:lnTo>
                  <a:lnTo>
                    <a:pt x="7" y="4"/>
                  </a:lnTo>
                  <a:lnTo>
                    <a:pt x="7" y="5"/>
                  </a:lnTo>
                  <a:lnTo>
                    <a:pt x="5" y="10"/>
                  </a:lnTo>
                  <a:lnTo>
                    <a:pt x="2" y="17"/>
                  </a:lnTo>
                  <a:lnTo>
                    <a:pt x="2" y="17"/>
                  </a:lnTo>
                  <a:lnTo>
                    <a:pt x="2" y="18"/>
                  </a:lnTo>
                  <a:lnTo>
                    <a:pt x="1" y="24"/>
                  </a:lnTo>
                  <a:lnTo>
                    <a:pt x="0" y="30"/>
                  </a:lnTo>
                  <a:lnTo>
                    <a:pt x="0" y="107"/>
                  </a:lnTo>
                  <a:lnTo>
                    <a:pt x="1" y="109"/>
                  </a:lnTo>
                  <a:lnTo>
                    <a:pt x="2" y="112"/>
                  </a:lnTo>
                  <a:lnTo>
                    <a:pt x="4" y="114"/>
                  </a:lnTo>
                  <a:lnTo>
                    <a:pt x="6" y="117"/>
                  </a:lnTo>
                  <a:lnTo>
                    <a:pt x="8" y="119"/>
                  </a:lnTo>
                  <a:lnTo>
                    <a:pt x="10" y="120"/>
                  </a:lnTo>
                  <a:lnTo>
                    <a:pt x="12" y="121"/>
                  </a:lnTo>
                  <a:lnTo>
                    <a:pt x="16" y="121"/>
                  </a:lnTo>
                  <a:lnTo>
                    <a:pt x="408" y="121"/>
                  </a:lnTo>
                  <a:lnTo>
                    <a:pt x="412" y="121"/>
                  </a:lnTo>
                  <a:lnTo>
                    <a:pt x="414" y="120"/>
                  </a:lnTo>
                  <a:lnTo>
                    <a:pt x="416" y="119"/>
                  </a:lnTo>
                  <a:lnTo>
                    <a:pt x="418" y="117"/>
                  </a:lnTo>
                  <a:lnTo>
                    <a:pt x="421" y="114"/>
                  </a:lnTo>
                  <a:lnTo>
                    <a:pt x="422" y="112"/>
                  </a:lnTo>
                  <a:lnTo>
                    <a:pt x="423" y="109"/>
                  </a:lnTo>
                  <a:lnTo>
                    <a:pt x="423" y="107"/>
                  </a:lnTo>
                  <a:lnTo>
                    <a:pt x="423" y="30"/>
                  </a:lnTo>
                  <a:lnTo>
                    <a:pt x="423" y="24"/>
                  </a:lnTo>
                  <a:lnTo>
                    <a:pt x="42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1633">
              <a:extLst>
                <a:ext uri="{FF2B5EF4-FFF2-40B4-BE49-F238E27FC236}">
                  <a16:creationId xmlns:a16="http://schemas.microsoft.com/office/drawing/2014/main" id="{4FA8B819-0160-4EA0-86E9-6D9D4C17F168}"/>
                </a:ext>
              </a:extLst>
            </p:cNvPr>
            <p:cNvSpPr>
              <a:spLocks noEditPoints="1"/>
            </p:cNvSpPr>
            <p:nvPr/>
          </p:nvSpPr>
          <p:spPr bwMode="auto">
            <a:xfrm>
              <a:off x="468313" y="5253038"/>
              <a:ext cx="114300" cy="87313"/>
            </a:xfrm>
            <a:custGeom>
              <a:avLst/>
              <a:gdLst>
                <a:gd name="T0" fmla="*/ 302 w 362"/>
                <a:gd name="T1" fmla="*/ 227 h 273"/>
                <a:gd name="T2" fmla="*/ 301 w 362"/>
                <a:gd name="T3" fmla="*/ 233 h 273"/>
                <a:gd name="T4" fmla="*/ 298 w 362"/>
                <a:gd name="T5" fmla="*/ 237 h 273"/>
                <a:gd name="T6" fmla="*/ 292 w 362"/>
                <a:gd name="T7" fmla="*/ 241 h 273"/>
                <a:gd name="T8" fmla="*/ 287 w 362"/>
                <a:gd name="T9" fmla="*/ 242 h 273"/>
                <a:gd name="T10" fmla="*/ 72 w 362"/>
                <a:gd name="T11" fmla="*/ 242 h 273"/>
                <a:gd name="T12" fmla="*/ 67 w 362"/>
                <a:gd name="T13" fmla="*/ 239 h 273"/>
                <a:gd name="T14" fmla="*/ 63 w 362"/>
                <a:gd name="T15" fmla="*/ 235 h 273"/>
                <a:gd name="T16" fmla="*/ 61 w 362"/>
                <a:gd name="T17" fmla="*/ 231 h 273"/>
                <a:gd name="T18" fmla="*/ 60 w 362"/>
                <a:gd name="T19" fmla="*/ 76 h 273"/>
                <a:gd name="T20" fmla="*/ 61 w 362"/>
                <a:gd name="T21" fmla="*/ 70 h 273"/>
                <a:gd name="T22" fmla="*/ 64 w 362"/>
                <a:gd name="T23" fmla="*/ 66 h 273"/>
                <a:gd name="T24" fmla="*/ 70 w 362"/>
                <a:gd name="T25" fmla="*/ 62 h 273"/>
                <a:gd name="T26" fmla="*/ 75 w 362"/>
                <a:gd name="T27" fmla="*/ 61 h 273"/>
                <a:gd name="T28" fmla="*/ 290 w 362"/>
                <a:gd name="T29" fmla="*/ 61 h 273"/>
                <a:gd name="T30" fmla="*/ 296 w 362"/>
                <a:gd name="T31" fmla="*/ 64 h 273"/>
                <a:gd name="T32" fmla="*/ 299 w 362"/>
                <a:gd name="T33" fmla="*/ 68 h 273"/>
                <a:gd name="T34" fmla="*/ 301 w 362"/>
                <a:gd name="T35" fmla="*/ 73 h 273"/>
                <a:gd name="T36" fmla="*/ 60 w 362"/>
                <a:gd name="T37" fmla="*/ 0 h 273"/>
                <a:gd name="T38" fmla="*/ 42 w 362"/>
                <a:gd name="T39" fmla="*/ 4 h 273"/>
                <a:gd name="T40" fmla="*/ 27 w 362"/>
                <a:gd name="T41" fmla="*/ 12 h 273"/>
                <a:gd name="T42" fmla="*/ 18 w 362"/>
                <a:gd name="T43" fmla="*/ 18 h 273"/>
                <a:gd name="T44" fmla="*/ 5 w 362"/>
                <a:gd name="T45" fmla="*/ 38 h 273"/>
                <a:gd name="T46" fmla="*/ 1 w 362"/>
                <a:gd name="T47" fmla="*/ 49 h 273"/>
                <a:gd name="T48" fmla="*/ 0 w 362"/>
                <a:gd name="T49" fmla="*/ 61 h 273"/>
                <a:gd name="T50" fmla="*/ 362 w 362"/>
                <a:gd name="T51" fmla="*/ 273 h 273"/>
                <a:gd name="T52" fmla="*/ 362 w 362"/>
                <a:gd name="T53" fmla="*/ 55 h 273"/>
                <a:gd name="T54" fmla="*/ 360 w 362"/>
                <a:gd name="T55" fmla="*/ 44 h 273"/>
                <a:gd name="T56" fmla="*/ 352 w 362"/>
                <a:gd name="T57" fmla="*/ 27 h 273"/>
                <a:gd name="T58" fmla="*/ 340 w 362"/>
                <a:gd name="T59" fmla="*/ 15 h 273"/>
                <a:gd name="T60" fmla="*/ 328 w 362"/>
                <a:gd name="T61" fmla="*/ 7 h 273"/>
                <a:gd name="T62" fmla="*/ 311 w 362"/>
                <a:gd name="T63" fmla="*/ 2 h 273"/>
                <a:gd name="T64" fmla="*/ 121 w 362"/>
                <a:gd name="T6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2" h="273">
                  <a:moveTo>
                    <a:pt x="302" y="76"/>
                  </a:moveTo>
                  <a:lnTo>
                    <a:pt x="302" y="227"/>
                  </a:lnTo>
                  <a:lnTo>
                    <a:pt x="301" y="231"/>
                  </a:lnTo>
                  <a:lnTo>
                    <a:pt x="301" y="233"/>
                  </a:lnTo>
                  <a:lnTo>
                    <a:pt x="299" y="235"/>
                  </a:lnTo>
                  <a:lnTo>
                    <a:pt x="298" y="237"/>
                  </a:lnTo>
                  <a:lnTo>
                    <a:pt x="296" y="239"/>
                  </a:lnTo>
                  <a:lnTo>
                    <a:pt x="292" y="241"/>
                  </a:lnTo>
                  <a:lnTo>
                    <a:pt x="290" y="242"/>
                  </a:lnTo>
                  <a:lnTo>
                    <a:pt x="287" y="242"/>
                  </a:lnTo>
                  <a:lnTo>
                    <a:pt x="75" y="242"/>
                  </a:lnTo>
                  <a:lnTo>
                    <a:pt x="72" y="242"/>
                  </a:lnTo>
                  <a:lnTo>
                    <a:pt x="70" y="241"/>
                  </a:lnTo>
                  <a:lnTo>
                    <a:pt x="67" y="239"/>
                  </a:lnTo>
                  <a:lnTo>
                    <a:pt x="64" y="237"/>
                  </a:lnTo>
                  <a:lnTo>
                    <a:pt x="63" y="235"/>
                  </a:lnTo>
                  <a:lnTo>
                    <a:pt x="61" y="233"/>
                  </a:lnTo>
                  <a:lnTo>
                    <a:pt x="61" y="231"/>
                  </a:lnTo>
                  <a:lnTo>
                    <a:pt x="60" y="227"/>
                  </a:lnTo>
                  <a:lnTo>
                    <a:pt x="60" y="76"/>
                  </a:lnTo>
                  <a:lnTo>
                    <a:pt x="61" y="73"/>
                  </a:lnTo>
                  <a:lnTo>
                    <a:pt x="61" y="70"/>
                  </a:lnTo>
                  <a:lnTo>
                    <a:pt x="63" y="68"/>
                  </a:lnTo>
                  <a:lnTo>
                    <a:pt x="64" y="66"/>
                  </a:lnTo>
                  <a:lnTo>
                    <a:pt x="67" y="64"/>
                  </a:lnTo>
                  <a:lnTo>
                    <a:pt x="70" y="62"/>
                  </a:lnTo>
                  <a:lnTo>
                    <a:pt x="72" y="61"/>
                  </a:lnTo>
                  <a:lnTo>
                    <a:pt x="75" y="61"/>
                  </a:lnTo>
                  <a:lnTo>
                    <a:pt x="287" y="61"/>
                  </a:lnTo>
                  <a:lnTo>
                    <a:pt x="290" y="61"/>
                  </a:lnTo>
                  <a:lnTo>
                    <a:pt x="292" y="62"/>
                  </a:lnTo>
                  <a:lnTo>
                    <a:pt x="296" y="64"/>
                  </a:lnTo>
                  <a:lnTo>
                    <a:pt x="298" y="66"/>
                  </a:lnTo>
                  <a:lnTo>
                    <a:pt x="299" y="68"/>
                  </a:lnTo>
                  <a:lnTo>
                    <a:pt x="301" y="70"/>
                  </a:lnTo>
                  <a:lnTo>
                    <a:pt x="301" y="73"/>
                  </a:lnTo>
                  <a:lnTo>
                    <a:pt x="302" y="76"/>
                  </a:lnTo>
                  <a:close/>
                  <a:moveTo>
                    <a:pt x="60" y="0"/>
                  </a:moveTo>
                  <a:lnTo>
                    <a:pt x="51" y="2"/>
                  </a:lnTo>
                  <a:lnTo>
                    <a:pt x="42" y="4"/>
                  </a:lnTo>
                  <a:lnTo>
                    <a:pt x="35" y="7"/>
                  </a:lnTo>
                  <a:lnTo>
                    <a:pt x="27" y="12"/>
                  </a:lnTo>
                  <a:lnTo>
                    <a:pt x="22" y="15"/>
                  </a:lnTo>
                  <a:lnTo>
                    <a:pt x="18" y="18"/>
                  </a:lnTo>
                  <a:lnTo>
                    <a:pt x="10" y="27"/>
                  </a:lnTo>
                  <a:lnTo>
                    <a:pt x="5" y="38"/>
                  </a:lnTo>
                  <a:lnTo>
                    <a:pt x="2" y="44"/>
                  </a:lnTo>
                  <a:lnTo>
                    <a:pt x="1" y="49"/>
                  </a:lnTo>
                  <a:lnTo>
                    <a:pt x="0" y="55"/>
                  </a:lnTo>
                  <a:lnTo>
                    <a:pt x="0" y="61"/>
                  </a:lnTo>
                  <a:lnTo>
                    <a:pt x="0" y="273"/>
                  </a:lnTo>
                  <a:lnTo>
                    <a:pt x="362" y="273"/>
                  </a:lnTo>
                  <a:lnTo>
                    <a:pt x="362" y="61"/>
                  </a:lnTo>
                  <a:lnTo>
                    <a:pt x="362" y="55"/>
                  </a:lnTo>
                  <a:lnTo>
                    <a:pt x="361" y="49"/>
                  </a:lnTo>
                  <a:lnTo>
                    <a:pt x="360" y="44"/>
                  </a:lnTo>
                  <a:lnTo>
                    <a:pt x="358" y="38"/>
                  </a:lnTo>
                  <a:lnTo>
                    <a:pt x="352" y="27"/>
                  </a:lnTo>
                  <a:lnTo>
                    <a:pt x="344" y="18"/>
                  </a:lnTo>
                  <a:lnTo>
                    <a:pt x="340" y="15"/>
                  </a:lnTo>
                  <a:lnTo>
                    <a:pt x="335" y="12"/>
                  </a:lnTo>
                  <a:lnTo>
                    <a:pt x="328" y="7"/>
                  </a:lnTo>
                  <a:lnTo>
                    <a:pt x="320" y="4"/>
                  </a:lnTo>
                  <a:lnTo>
                    <a:pt x="311" y="2"/>
                  </a:lnTo>
                  <a:lnTo>
                    <a:pt x="302" y="0"/>
                  </a:lnTo>
                  <a:lnTo>
                    <a:pt x="121" y="0"/>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1634">
              <a:extLst>
                <a:ext uri="{FF2B5EF4-FFF2-40B4-BE49-F238E27FC236}">
                  <a16:creationId xmlns:a16="http://schemas.microsoft.com/office/drawing/2014/main" id="{2C93C243-2B14-4681-B84A-CD4AAEC1D316}"/>
                </a:ext>
              </a:extLst>
            </p:cNvPr>
            <p:cNvSpPr>
              <a:spLocks noEditPoints="1"/>
            </p:cNvSpPr>
            <p:nvPr/>
          </p:nvSpPr>
          <p:spPr bwMode="auto">
            <a:xfrm>
              <a:off x="314325" y="5253038"/>
              <a:ext cx="115888" cy="87313"/>
            </a:xfrm>
            <a:custGeom>
              <a:avLst/>
              <a:gdLst>
                <a:gd name="T0" fmla="*/ 302 w 363"/>
                <a:gd name="T1" fmla="*/ 231 h 273"/>
                <a:gd name="T2" fmla="*/ 300 w 363"/>
                <a:gd name="T3" fmla="*/ 235 h 273"/>
                <a:gd name="T4" fmla="*/ 295 w 363"/>
                <a:gd name="T5" fmla="*/ 239 h 273"/>
                <a:gd name="T6" fmla="*/ 290 w 363"/>
                <a:gd name="T7" fmla="*/ 242 h 273"/>
                <a:gd name="T8" fmla="*/ 75 w 363"/>
                <a:gd name="T9" fmla="*/ 242 h 273"/>
                <a:gd name="T10" fmla="*/ 70 w 363"/>
                <a:gd name="T11" fmla="*/ 241 h 273"/>
                <a:gd name="T12" fmla="*/ 65 w 363"/>
                <a:gd name="T13" fmla="*/ 237 h 273"/>
                <a:gd name="T14" fmla="*/ 62 w 363"/>
                <a:gd name="T15" fmla="*/ 233 h 273"/>
                <a:gd name="T16" fmla="*/ 61 w 363"/>
                <a:gd name="T17" fmla="*/ 227 h 273"/>
                <a:gd name="T18" fmla="*/ 61 w 363"/>
                <a:gd name="T19" fmla="*/ 73 h 273"/>
                <a:gd name="T20" fmla="*/ 63 w 363"/>
                <a:gd name="T21" fmla="*/ 68 h 273"/>
                <a:gd name="T22" fmla="*/ 67 w 363"/>
                <a:gd name="T23" fmla="*/ 64 h 273"/>
                <a:gd name="T24" fmla="*/ 73 w 363"/>
                <a:gd name="T25" fmla="*/ 61 h 273"/>
                <a:gd name="T26" fmla="*/ 286 w 363"/>
                <a:gd name="T27" fmla="*/ 61 h 273"/>
                <a:gd name="T28" fmla="*/ 293 w 363"/>
                <a:gd name="T29" fmla="*/ 62 h 273"/>
                <a:gd name="T30" fmla="*/ 297 w 363"/>
                <a:gd name="T31" fmla="*/ 66 h 273"/>
                <a:gd name="T32" fmla="*/ 301 w 363"/>
                <a:gd name="T33" fmla="*/ 70 h 273"/>
                <a:gd name="T34" fmla="*/ 302 w 363"/>
                <a:gd name="T35" fmla="*/ 76 h 273"/>
                <a:gd name="T36" fmla="*/ 363 w 363"/>
                <a:gd name="T37" fmla="*/ 61 h 273"/>
                <a:gd name="T38" fmla="*/ 362 w 363"/>
                <a:gd name="T39" fmla="*/ 49 h 273"/>
                <a:gd name="T40" fmla="*/ 357 w 363"/>
                <a:gd name="T41" fmla="*/ 38 h 273"/>
                <a:gd name="T42" fmla="*/ 345 w 363"/>
                <a:gd name="T43" fmla="*/ 18 h 273"/>
                <a:gd name="T44" fmla="*/ 336 w 363"/>
                <a:gd name="T45" fmla="*/ 12 h 273"/>
                <a:gd name="T46" fmla="*/ 320 w 363"/>
                <a:gd name="T47" fmla="*/ 4 h 273"/>
                <a:gd name="T48" fmla="*/ 302 w 363"/>
                <a:gd name="T49" fmla="*/ 0 h 273"/>
                <a:gd name="T50" fmla="*/ 61 w 363"/>
                <a:gd name="T51" fmla="*/ 0 h 273"/>
                <a:gd name="T52" fmla="*/ 43 w 363"/>
                <a:gd name="T53" fmla="*/ 4 h 273"/>
                <a:gd name="T54" fmla="*/ 26 w 363"/>
                <a:gd name="T55" fmla="*/ 12 h 273"/>
                <a:gd name="T56" fmla="*/ 18 w 363"/>
                <a:gd name="T57" fmla="*/ 18 h 273"/>
                <a:gd name="T58" fmla="*/ 5 w 363"/>
                <a:gd name="T59" fmla="*/ 38 h 273"/>
                <a:gd name="T60" fmla="*/ 1 w 363"/>
                <a:gd name="T61" fmla="*/ 49 h 273"/>
                <a:gd name="T62" fmla="*/ 0 w 363"/>
                <a:gd name="T63" fmla="*/ 61 h 273"/>
                <a:gd name="T64" fmla="*/ 363 w 363"/>
                <a:gd name="T65"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3" h="273">
                  <a:moveTo>
                    <a:pt x="302" y="227"/>
                  </a:moveTo>
                  <a:lnTo>
                    <a:pt x="302" y="231"/>
                  </a:lnTo>
                  <a:lnTo>
                    <a:pt x="301" y="233"/>
                  </a:lnTo>
                  <a:lnTo>
                    <a:pt x="300" y="235"/>
                  </a:lnTo>
                  <a:lnTo>
                    <a:pt x="297" y="237"/>
                  </a:lnTo>
                  <a:lnTo>
                    <a:pt x="295" y="239"/>
                  </a:lnTo>
                  <a:lnTo>
                    <a:pt x="293" y="241"/>
                  </a:lnTo>
                  <a:lnTo>
                    <a:pt x="290" y="242"/>
                  </a:lnTo>
                  <a:lnTo>
                    <a:pt x="286" y="242"/>
                  </a:lnTo>
                  <a:lnTo>
                    <a:pt x="75" y="242"/>
                  </a:lnTo>
                  <a:lnTo>
                    <a:pt x="73" y="242"/>
                  </a:lnTo>
                  <a:lnTo>
                    <a:pt x="70" y="241"/>
                  </a:lnTo>
                  <a:lnTo>
                    <a:pt x="67" y="239"/>
                  </a:lnTo>
                  <a:lnTo>
                    <a:pt x="65" y="237"/>
                  </a:lnTo>
                  <a:lnTo>
                    <a:pt x="63" y="235"/>
                  </a:lnTo>
                  <a:lnTo>
                    <a:pt x="62" y="233"/>
                  </a:lnTo>
                  <a:lnTo>
                    <a:pt x="61" y="231"/>
                  </a:lnTo>
                  <a:lnTo>
                    <a:pt x="61" y="227"/>
                  </a:lnTo>
                  <a:lnTo>
                    <a:pt x="61" y="76"/>
                  </a:lnTo>
                  <a:lnTo>
                    <a:pt x="61" y="73"/>
                  </a:lnTo>
                  <a:lnTo>
                    <a:pt x="62" y="70"/>
                  </a:lnTo>
                  <a:lnTo>
                    <a:pt x="63" y="68"/>
                  </a:lnTo>
                  <a:lnTo>
                    <a:pt x="65" y="66"/>
                  </a:lnTo>
                  <a:lnTo>
                    <a:pt x="67" y="64"/>
                  </a:lnTo>
                  <a:lnTo>
                    <a:pt x="70" y="62"/>
                  </a:lnTo>
                  <a:lnTo>
                    <a:pt x="73" y="61"/>
                  </a:lnTo>
                  <a:lnTo>
                    <a:pt x="75" y="61"/>
                  </a:lnTo>
                  <a:lnTo>
                    <a:pt x="286" y="61"/>
                  </a:lnTo>
                  <a:lnTo>
                    <a:pt x="290" y="61"/>
                  </a:lnTo>
                  <a:lnTo>
                    <a:pt x="293" y="62"/>
                  </a:lnTo>
                  <a:lnTo>
                    <a:pt x="295" y="64"/>
                  </a:lnTo>
                  <a:lnTo>
                    <a:pt x="297" y="66"/>
                  </a:lnTo>
                  <a:lnTo>
                    <a:pt x="300" y="68"/>
                  </a:lnTo>
                  <a:lnTo>
                    <a:pt x="301" y="70"/>
                  </a:lnTo>
                  <a:lnTo>
                    <a:pt x="302" y="73"/>
                  </a:lnTo>
                  <a:lnTo>
                    <a:pt x="302" y="76"/>
                  </a:lnTo>
                  <a:lnTo>
                    <a:pt x="302" y="227"/>
                  </a:lnTo>
                  <a:close/>
                  <a:moveTo>
                    <a:pt x="363" y="61"/>
                  </a:moveTo>
                  <a:lnTo>
                    <a:pt x="362" y="55"/>
                  </a:lnTo>
                  <a:lnTo>
                    <a:pt x="362" y="49"/>
                  </a:lnTo>
                  <a:lnTo>
                    <a:pt x="359" y="44"/>
                  </a:lnTo>
                  <a:lnTo>
                    <a:pt x="357" y="38"/>
                  </a:lnTo>
                  <a:lnTo>
                    <a:pt x="352" y="27"/>
                  </a:lnTo>
                  <a:lnTo>
                    <a:pt x="345" y="18"/>
                  </a:lnTo>
                  <a:lnTo>
                    <a:pt x="341" y="15"/>
                  </a:lnTo>
                  <a:lnTo>
                    <a:pt x="336" y="12"/>
                  </a:lnTo>
                  <a:lnTo>
                    <a:pt x="328" y="7"/>
                  </a:lnTo>
                  <a:lnTo>
                    <a:pt x="320" y="4"/>
                  </a:lnTo>
                  <a:lnTo>
                    <a:pt x="311" y="2"/>
                  </a:lnTo>
                  <a:lnTo>
                    <a:pt x="302" y="0"/>
                  </a:lnTo>
                  <a:lnTo>
                    <a:pt x="242" y="0"/>
                  </a:lnTo>
                  <a:lnTo>
                    <a:pt x="61" y="0"/>
                  </a:lnTo>
                  <a:lnTo>
                    <a:pt x="52" y="2"/>
                  </a:lnTo>
                  <a:lnTo>
                    <a:pt x="43" y="4"/>
                  </a:lnTo>
                  <a:lnTo>
                    <a:pt x="34" y="7"/>
                  </a:lnTo>
                  <a:lnTo>
                    <a:pt x="26" y="12"/>
                  </a:lnTo>
                  <a:lnTo>
                    <a:pt x="22" y="15"/>
                  </a:lnTo>
                  <a:lnTo>
                    <a:pt x="18" y="18"/>
                  </a:lnTo>
                  <a:lnTo>
                    <a:pt x="11" y="27"/>
                  </a:lnTo>
                  <a:lnTo>
                    <a:pt x="5" y="38"/>
                  </a:lnTo>
                  <a:lnTo>
                    <a:pt x="3" y="44"/>
                  </a:lnTo>
                  <a:lnTo>
                    <a:pt x="1" y="49"/>
                  </a:lnTo>
                  <a:lnTo>
                    <a:pt x="1" y="55"/>
                  </a:lnTo>
                  <a:lnTo>
                    <a:pt x="0" y="61"/>
                  </a:lnTo>
                  <a:lnTo>
                    <a:pt x="0" y="273"/>
                  </a:lnTo>
                  <a:lnTo>
                    <a:pt x="363" y="273"/>
                  </a:lnTo>
                  <a:lnTo>
                    <a:pt x="36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1635">
              <a:extLst>
                <a:ext uri="{FF2B5EF4-FFF2-40B4-BE49-F238E27FC236}">
                  <a16:creationId xmlns:a16="http://schemas.microsoft.com/office/drawing/2014/main" id="{220CF904-6E1F-487B-91DB-61DBBB3EE278}"/>
                </a:ext>
              </a:extLst>
            </p:cNvPr>
            <p:cNvSpPr>
              <a:spLocks/>
            </p:cNvSpPr>
            <p:nvPr/>
          </p:nvSpPr>
          <p:spPr bwMode="auto">
            <a:xfrm>
              <a:off x="304800" y="5349875"/>
              <a:ext cx="134938" cy="38100"/>
            </a:xfrm>
            <a:custGeom>
              <a:avLst/>
              <a:gdLst>
                <a:gd name="T0" fmla="*/ 420 w 423"/>
                <a:gd name="T1" fmla="*/ 16 h 121"/>
                <a:gd name="T2" fmla="*/ 419 w 423"/>
                <a:gd name="T3" fmla="*/ 10 h 121"/>
                <a:gd name="T4" fmla="*/ 416 w 423"/>
                <a:gd name="T5" fmla="*/ 5 h 121"/>
                <a:gd name="T6" fmla="*/ 416 w 423"/>
                <a:gd name="T7" fmla="*/ 4 h 121"/>
                <a:gd name="T8" fmla="*/ 416 w 423"/>
                <a:gd name="T9" fmla="*/ 4 h 121"/>
                <a:gd name="T10" fmla="*/ 415 w 423"/>
                <a:gd name="T11" fmla="*/ 2 h 121"/>
                <a:gd name="T12" fmla="*/ 414 w 423"/>
                <a:gd name="T13" fmla="*/ 0 h 121"/>
                <a:gd name="T14" fmla="*/ 9 w 423"/>
                <a:gd name="T15" fmla="*/ 0 h 121"/>
                <a:gd name="T16" fmla="*/ 8 w 423"/>
                <a:gd name="T17" fmla="*/ 2 h 121"/>
                <a:gd name="T18" fmla="*/ 7 w 423"/>
                <a:gd name="T19" fmla="*/ 4 h 121"/>
                <a:gd name="T20" fmla="*/ 7 w 423"/>
                <a:gd name="T21" fmla="*/ 4 h 121"/>
                <a:gd name="T22" fmla="*/ 7 w 423"/>
                <a:gd name="T23" fmla="*/ 5 h 121"/>
                <a:gd name="T24" fmla="*/ 3 w 423"/>
                <a:gd name="T25" fmla="*/ 10 h 121"/>
                <a:gd name="T26" fmla="*/ 2 w 423"/>
                <a:gd name="T27" fmla="*/ 17 h 121"/>
                <a:gd name="T28" fmla="*/ 2 w 423"/>
                <a:gd name="T29" fmla="*/ 17 h 121"/>
                <a:gd name="T30" fmla="*/ 1 w 423"/>
                <a:gd name="T31" fmla="*/ 18 h 121"/>
                <a:gd name="T32" fmla="*/ 0 w 423"/>
                <a:gd name="T33" fmla="*/ 24 h 121"/>
                <a:gd name="T34" fmla="*/ 0 w 423"/>
                <a:gd name="T35" fmla="*/ 30 h 121"/>
                <a:gd name="T36" fmla="*/ 0 w 423"/>
                <a:gd name="T37" fmla="*/ 107 h 121"/>
                <a:gd name="T38" fmla="*/ 0 w 423"/>
                <a:gd name="T39" fmla="*/ 109 h 121"/>
                <a:gd name="T40" fmla="*/ 1 w 423"/>
                <a:gd name="T41" fmla="*/ 112 h 121"/>
                <a:gd name="T42" fmla="*/ 2 w 423"/>
                <a:gd name="T43" fmla="*/ 114 h 121"/>
                <a:gd name="T44" fmla="*/ 4 w 423"/>
                <a:gd name="T45" fmla="*/ 117 h 121"/>
                <a:gd name="T46" fmla="*/ 7 w 423"/>
                <a:gd name="T47" fmla="*/ 119 h 121"/>
                <a:gd name="T48" fmla="*/ 9 w 423"/>
                <a:gd name="T49" fmla="*/ 120 h 121"/>
                <a:gd name="T50" fmla="*/ 12 w 423"/>
                <a:gd name="T51" fmla="*/ 121 h 121"/>
                <a:gd name="T52" fmla="*/ 15 w 423"/>
                <a:gd name="T53" fmla="*/ 121 h 121"/>
                <a:gd name="T54" fmla="*/ 407 w 423"/>
                <a:gd name="T55" fmla="*/ 121 h 121"/>
                <a:gd name="T56" fmla="*/ 410 w 423"/>
                <a:gd name="T57" fmla="*/ 121 h 121"/>
                <a:gd name="T58" fmla="*/ 414 w 423"/>
                <a:gd name="T59" fmla="*/ 120 h 121"/>
                <a:gd name="T60" fmla="*/ 416 w 423"/>
                <a:gd name="T61" fmla="*/ 119 h 121"/>
                <a:gd name="T62" fmla="*/ 418 w 423"/>
                <a:gd name="T63" fmla="*/ 117 h 121"/>
                <a:gd name="T64" fmla="*/ 420 w 423"/>
                <a:gd name="T65" fmla="*/ 114 h 121"/>
                <a:gd name="T66" fmla="*/ 421 w 423"/>
                <a:gd name="T67" fmla="*/ 112 h 121"/>
                <a:gd name="T68" fmla="*/ 423 w 423"/>
                <a:gd name="T69" fmla="*/ 109 h 121"/>
                <a:gd name="T70" fmla="*/ 423 w 423"/>
                <a:gd name="T71" fmla="*/ 107 h 121"/>
                <a:gd name="T72" fmla="*/ 423 w 423"/>
                <a:gd name="T73" fmla="*/ 30 h 121"/>
                <a:gd name="T74" fmla="*/ 423 w 423"/>
                <a:gd name="T75" fmla="*/ 24 h 121"/>
                <a:gd name="T76" fmla="*/ 421 w 423"/>
                <a:gd name="T77" fmla="*/ 18 h 121"/>
                <a:gd name="T78" fmla="*/ 420 w 423"/>
                <a:gd name="T79" fmla="*/ 17 h 121"/>
                <a:gd name="T80" fmla="*/ 420 w 423"/>
                <a:gd name="T81" fmla="*/ 1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0" y="16"/>
                  </a:moveTo>
                  <a:lnTo>
                    <a:pt x="419" y="10"/>
                  </a:lnTo>
                  <a:lnTo>
                    <a:pt x="416" y="5"/>
                  </a:lnTo>
                  <a:lnTo>
                    <a:pt x="416" y="4"/>
                  </a:lnTo>
                  <a:lnTo>
                    <a:pt x="416" y="4"/>
                  </a:lnTo>
                  <a:lnTo>
                    <a:pt x="415" y="2"/>
                  </a:lnTo>
                  <a:lnTo>
                    <a:pt x="414" y="0"/>
                  </a:lnTo>
                  <a:lnTo>
                    <a:pt x="9" y="0"/>
                  </a:lnTo>
                  <a:lnTo>
                    <a:pt x="8" y="2"/>
                  </a:lnTo>
                  <a:lnTo>
                    <a:pt x="7" y="4"/>
                  </a:lnTo>
                  <a:lnTo>
                    <a:pt x="7" y="4"/>
                  </a:lnTo>
                  <a:lnTo>
                    <a:pt x="7" y="5"/>
                  </a:lnTo>
                  <a:lnTo>
                    <a:pt x="3" y="10"/>
                  </a:lnTo>
                  <a:lnTo>
                    <a:pt x="2" y="17"/>
                  </a:lnTo>
                  <a:lnTo>
                    <a:pt x="2" y="17"/>
                  </a:lnTo>
                  <a:lnTo>
                    <a:pt x="1" y="18"/>
                  </a:lnTo>
                  <a:lnTo>
                    <a:pt x="0" y="24"/>
                  </a:lnTo>
                  <a:lnTo>
                    <a:pt x="0" y="30"/>
                  </a:lnTo>
                  <a:lnTo>
                    <a:pt x="0" y="107"/>
                  </a:lnTo>
                  <a:lnTo>
                    <a:pt x="0" y="109"/>
                  </a:lnTo>
                  <a:lnTo>
                    <a:pt x="1" y="112"/>
                  </a:lnTo>
                  <a:lnTo>
                    <a:pt x="2" y="114"/>
                  </a:lnTo>
                  <a:lnTo>
                    <a:pt x="4" y="117"/>
                  </a:lnTo>
                  <a:lnTo>
                    <a:pt x="7" y="119"/>
                  </a:lnTo>
                  <a:lnTo>
                    <a:pt x="9" y="120"/>
                  </a:lnTo>
                  <a:lnTo>
                    <a:pt x="12" y="121"/>
                  </a:lnTo>
                  <a:lnTo>
                    <a:pt x="15" y="121"/>
                  </a:lnTo>
                  <a:lnTo>
                    <a:pt x="407" y="121"/>
                  </a:lnTo>
                  <a:lnTo>
                    <a:pt x="410" y="121"/>
                  </a:lnTo>
                  <a:lnTo>
                    <a:pt x="414" y="120"/>
                  </a:lnTo>
                  <a:lnTo>
                    <a:pt x="416" y="119"/>
                  </a:lnTo>
                  <a:lnTo>
                    <a:pt x="418" y="117"/>
                  </a:lnTo>
                  <a:lnTo>
                    <a:pt x="420" y="114"/>
                  </a:lnTo>
                  <a:lnTo>
                    <a:pt x="421" y="112"/>
                  </a:lnTo>
                  <a:lnTo>
                    <a:pt x="423" y="109"/>
                  </a:lnTo>
                  <a:lnTo>
                    <a:pt x="423" y="107"/>
                  </a:lnTo>
                  <a:lnTo>
                    <a:pt x="423" y="30"/>
                  </a:lnTo>
                  <a:lnTo>
                    <a:pt x="423" y="24"/>
                  </a:lnTo>
                  <a:lnTo>
                    <a:pt x="421" y="18"/>
                  </a:lnTo>
                  <a:lnTo>
                    <a:pt x="420" y="17"/>
                  </a:lnTo>
                  <a:lnTo>
                    <a:pt x="42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2" name="Group 91" descr="Icon of four squares.">
            <a:extLst>
              <a:ext uri="{FF2B5EF4-FFF2-40B4-BE49-F238E27FC236}">
                <a16:creationId xmlns:a16="http://schemas.microsoft.com/office/drawing/2014/main" id="{268D639A-62F0-4F2B-B632-5A45CD6DD132}"/>
              </a:ext>
              <a:ext uri="{C183D7F6-B498-43B3-948B-1728B52AA6E4}">
                <adec:decorative xmlns="" xmlns:adec="http://schemas.microsoft.com/office/drawing/2017/decorative" val="0"/>
              </a:ext>
            </a:extLst>
          </p:cNvPr>
          <p:cNvGrpSpPr/>
          <p:nvPr/>
        </p:nvGrpSpPr>
        <p:grpSpPr>
          <a:xfrm>
            <a:off x="5420916" y="1368977"/>
            <a:ext cx="287338" cy="285750"/>
            <a:chOff x="4900613" y="3937000"/>
            <a:chExt cx="287338" cy="285750"/>
          </a:xfrm>
          <a:solidFill>
            <a:schemeClr val="bg1"/>
          </a:solidFill>
        </p:grpSpPr>
        <p:sp>
          <p:nvSpPr>
            <p:cNvPr id="93" name="Freeform 4743">
              <a:extLst>
                <a:ext uri="{FF2B5EF4-FFF2-40B4-BE49-F238E27FC236}">
                  <a16:creationId xmlns:a16="http://schemas.microsoft.com/office/drawing/2014/main" id="{A654CD2F-871A-4BFA-805D-636E7B50540D}"/>
                </a:ext>
              </a:extLst>
            </p:cNvPr>
            <p:cNvSpPr>
              <a:spLocks/>
            </p:cNvSpPr>
            <p:nvPr/>
          </p:nvSpPr>
          <p:spPr bwMode="auto">
            <a:xfrm>
              <a:off x="4900613" y="3937000"/>
              <a:ext cx="133350" cy="38100"/>
            </a:xfrm>
            <a:custGeom>
              <a:avLst/>
              <a:gdLst>
                <a:gd name="T0" fmla="*/ 346 w 421"/>
                <a:gd name="T1" fmla="*/ 0 h 120"/>
                <a:gd name="T2" fmla="*/ 76 w 421"/>
                <a:gd name="T3" fmla="*/ 0 h 120"/>
                <a:gd name="T4" fmla="*/ 68 w 421"/>
                <a:gd name="T5" fmla="*/ 1 h 120"/>
                <a:gd name="T6" fmla="*/ 61 w 421"/>
                <a:gd name="T7" fmla="*/ 2 h 120"/>
                <a:gd name="T8" fmla="*/ 53 w 421"/>
                <a:gd name="T9" fmla="*/ 3 h 120"/>
                <a:gd name="T10" fmla="*/ 46 w 421"/>
                <a:gd name="T11" fmla="*/ 5 h 120"/>
                <a:gd name="T12" fmla="*/ 40 w 421"/>
                <a:gd name="T13" fmla="*/ 9 h 120"/>
                <a:gd name="T14" fmla="*/ 33 w 421"/>
                <a:gd name="T15" fmla="*/ 12 h 120"/>
                <a:gd name="T16" fmla="*/ 27 w 421"/>
                <a:gd name="T17" fmla="*/ 17 h 120"/>
                <a:gd name="T18" fmla="*/ 22 w 421"/>
                <a:gd name="T19" fmla="*/ 22 h 120"/>
                <a:gd name="T20" fmla="*/ 18 w 421"/>
                <a:gd name="T21" fmla="*/ 27 h 120"/>
                <a:gd name="T22" fmla="*/ 13 w 421"/>
                <a:gd name="T23" fmla="*/ 33 h 120"/>
                <a:gd name="T24" fmla="*/ 10 w 421"/>
                <a:gd name="T25" fmla="*/ 39 h 120"/>
                <a:gd name="T26" fmla="*/ 6 w 421"/>
                <a:gd name="T27" fmla="*/ 46 h 120"/>
                <a:gd name="T28" fmla="*/ 4 w 421"/>
                <a:gd name="T29" fmla="*/ 53 h 120"/>
                <a:gd name="T30" fmla="*/ 2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20 w 421"/>
                <a:gd name="T45" fmla="*/ 60 h 120"/>
                <a:gd name="T46" fmla="*/ 417 w 421"/>
                <a:gd name="T47" fmla="*/ 53 h 120"/>
                <a:gd name="T48" fmla="*/ 415 w 421"/>
                <a:gd name="T49" fmla="*/ 46 h 120"/>
                <a:gd name="T50" fmla="*/ 412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5 w 421"/>
                <a:gd name="T65" fmla="*/ 5 h 120"/>
                <a:gd name="T66" fmla="*/ 368 w 421"/>
                <a:gd name="T67" fmla="*/ 3 h 120"/>
                <a:gd name="T68" fmla="*/ 361 w 421"/>
                <a:gd name="T69" fmla="*/ 2 h 120"/>
                <a:gd name="T70" fmla="*/ 354 w 421"/>
                <a:gd name="T71" fmla="*/ 1 h 120"/>
                <a:gd name="T72" fmla="*/ 346 w 421"/>
                <a:gd name="T73" fmla="*/ 0 h 120"/>
                <a:gd name="T74" fmla="*/ 346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744">
              <a:extLst>
                <a:ext uri="{FF2B5EF4-FFF2-40B4-BE49-F238E27FC236}">
                  <a16:creationId xmlns:a16="http://schemas.microsoft.com/office/drawing/2014/main" id="{5A76ECC7-C209-476D-BB16-D2195C8DD95B}"/>
                </a:ext>
              </a:extLst>
            </p:cNvPr>
            <p:cNvSpPr>
              <a:spLocks/>
            </p:cNvSpPr>
            <p:nvPr/>
          </p:nvSpPr>
          <p:spPr bwMode="auto">
            <a:xfrm>
              <a:off x="4900613" y="3984625"/>
              <a:ext cx="133350" cy="85725"/>
            </a:xfrm>
            <a:custGeom>
              <a:avLst/>
              <a:gdLst>
                <a:gd name="T0" fmla="*/ 0 w 421"/>
                <a:gd name="T1" fmla="*/ 196 h 270"/>
                <a:gd name="T2" fmla="*/ 0 w 421"/>
                <a:gd name="T3" fmla="*/ 203 h 270"/>
                <a:gd name="T4" fmla="*/ 2 w 421"/>
                <a:gd name="T5" fmla="*/ 211 h 270"/>
                <a:gd name="T6" fmla="*/ 4 w 421"/>
                <a:gd name="T7" fmla="*/ 218 h 270"/>
                <a:gd name="T8" fmla="*/ 6 w 421"/>
                <a:gd name="T9" fmla="*/ 225 h 270"/>
                <a:gd name="T10" fmla="*/ 10 w 421"/>
                <a:gd name="T11" fmla="*/ 231 h 270"/>
                <a:gd name="T12" fmla="*/ 13 w 421"/>
                <a:gd name="T13" fmla="*/ 238 h 270"/>
                <a:gd name="T14" fmla="*/ 18 w 421"/>
                <a:gd name="T15" fmla="*/ 243 h 270"/>
                <a:gd name="T16" fmla="*/ 22 w 421"/>
                <a:gd name="T17" fmla="*/ 248 h 270"/>
                <a:gd name="T18" fmla="*/ 27 w 421"/>
                <a:gd name="T19" fmla="*/ 254 h 270"/>
                <a:gd name="T20" fmla="*/ 33 w 421"/>
                <a:gd name="T21" fmla="*/ 257 h 270"/>
                <a:gd name="T22" fmla="*/ 40 w 421"/>
                <a:gd name="T23" fmla="*/ 262 h 270"/>
                <a:gd name="T24" fmla="*/ 46 w 421"/>
                <a:gd name="T25" fmla="*/ 264 h 270"/>
                <a:gd name="T26" fmla="*/ 53 w 421"/>
                <a:gd name="T27" fmla="*/ 267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7 h 270"/>
                <a:gd name="T42" fmla="*/ 375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2 w 421"/>
                <a:gd name="T57" fmla="*/ 231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745">
              <a:extLst>
                <a:ext uri="{FF2B5EF4-FFF2-40B4-BE49-F238E27FC236}">
                  <a16:creationId xmlns:a16="http://schemas.microsoft.com/office/drawing/2014/main" id="{842A256B-87AA-4D95-A759-ECE316A17FF2}"/>
                </a:ext>
              </a:extLst>
            </p:cNvPr>
            <p:cNvSpPr>
              <a:spLocks/>
            </p:cNvSpPr>
            <p:nvPr/>
          </p:nvSpPr>
          <p:spPr bwMode="auto">
            <a:xfrm>
              <a:off x="5053013" y="3937000"/>
              <a:ext cx="134938" cy="38100"/>
            </a:xfrm>
            <a:custGeom>
              <a:avLst/>
              <a:gdLst>
                <a:gd name="T0" fmla="*/ 345 w 421"/>
                <a:gd name="T1" fmla="*/ 0 h 120"/>
                <a:gd name="T2" fmla="*/ 75 w 421"/>
                <a:gd name="T3" fmla="*/ 0 h 120"/>
                <a:gd name="T4" fmla="*/ 67 w 421"/>
                <a:gd name="T5" fmla="*/ 1 h 120"/>
                <a:gd name="T6" fmla="*/ 60 w 421"/>
                <a:gd name="T7" fmla="*/ 2 h 120"/>
                <a:gd name="T8" fmla="*/ 52 w 421"/>
                <a:gd name="T9" fmla="*/ 3 h 120"/>
                <a:gd name="T10" fmla="*/ 45 w 421"/>
                <a:gd name="T11" fmla="*/ 5 h 120"/>
                <a:gd name="T12" fmla="*/ 39 w 421"/>
                <a:gd name="T13" fmla="*/ 9 h 120"/>
                <a:gd name="T14" fmla="*/ 33 w 421"/>
                <a:gd name="T15" fmla="*/ 12 h 120"/>
                <a:gd name="T16" fmla="*/ 27 w 421"/>
                <a:gd name="T17" fmla="*/ 17 h 120"/>
                <a:gd name="T18" fmla="*/ 22 w 421"/>
                <a:gd name="T19" fmla="*/ 22 h 120"/>
                <a:gd name="T20" fmla="*/ 17 w 421"/>
                <a:gd name="T21" fmla="*/ 27 h 120"/>
                <a:gd name="T22" fmla="*/ 13 w 421"/>
                <a:gd name="T23" fmla="*/ 33 h 120"/>
                <a:gd name="T24" fmla="*/ 9 w 421"/>
                <a:gd name="T25" fmla="*/ 39 h 120"/>
                <a:gd name="T26" fmla="*/ 6 w 421"/>
                <a:gd name="T27" fmla="*/ 46 h 120"/>
                <a:gd name="T28" fmla="*/ 4 w 421"/>
                <a:gd name="T29" fmla="*/ 53 h 120"/>
                <a:gd name="T30" fmla="*/ 1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19 w 421"/>
                <a:gd name="T45" fmla="*/ 60 h 120"/>
                <a:gd name="T46" fmla="*/ 417 w 421"/>
                <a:gd name="T47" fmla="*/ 53 h 120"/>
                <a:gd name="T48" fmla="*/ 415 w 421"/>
                <a:gd name="T49" fmla="*/ 46 h 120"/>
                <a:gd name="T50" fmla="*/ 411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4 w 421"/>
                <a:gd name="T65" fmla="*/ 5 h 120"/>
                <a:gd name="T66" fmla="*/ 367 w 421"/>
                <a:gd name="T67" fmla="*/ 3 h 120"/>
                <a:gd name="T68" fmla="*/ 360 w 421"/>
                <a:gd name="T69" fmla="*/ 2 h 120"/>
                <a:gd name="T70" fmla="*/ 353 w 421"/>
                <a:gd name="T71" fmla="*/ 1 h 120"/>
                <a:gd name="T72" fmla="*/ 345 w 421"/>
                <a:gd name="T73" fmla="*/ 0 h 120"/>
                <a:gd name="T74" fmla="*/ 345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746">
              <a:extLst>
                <a:ext uri="{FF2B5EF4-FFF2-40B4-BE49-F238E27FC236}">
                  <a16:creationId xmlns:a16="http://schemas.microsoft.com/office/drawing/2014/main" id="{3D60C298-D43E-4861-BEA9-D00241730C7D}"/>
                </a:ext>
              </a:extLst>
            </p:cNvPr>
            <p:cNvSpPr>
              <a:spLocks/>
            </p:cNvSpPr>
            <p:nvPr/>
          </p:nvSpPr>
          <p:spPr bwMode="auto">
            <a:xfrm>
              <a:off x="5053013" y="3984625"/>
              <a:ext cx="134938" cy="85725"/>
            </a:xfrm>
            <a:custGeom>
              <a:avLst/>
              <a:gdLst>
                <a:gd name="T0" fmla="*/ 0 w 421"/>
                <a:gd name="T1" fmla="*/ 196 h 270"/>
                <a:gd name="T2" fmla="*/ 0 w 421"/>
                <a:gd name="T3" fmla="*/ 203 h 270"/>
                <a:gd name="T4" fmla="*/ 1 w 421"/>
                <a:gd name="T5" fmla="*/ 211 h 270"/>
                <a:gd name="T6" fmla="*/ 4 w 421"/>
                <a:gd name="T7" fmla="*/ 218 h 270"/>
                <a:gd name="T8" fmla="*/ 6 w 421"/>
                <a:gd name="T9" fmla="*/ 225 h 270"/>
                <a:gd name="T10" fmla="*/ 9 w 421"/>
                <a:gd name="T11" fmla="*/ 231 h 270"/>
                <a:gd name="T12" fmla="*/ 13 w 421"/>
                <a:gd name="T13" fmla="*/ 238 h 270"/>
                <a:gd name="T14" fmla="*/ 17 w 421"/>
                <a:gd name="T15" fmla="*/ 243 h 270"/>
                <a:gd name="T16" fmla="*/ 22 w 421"/>
                <a:gd name="T17" fmla="*/ 248 h 270"/>
                <a:gd name="T18" fmla="*/ 27 w 421"/>
                <a:gd name="T19" fmla="*/ 254 h 270"/>
                <a:gd name="T20" fmla="*/ 33 w 421"/>
                <a:gd name="T21" fmla="*/ 257 h 270"/>
                <a:gd name="T22" fmla="*/ 39 w 421"/>
                <a:gd name="T23" fmla="*/ 262 h 270"/>
                <a:gd name="T24" fmla="*/ 45 w 421"/>
                <a:gd name="T25" fmla="*/ 264 h 270"/>
                <a:gd name="T26" fmla="*/ 52 w 421"/>
                <a:gd name="T27" fmla="*/ 267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7 h 270"/>
                <a:gd name="T42" fmla="*/ 374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1 w 421"/>
                <a:gd name="T57" fmla="*/ 231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747">
              <a:extLst>
                <a:ext uri="{FF2B5EF4-FFF2-40B4-BE49-F238E27FC236}">
                  <a16:creationId xmlns:a16="http://schemas.microsoft.com/office/drawing/2014/main" id="{29B54F52-E2CA-455A-9AA3-2B20BE885EED}"/>
                </a:ext>
              </a:extLst>
            </p:cNvPr>
            <p:cNvSpPr>
              <a:spLocks/>
            </p:cNvSpPr>
            <p:nvPr/>
          </p:nvSpPr>
          <p:spPr bwMode="auto">
            <a:xfrm>
              <a:off x="4900613" y="4137025"/>
              <a:ext cx="133350" cy="85725"/>
            </a:xfrm>
            <a:custGeom>
              <a:avLst/>
              <a:gdLst>
                <a:gd name="T0" fmla="*/ 0 w 421"/>
                <a:gd name="T1" fmla="*/ 194 h 270"/>
                <a:gd name="T2" fmla="*/ 0 w 421"/>
                <a:gd name="T3" fmla="*/ 203 h 270"/>
                <a:gd name="T4" fmla="*/ 2 w 421"/>
                <a:gd name="T5" fmla="*/ 209 h 270"/>
                <a:gd name="T6" fmla="*/ 4 w 421"/>
                <a:gd name="T7" fmla="*/ 218 h 270"/>
                <a:gd name="T8" fmla="*/ 6 w 421"/>
                <a:gd name="T9" fmla="*/ 225 h 270"/>
                <a:gd name="T10" fmla="*/ 10 w 421"/>
                <a:gd name="T11" fmla="*/ 230 h 270"/>
                <a:gd name="T12" fmla="*/ 13 w 421"/>
                <a:gd name="T13" fmla="*/ 237 h 270"/>
                <a:gd name="T14" fmla="*/ 18 w 421"/>
                <a:gd name="T15" fmla="*/ 243 h 270"/>
                <a:gd name="T16" fmla="*/ 22 w 421"/>
                <a:gd name="T17" fmla="*/ 248 h 270"/>
                <a:gd name="T18" fmla="*/ 27 w 421"/>
                <a:gd name="T19" fmla="*/ 252 h 270"/>
                <a:gd name="T20" fmla="*/ 33 w 421"/>
                <a:gd name="T21" fmla="*/ 257 h 270"/>
                <a:gd name="T22" fmla="*/ 40 w 421"/>
                <a:gd name="T23" fmla="*/ 262 h 270"/>
                <a:gd name="T24" fmla="*/ 46 w 421"/>
                <a:gd name="T25" fmla="*/ 264 h 270"/>
                <a:gd name="T26" fmla="*/ 53 w 421"/>
                <a:gd name="T27" fmla="*/ 266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6 h 270"/>
                <a:gd name="T42" fmla="*/ 375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2 w 421"/>
                <a:gd name="T57" fmla="*/ 230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4748">
              <a:extLst>
                <a:ext uri="{FF2B5EF4-FFF2-40B4-BE49-F238E27FC236}">
                  <a16:creationId xmlns:a16="http://schemas.microsoft.com/office/drawing/2014/main" id="{46C54F87-D686-45B0-AC4F-BD4AD01BD05A}"/>
                </a:ext>
              </a:extLst>
            </p:cNvPr>
            <p:cNvSpPr>
              <a:spLocks/>
            </p:cNvSpPr>
            <p:nvPr/>
          </p:nvSpPr>
          <p:spPr bwMode="auto">
            <a:xfrm>
              <a:off x="4900613" y="4089400"/>
              <a:ext cx="133350" cy="38100"/>
            </a:xfrm>
            <a:custGeom>
              <a:avLst/>
              <a:gdLst>
                <a:gd name="T0" fmla="*/ 346 w 421"/>
                <a:gd name="T1" fmla="*/ 0 h 121"/>
                <a:gd name="T2" fmla="*/ 76 w 421"/>
                <a:gd name="T3" fmla="*/ 0 h 121"/>
                <a:gd name="T4" fmla="*/ 68 w 421"/>
                <a:gd name="T5" fmla="*/ 1 h 121"/>
                <a:gd name="T6" fmla="*/ 61 w 421"/>
                <a:gd name="T7" fmla="*/ 3 h 121"/>
                <a:gd name="T8" fmla="*/ 53 w 421"/>
                <a:gd name="T9" fmla="*/ 4 h 121"/>
                <a:gd name="T10" fmla="*/ 46 w 421"/>
                <a:gd name="T11" fmla="*/ 6 h 121"/>
                <a:gd name="T12" fmla="*/ 40 w 421"/>
                <a:gd name="T13" fmla="*/ 10 h 121"/>
                <a:gd name="T14" fmla="*/ 33 w 421"/>
                <a:gd name="T15" fmla="*/ 13 h 121"/>
                <a:gd name="T16" fmla="*/ 27 w 421"/>
                <a:gd name="T17" fmla="*/ 18 h 121"/>
                <a:gd name="T18" fmla="*/ 22 w 421"/>
                <a:gd name="T19" fmla="*/ 22 h 121"/>
                <a:gd name="T20" fmla="*/ 18 w 421"/>
                <a:gd name="T21" fmla="*/ 28 h 121"/>
                <a:gd name="T22" fmla="*/ 13 w 421"/>
                <a:gd name="T23" fmla="*/ 34 h 121"/>
                <a:gd name="T24" fmla="*/ 10 w 421"/>
                <a:gd name="T25" fmla="*/ 40 h 121"/>
                <a:gd name="T26" fmla="*/ 6 w 421"/>
                <a:gd name="T27" fmla="*/ 47 h 121"/>
                <a:gd name="T28" fmla="*/ 4 w 421"/>
                <a:gd name="T29" fmla="*/ 54 h 121"/>
                <a:gd name="T30" fmla="*/ 2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20 w 421"/>
                <a:gd name="T45" fmla="*/ 61 h 121"/>
                <a:gd name="T46" fmla="*/ 417 w 421"/>
                <a:gd name="T47" fmla="*/ 54 h 121"/>
                <a:gd name="T48" fmla="*/ 415 w 421"/>
                <a:gd name="T49" fmla="*/ 47 h 121"/>
                <a:gd name="T50" fmla="*/ 412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5 w 421"/>
                <a:gd name="T65" fmla="*/ 6 h 121"/>
                <a:gd name="T66" fmla="*/ 368 w 421"/>
                <a:gd name="T67" fmla="*/ 4 h 121"/>
                <a:gd name="T68" fmla="*/ 361 w 421"/>
                <a:gd name="T69" fmla="*/ 3 h 121"/>
                <a:gd name="T70" fmla="*/ 354 w 421"/>
                <a:gd name="T71" fmla="*/ 1 h 121"/>
                <a:gd name="T72" fmla="*/ 346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749">
              <a:extLst>
                <a:ext uri="{FF2B5EF4-FFF2-40B4-BE49-F238E27FC236}">
                  <a16:creationId xmlns:a16="http://schemas.microsoft.com/office/drawing/2014/main" id="{2AD4B2ED-3FF5-413A-9E75-6FD5885D478D}"/>
                </a:ext>
              </a:extLst>
            </p:cNvPr>
            <p:cNvSpPr>
              <a:spLocks/>
            </p:cNvSpPr>
            <p:nvPr/>
          </p:nvSpPr>
          <p:spPr bwMode="auto">
            <a:xfrm>
              <a:off x="5053013" y="4137025"/>
              <a:ext cx="134938" cy="85725"/>
            </a:xfrm>
            <a:custGeom>
              <a:avLst/>
              <a:gdLst>
                <a:gd name="T0" fmla="*/ 0 w 421"/>
                <a:gd name="T1" fmla="*/ 194 h 270"/>
                <a:gd name="T2" fmla="*/ 0 w 421"/>
                <a:gd name="T3" fmla="*/ 203 h 270"/>
                <a:gd name="T4" fmla="*/ 1 w 421"/>
                <a:gd name="T5" fmla="*/ 209 h 270"/>
                <a:gd name="T6" fmla="*/ 4 w 421"/>
                <a:gd name="T7" fmla="*/ 218 h 270"/>
                <a:gd name="T8" fmla="*/ 6 w 421"/>
                <a:gd name="T9" fmla="*/ 225 h 270"/>
                <a:gd name="T10" fmla="*/ 9 w 421"/>
                <a:gd name="T11" fmla="*/ 230 h 270"/>
                <a:gd name="T12" fmla="*/ 13 w 421"/>
                <a:gd name="T13" fmla="*/ 237 h 270"/>
                <a:gd name="T14" fmla="*/ 17 w 421"/>
                <a:gd name="T15" fmla="*/ 243 h 270"/>
                <a:gd name="T16" fmla="*/ 22 w 421"/>
                <a:gd name="T17" fmla="*/ 248 h 270"/>
                <a:gd name="T18" fmla="*/ 27 w 421"/>
                <a:gd name="T19" fmla="*/ 252 h 270"/>
                <a:gd name="T20" fmla="*/ 33 w 421"/>
                <a:gd name="T21" fmla="*/ 257 h 270"/>
                <a:gd name="T22" fmla="*/ 39 w 421"/>
                <a:gd name="T23" fmla="*/ 262 h 270"/>
                <a:gd name="T24" fmla="*/ 45 w 421"/>
                <a:gd name="T25" fmla="*/ 264 h 270"/>
                <a:gd name="T26" fmla="*/ 52 w 421"/>
                <a:gd name="T27" fmla="*/ 266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6 h 270"/>
                <a:gd name="T42" fmla="*/ 374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1 w 421"/>
                <a:gd name="T57" fmla="*/ 230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750">
              <a:extLst>
                <a:ext uri="{FF2B5EF4-FFF2-40B4-BE49-F238E27FC236}">
                  <a16:creationId xmlns:a16="http://schemas.microsoft.com/office/drawing/2014/main" id="{C94F299B-31F2-4CA4-A270-5E5DDD6CEDAA}"/>
                </a:ext>
              </a:extLst>
            </p:cNvPr>
            <p:cNvSpPr>
              <a:spLocks/>
            </p:cNvSpPr>
            <p:nvPr/>
          </p:nvSpPr>
          <p:spPr bwMode="auto">
            <a:xfrm>
              <a:off x="5053013" y="4089400"/>
              <a:ext cx="134938" cy="38100"/>
            </a:xfrm>
            <a:custGeom>
              <a:avLst/>
              <a:gdLst>
                <a:gd name="T0" fmla="*/ 345 w 421"/>
                <a:gd name="T1" fmla="*/ 0 h 121"/>
                <a:gd name="T2" fmla="*/ 75 w 421"/>
                <a:gd name="T3" fmla="*/ 0 h 121"/>
                <a:gd name="T4" fmla="*/ 67 w 421"/>
                <a:gd name="T5" fmla="*/ 1 h 121"/>
                <a:gd name="T6" fmla="*/ 60 w 421"/>
                <a:gd name="T7" fmla="*/ 3 h 121"/>
                <a:gd name="T8" fmla="*/ 52 w 421"/>
                <a:gd name="T9" fmla="*/ 4 h 121"/>
                <a:gd name="T10" fmla="*/ 45 w 421"/>
                <a:gd name="T11" fmla="*/ 6 h 121"/>
                <a:gd name="T12" fmla="*/ 39 w 421"/>
                <a:gd name="T13" fmla="*/ 10 h 121"/>
                <a:gd name="T14" fmla="*/ 33 w 421"/>
                <a:gd name="T15" fmla="*/ 13 h 121"/>
                <a:gd name="T16" fmla="*/ 27 w 421"/>
                <a:gd name="T17" fmla="*/ 18 h 121"/>
                <a:gd name="T18" fmla="*/ 22 w 421"/>
                <a:gd name="T19" fmla="*/ 22 h 121"/>
                <a:gd name="T20" fmla="*/ 17 w 421"/>
                <a:gd name="T21" fmla="*/ 28 h 121"/>
                <a:gd name="T22" fmla="*/ 13 w 421"/>
                <a:gd name="T23" fmla="*/ 34 h 121"/>
                <a:gd name="T24" fmla="*/ 9 w 421"/>
                <a:gd name="T25" fmla="*/ 40 h 121"/>
                <a:gd name="T26" fmla="*/ 6 w 421"/>
                <a:gd name="T27" fmla="*/ 47 h 121"/>
                <a:gd name="T28" fmla="*/ 4 w 421"/>
                <a:gd name="T29" fmla="*/ 54 h 121"/>
                <a:gd name="T30" fmla="*/ 1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19 w 421"/>
                <a:gd name="T45" fmla="*/ 61 h 121"/>
                <a:gd name="T46" fmla="*/ 417 w 421"/>
                <a:gd name="T47" fmla="*/ 54 h 121"/>
                <a:gd name="T48" fmla="*/ 415 w 421"/>
                <a:gd name="T49" fmla="*/ 47 h 121"/>
                <a:gd name="T50" fmla="*/ 411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4 w 421"/>
                <a:gd name="T65" fmla="*/ 6 h 121"/>
                <a:gd name="T66" fmla="*/ 367 w 421"/>
                <a:gd name="T67" fmla="*/ 4 h 121"/>
                <a:gd name="T68" fmla="*/ 360 w 421"/>
                <a:gd name="T69" fmla="*/ 3 h 121"/>
                <a:gd name="T70" fmla="*/ 353 w 421"/>
                <a:gd name="T71" fmla="*/ 1 h 121"/>
                <a:gd name="T72" fmla="*/ 345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descr="Icon of mobile phone and speech bubble.">
            <a:extLst>
              <a:ext uri="{FF2B5EF4-FFF2-40B4-BE49-F238E27FC236}">
                <a16:creationId xmlns:a16="http://schemas.microsoft.com/office/drawing/2014/main" id="{67EBF40E-2836-4B56-82CA-B0AE5592616F}"/>
              </a:ext>
            </a:extLst>
          </p:cNvPr>
          <p:cNvGrpSpPr/>
          <p:nvPr/>
        </p:nvGrpSpPr>
        <p:grpSpPr>
          <a:xfrm>
            <a:off x="6564709" y="1373740"/>
            <a:ext cx="277813" cy="276225"/>
            <a:chOff x="6105525" y="1922463"/>
            <a:chExt cx="277813" cy="276225"/>
          </a:xfrm>
          <a:solidFill>
            <a:schemeClr val="bg1"/>
          </a:solidFill>
        </p:grpSpPr>
        <p:sp>
          <p:nvSpPr>
            <p:cNvPr id="102" name="Freeform 2023">
              <a:extLst>
                <a:ext uri="{FF2B5EF4-FFF2-40B4-BE49-F238E27FC236}">
                  <a16:creationId xmlns:a16="http://schemas.microsoft.com/office/drawing/2014/main" id="{8A677BB9-7FF5-46F1-AA35-A8280C80A687}"/>
                </a:ext>
              </a:extLst>
            </p:cNvPr>
            <p:cNvSpPr>
              <a:spLocks noEditPoints="1"/>
            </p:cNvSpPr>
            <p:nvPr/>
          </p:nvSpPr>
          <p:spPr bwMode="auto">
            <a:xfrm>
              <a:off x="6105525" y="1960563"/>
              <a:ext cx="96838" cy="47625"/>
            </a:xfrm>
            <a:custGeom>
              <a:avLst/>
              <a:gdLst>
                <a:gd name="T0" fmla="*/ 195 w 303"/>
                <a:gd name="T1" fmla="*/ 105 h 150"/>
                <a:gd name="T2" fmla="*/ 165 w 303"/>
                <a:gd name="T3" fmla="*/ 105 h 150"/>
                <a:gd name="T4" fmla="*/ 162 w 303"/>
                <a:gd name="T5" fmla="*/ 105 h 150"/>
                <a:gd name="T6" fmla="*/ 160 w 303"/>
                <a:gd name="T7" fmla="*/ 104 h 150"/>
                <a:gd name="T8" fmla="*/ 157 w 303"/>
                <a:gd name="T9" fmla="*/ 103 h 150"/>
                <a:gd name="T10" fmla="*/ 155 w 303"/>
                <a:gd name="T11" fmla="*/ 101 h 150"/>
                <a:gd name="T12" fmla="*/ 153 w 303"/>
                <a:gd name="T13" fmla="*/ 98 h 150"/>
                <a:gd name="T14" fmla="*/ 151 w 303"/>
                <a:gd name="T15" fmla="*/ 96 h 150"/>
                <a:gd name="T16" fmla="*/ 151 w 303"/>
                <a:gd name="T17" fmla="*/ 93 h 150"/>
                <a:gd name="T18" fmla="*/ 150 w 303"/>
                <a:gd name="T19" fmla="*/ 90 h 150"/>
                <a:gd name="T20" fmla="*/ 151 w 303"/>
                <a:gd name="T21" fmla="*/ 88 h 150"/>
                <a:gd name="T22" fmla="*/ 151 w 303"/>
                <a:gd name="T23" fmla="*/ 85 h 150"/>
                <a:gd name="T24" fmla="*/ 153 w 303"/>
                <a:gd name="T25" fmla="*/ 82 h 150"/>
                <a:gd name="T26" fmla="*/ 155 w 303"/>
                <a:gd name="T27" fmla="*/ 80 h 150"/>
                <a:gd name="T28" fmla="*/ 157 w 303"/>
                <a:gd name="T29" fmla="*/ 78 h 150"/>
                <a:gd name="T30" fmla="*/ 160 w 303"/>
                <a:gd name="T31" fmla="*/ 77 h 150"/>
                <a:gd name="T32" fmla="*/ 162 w 303"/>
                <a:gd name="T33" fmla="*/ 76 h 150"/>
                <a:gd name="T34" fmla="*/ 165 w 303"/>
                <a:gd name="T35" fmla="*/ 75 h 150"/>
                <a:gd name="T36" fmla="*/ 195 w 303"/>
                <a:gd name="T37" fmla="*/ 75 h 150"/>
                <a:gd name="T38" fmla="*/ 199 w 303"/>
                <a:gd name="T39" fmla="*/ 76 h 150"/>
                <a:gd name="T40" fmla="*/ 202 w 303"/>
                <a:gd name="T41" fmla="*/ 77 h 150"/>
                <a:gd name="T42" fmla="*/ 204 w 303"/>
                <a:gd name="T43" fmla="*/ 78 h 150"/>
                <a:gd name="T44" fmla="*/ 206 w 303"/>
                <a:gd name="T45" fmla="*/ 80 h 150"/>
                <a:gd name="T46" fmla="*/ 208 w 303"/>
                <a:gd name="T47" fmla="*/ 82 h 150"/>
                <a:gd name="T48" fmla="*/ 209 w 303"/>
                <a:gd name="T49" fmla="*/ 85 h 150"/>
                <a:gd name="T50" fmla="*/ 210 w 303"/>
                <a:gd name="T51" fmla="*/ 88 h 150"/>
                <a:gd name="T52" fmla="*/ 210 w 303"/>
                <a:gd name="T53" fmla="*/ 90 h 150"/>
                <a:gd name="T54" fmla="*/ 210 w 303"/>
                <a:gd name="T55" fmla="*/ 93 h 150"/>
                <a:gd name="T56" fmla="*/ 209 w 303"/>
                <a:gd name="T57" fmla="*/ 96 h 150"/>
                <a:gd name="T58" fmla="*/ 208 w 303"/>
                <a:gd name="T59" fmla="*/ 98 h 150"/>
                <a:gd name="T60" fmla="*/ 206 w 303"/>
                <a:gd name="T61" fmla="*/ 101 h 150"/>
                <a:gd name="T62" fmla="*/ 204 w 303"/>
                <a:gd name="T63" fmla="*/ 103 h 150"/>
                <a:gd name="T64" fmla="*/ 202 w 303"/>
                <a:gd name="T65" fmla="*/ 104 h 150"/>
                <a:gd name="T66" fmla="*/ 199 w 303"/>
                <a:gd name="T67" fmla="*/ 105 h 150"/>
                <a:gd name="T68" fmla="*/ 195 w 303"/>
                <a:gd name="T69" fmla="*/ 105 h 150"/>
                <a:gd name="T70" fmla="*/ 195 w 303"/>
                <a:gd name="T71" fmla="*/ 105 h 150"/>
                <a:gd name="T72" fmla="*/ 300 w 303"/>
                <a:gd name="T73" fmla="*/ 135 h 150"/>
                <a:gd name="T74" fmla="*/ 300 w 303"/>
                <a:gd name="T75" fmla="*/ 0 h 150"/>
                <a:gd name="T76" fmla="*/ 90 w 303"/>
                <a:gd name="T77" fmla="*/ 0 h 150"/>
                <a:gd name="T78" fmla="*/ 82 w 303"/>
                <a:gd name="T79" fmla="*/ 1 h 150"/>
                <a:gd name="T80" fmla="*/ 72 w 303"/>
                <a:gd name="T81" fmla="*/ 2 h 150"/>
                <a:gd name="T82" fmla="*/ 63 w 303"/>
                <a:gd name="T83" fmla="*/ 4 h 150"/>
                <a:gd name="T84" fmla="*/ 55 w 303"/>
                <a:gd name="T85" fmla="*/ 7 h 150"/>
                <a:gd name="T86" fmla="*/ 47 w 303"/>
                <a:gd name="T87" fmla="*/ 10 h 150"/>
                <a:gd name="T88" fmla="*/ 40 w 303"/>
                <a:gd name="T89" fmla="*/ 15 h 150"/>
                <a:gd name="T90" fmla="*/ 32 w 303"/>
                <a:gd name="T91" fmla="*/ 20 h 150"/>
                <a:gd name="T92" fmla="*/ 27 w 303"/>
                <a:gd name="T93" fmla="*/ 27 h 150"/>
                <a:gd name="T94" fmla="*/ 20 w 303"/>
                <a:gd name="T95" fmla="*/ 33 h 150"/>
                <a:gd name="T96" fmla="*/ 15 w 303"/>
                <a:gd name="T97" fmla="*/ 39 h 150"/>
                <a:gd name="T98" fmla="*/ 11 w 303"/>
                <a:gd name="T99" fmla="*/ 47 h 150"/>
                <a:gd name="T100" fmla="*/ 8 w 303"/>
                <a:gd name="T101" fmla="*/ 54 h 150"/>
                <a:gd name="T102" fmla="*/ 4 w 303"/>
                <a:gd name="T103" fmla="*/ 63 h 150"/>
                <a:gd name="T104" fmla="*/ 2 w 303"/>
                <a:gd name="T105" fmla="*/ 72 h 150"/>
                <a:gd name="T106" fmla="*/ 1 w 303"/>
                <a:gd name="T107" fmla="*/ 81 h 150"/>
                <a:gd name="T108" fmla="*/ 0 w 303"/>
                <a:gd name="T109" fmla="*/ 90 h 150"/>
                <a:gd name="T110" fmla="*/ 0 w 303"/>
                <a:gd name="T111" fmla="*/ 150 h 150"/>
                <a:gd name="T112" fmla="*/ 303 w 303"/>
                <a:gd name="T113" fmla="*/ 150 h 150"/>
                <a:gd name="T114" fmla="*/ 301 w 303"/>
                <a:gd name="T115" fmla="*/ 144 h 150"/>
                <a:gd name="T116" fmla="*/ 300 w 303"/>
                <a:gd name="T117" fmla="*/ 135 h 150"/>
                <a:gd name="T118" fmla="*/ 300 w 303"/>
                <a:gd name="T119" fmla="*/ 13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3" h="150">
                  <a:moveTo>
                    <a:pt x="195" y="105"/>
                  </a:moveTo>
                  <a:lnTo>
                    <a:pt x="165" y="105"/>
                  </a:lnTo>
                  <a:lnTo>
                    <a:pt x="162" y="105"/>
                  </a:lnTo>
                  <a:lnTo>
                    <a:pt x="160" y="104"/>
                  </a:lnTo>
                  <a:lnTo>
                    <a:pt x="157" y="103"/>
                  </a:lnTo>
                  <a:lnTo>
                    <a:pt x="155" y="101"/>
                  </a:lnTo>
                  <a:lnTo>
                    <a:pt x="153" y="98"/>
                  </a:lnTo>
                  <a:lnTo>
                    <a:pt x="151" y="96"/>
                  </a:lnTo>
                  <a:lnTo>
                    <a:pt x="151" y="93"/>
                  </a:lnTo>
                  <a:lnTo>
                    <a:pt x="150" y="90"/>
                  </a:lnTo>
                  <a:lnTo>
                    <a:pt x="151" y="88"/>
                  </a:lnTo>
                  <a:lnTo>
                    <a:pt x="151" y="85"/>
                  </a:lnTo>
                  <a:lnTo>
                    <a:pt x="153" y="82"/>
                  </a:lnTo>
                  <a:lnTo>
                    <a:pt x="155" y="80"/>
                  </a:lnTo>
                  <a:lnTo>
                    <a:pt x="157" y="78"/>
                  </a:lnTo>
                  <a:lnTo>
                    <a:pt x="160" y="77"/>
                  </a:lnTo>
                  <a:lnTo>
                    <a:pt x="162" y="76"/>
                  </a:lnTo>
                  <a:lnTo>
                    <a:pt x="165" y="75"/>
                  </a:lnTo>
                  <a:lnTo>
                    <a:pt x="195" y="75"/>
                  </a:lnTo>
                  <a:lnTo>
                    <a:pt x="199" y="76"/>
                  </a:lnTo>
                  <a:lnTo>
                    <a:pt x="202" y="77"/>
                  </a:lnTo>
                  <a:lnTo>
                    <a:pt x="204" y="78"/>
                  </a:lnTo>
                  <a:lnTo>
                    <a:pt x="206" y="80"/>
                  </a:lnTo>
                  <a:lnTo>
                    <a:pt x="208" y="82"/>
                  </a:lnTo>
                  <a:lnTo>
                    <a:pt x="209" y="85"/>
                  </a:lnTo>
                  <a:lnTo>
                    <a:pt x="210" y="88"/>
                  </a:lnTo>
                  <a:lnTo>
                    <a:pt x="210" y="90"/>
                  </a:lnTo>
                  <a:lnTo>
                    <a:pt x="210" y="93"/>
                  </a:lnTo>
                  <a:lnTo>
                    <a:pt x="209" y="96"/>
                  </a:lnTo>
                  <a:lnTo>
                    <a:pt x="208" y="98"/>
                  </a:lnTo>
                  <a:lnTo>
                    <a:pt x="206" y="101"/>
                  </a:lnTo>
                  <a:lnTo>
                    <a:pt x="204" y="103"/>
                  </a:lnTo>
                  <a:lnTo>
                    <a:pt x="202" y="104"/>
                  </a:lnTo>
                  <a:lnTo>
                    <a:pt x="199" y="105"/>
                  </a:lnTo>
                  <a:lnTo>
                    <a:pt x="195" y="105"/>
                  </a:lnTo>
                  <a:lnTo>
                    <a:pt x="195" y="105"/>
                  </a:lnTo>
                  <a:close/>
                  <a:moveTo>
                    <a:pt x="300" y="135"/>
                  </a:moveTo>
                  <a:lnTo>
                    <a:pt x="300" y="0"/>
                  </a:lnTo>
                  <a:lnTo>
                    <a:pt x="90" y="0"/>
                  </a:lnTo>
                  <a:lnTo>
                    <a:pt x="82" y="1"/>
                  </a:lnTo>
                  <a:lnTo>
                    <a:pt x="72" y="2"/>
                  </a:lnTo>
                  <a:lnTo>
                    <a:pt x="63" y="4"/>
                  </a:lnTo>
                  <a:lnTo>
                    <a:pt x="55" y="7"/>
                  </a:lnTo>
                  <a:lnTo>
                    <a:pt x="47" y="10"/>
                  </a:lnTo>
                  <a:lnTo>
                    <a:pt x="40" y="15"/>
                  </a:lnTo>
                  <a:lnTo>
                    <a:pt x="32" y="20"/>
                  </a:lnTo>
                  <a:lnTo>
                    <a:pt x="27" y="27"/>
                  </a:lnTo>
                  <a:lnTo>
                    <a:pt x="20" y="33"/>
                  </a:lnTo>
                  <a:lnTo>
                    <a:pt x="15" y="39"/>
                  </a:lnTo>
                  <a:lnTo>
                    <a:pt x="11" y="47"/>
                  </a:lnTo>
                  <a:lnTo>
                    <a:pt x="8" y="54"/>
                  </a:lnTo>
                  <a:lnTo>
                    <a:pt x="4" y="63"/>
                  </a:lnTo>
                  <a:lnTo>
                    <a:pt x="2" y="72"/>
                  </a:lnTo>
                  <a:lnTo>
                    <a:pt x="1" y="81"/>
                  </a:lnTo>
                  <a:lnTo>
                    <a:pt x="0" y="90"/>
                  </a:lnTo>
                  <a:lnTo>
                    <a:pt x="0" y="150"/>
                  </a:lnTo>
                  <a:lnTo>
                    <a:pt x="303" y="150"/>
                  </a:lnTo>
                  <a:lnTo>
                    <a:pt x="301" y="144"/>
                  </a:lnTo>
                  <a:lnTo>
                    <a:pt x="300" y="135"/>
                  </a:lnTo>
                  <a:lnTo>
                    <a:pt x="30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2024">
              <a:extLst>
                <a:ext uri="{FF2B5EF4-FFF2-40B4-BE49-F238E27FC236}">
                  <a16:creationId xmlns:a16="http://schemas.microsoft.com/office/drawing/2014/main" id="{A089C24C-3669-4556-BCE2-1150BE6C011A}"/>
                </a:ext>
              </a:extLst>
            </p:cNvPr>
            <p:cNvSpPr>
              <a:spLocks noEditPoints="1"/>
            </p:cNvSpPr>
            <p:nvPr/>
          </p:nvSpPr>
          <p:spPr bwMode="auto">
            <a:xfrm>
              <a:off x="6105525" y="2151063"/>
              <a:ext cx="142875" cy="47625"/>
            </a:xfrm>
            <a:custGeom>
              <a:avLst/>
              <a:gdLst>
                <a:gd name="T0" fmla="*/ 231 w 451"/>
                <a:gd name="T1" fmla="*/ 25 h 150"/>
                <a:gd name="T2" fmla="*/ 242 w 451"/>
                <a:gd name="T3" fmla="*/ 31 h 150"/>
                <a:gd name="T4" fmla="*/ 252 w 451"/>
                <a:gd name="T5" fmla="*/ 39 h 150"/>
                <a:gd name="T6" fmla="*/ 258 w 451"/>
                <a:gd name="T7" fmla="*/ 52 h 150"/>
                <a:gd name="T8" fmla="*/ 258 w 451"/>
                <a:gd name="T9" fmla="*/ 65 h 150"/>
                <a:gd name="T10" fmla="*/ 252 w 451"/>
                <a:gd name="T11" fmla="*/ 78 h 150"/>
                <a:gd name="T12" fmla="*/ 242 w 451"/>
                <a:gd name="T13" fmla="*/ 86 h 150"/>
                <a:gd name="T14" fmla="*/ 231 w 451"/>
                <a:gd name="T15" fmla="*/ 92 h 150"/>
                <a:gd name="T16" fmla="*/ 217 w 451"/>
                <a:gd name="T17" fmla="*/ 92 h 150"/>
                <a:gd name="T18" fmla="*/ 205 w 451"/>
                <a:gd name="T19" fmla="*/ 86 h 150"/>
                <a:gd name="T20" fmla="*/ 195 w 451"/>
                <a:gd name="T21" fmla="*/ 78 h 150"/>
                <a:gd name="T22" fmla="*/ 190 w 451"/>
                <a:gd name="T23" fmla="*/ 66 h 150"/>
                <a:gd name="T24" fmla="*/ 190 w 451"/>
                <a:gd name="T25" fmla="*/ 52 h 150"/>
                <a:gd name="T26" fmla="*/ 195 w 451"/>
                <a:gd name="T27" fmla="*/ 39 h 150"/>
                <a:gd name="T28" fmla="*/ 205 w 451"/>
                <a:gd name="T29" fmla="*/ 31 h 150"/>
                <a:gd name="T30" fmla="*/ 217 w 451"/>
                <a:gd name="T31" fmla="*/ 25 h 150"/>
                <a:gd name="T32" fmla="*/ 224 w 451"/>
                <a:gd name="T33" fmla="*/ 24 h 150"/>
                <a:gd name="T34" fmla="*/ 1 w 451"/>
                <a:gd name="T35" fmla="*/ 68 h 150"/>
                <a:gd name="T36" fmla="*/ 4 w 451"/>
                <a:gd name="T37" fmla="*/ 85 h 150"/>
                <a:gd name="T38" fmla="*/ 11 w 451"/>
                <a:gd name="T39" fmla="*/ 102 h 150"/>
                <a:gd name="T40" fmla="*/ 20 w 451"/>
                <a:gd name="T41" fmla="*/ 116 h 150"/>
                <a:gd name="T42" fmla="*/ 33 w 451"/>
                <a:gd name="T43" fmla="*/ 129 h 150"/>
                <a:gd name="T44" fmla="*/ 47 w 451"/>
                <a:gd name="T45" fmla="*/ 139 h 150"/>
                <a:gd name="T46" fmla="*/ 63 w 451"/>
                <a:gd name="T47" fmla="*/ 145 h 150"/>
                <a:gd name="T48" fmla="*/ 82 w 451"/>
                <a:gd name="T49" fmla="*/ 149 h 150"/>
                <a:gd name="T50" fmla="*/ 360 w 451"/>
                <a:gd name="T51" fmla="*/ 150 h 150"/>
                <a:gd name="T52" fmla="*/ 379 w 451"/>
                <a:gd name="T53" fmla="*/ 148 h 150"/>
                <a:gd name="T54" fmla="*/ 395 w 451"/>
                <a:gd name="T55" fmla="*/ 143 h 150"/>
                <a:gd name="T56" fmla="*/ 409 w 451"/>
                <a:gd name="T57" fmla="*/ 135 h 150"/>
                <a:gd name="T58" fmla="*/ 422 w 451"/>
                <a:gd name="T59" fmla="*/ 124 h 150"/>
                <a:gd name="T60" fmla="*/ 433 w 451"/>
                <a:gd name="T61" fmla="*/ 111 h 150"/>
                <a:gd name="T62" fmla="*/ 442 w 451"/>
                <a:gd name="T63" fmla="*/ 96 h 150"/>
                <a:gd name="T64" fmla="*/ 447 w 451"/>
                <a:gd name="T65" fmla="*/ 79 h 150"/>
                <a:gd name="T66" fmla="*/ 451 w 451"/>
                <a:gd name="T67" fmla="*/ 60 h 150"/>
                <a:gd name="T68" fmla="*/ 0 w 451"/>
                <a:gd name="T6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1" h="150">
                  <a:moveTo>
                    <a:pt x="224" y="24"/>
                  </a:moveTo>
                  <a:lnTo>
                    <a:pt x="231" y="25"/>
                  </a:lnTo>
                  <a:lnTo>
                    <a:pt x="237" y="27"/>
                  </a:lnTo>
                  <a:lnTo>
                    <a:pt x="242" y="31"/>
                  </a:lnTo>
                  <a:lnTo>
                    <a:pt x="248" y="35"/>
                  </a:lnTo>
                  <a:lnTo>
                    <a:pt x="252" y="39"/>
                  </a:lnTo>
                  <a:lnTo>
                    <a:pt x="255" y="46"/>
                  </a:lnTo>
                  <a:lnTo>
                    <a:pt x="258" y="52"/>
                  </a:lnTo>
                  <a:lnTo>
                    <a:pt x="258" y="59"/>
                  </a:lnTo>
                  <a:lnTo>
                    <a:pt x="258" y="65"/>
                  </a:lnTo>
                  <a:lnTo>
                    <a:pt x="255" y="71"/>
                  </a:lnTo>
                  <a:lnTo>
                    <a:pt x="252" y="78"/>
                  </a:lnTo>
                  <a:lnTo>
                    <a:pt x="248" y="83"/>
                  </a:lnTo>
                  <a:lnTo>
                    <a:pt x="242" y="86"/>
                  </a:lnTo>
                  <a:lnTo>
                    <a:pt x="237" y="90"/>
                  </a:lnTo>
                  <a:lnTo>
                    <a:pt x="231" y="92"/>
                  </a:lnTo>
                  <a:lnTo>
                    <a:pt x="224" y="93"/>
                  </a:lnTo>
                  <a:lnTo>
                    <a:pt x="217" y="92"/>
                  </a:lnTo>
                  <a:lnTo>
                    <a:pt x="210" y="90"/>
                  </a:lnTo>
                  <a:lnTo>
                    <a:pt x="205" y="86"/>
                  </a:lnTo>
                  <a:lnTo>
                    <a:pt x="200" y="83"/>
                  </a:lnTo>
                  <a:lnTo>
                    <a:pt x="195" y="78"/>
                  </a:lnTo>
                  <a:lnTo>
                    <a:pt x="192" y="71"/>
                  </a:lnTo>
                  <a:lnTo>
                    <a:pt x="190" y="66"/>
                  </a:lnTo>
                  <a:lnTo>
                    <a:pt x="190" y="59"/>
                  </a:lnTo>
                  <a:lnTo>
                    <a:pt x="190" y="52"/>
                  </a:lnTo>
                  <a:lnTo>
                    <a:pt x="192" y="46"/>
                  </a:lnTo>
                  <a:lnTo>
                    <a:pt x="195" y="39"/>
                  </a:lnTo>
                  <a:lnTo>
                    <a:pt x="200" y="35"/>
                  </a:lnTo>
                  <a:lnTo>
                    <a:pt x="205" y="31"/>
                  </a:lnTo>
                  <a:lnTo>
                    <a:pt x="210" y="27"/>
                  </a:lnTo>
                  <a:lnTo>
                    <a:pt x="217" y="25"/>
                  </a:lnTo>
                  <a:lnTo>
                    <a:pt x="224" y="24"/>
                  </a:lnTo>
                  <a:lnTo>
                    <a:pt x="224" y="24"/>
                  </a:lnTo>
                  <a:close/>
                  <a:moveTo>
                    <a:pt x="0" y="59"/>
                  </a:moveTo>
                  <a:lnTo>
                    <a:pt x="1" y="68"/>
                  </a:lnTo>
                  <a:lnTo>
                    <a:pt x="2" y="77"/>
                  </a:lnTo>
                  <a:lnTo>
                    <a:pt x="4" y="85"/>
                  </a:lnTo>
                  <a:lnTo>
                    <a:pt x="8" y="94"/>
                  </a:lnTo>
                  <a:lnTo>
                    <a:pt x="11" y="102"/>
                  </a:lnTo>
                  <a:lnTo>
                    <a:pt x="16" y="109"/>
                  </a:lnTo>
                  <a:lnTo>
                    <a:pt x="20" y="116"/>
                  </a:lnTo>
                  <a:lnTo>
                    <a:pt x="27" y="123"/>
                  </a:lnTo>
                  <a:lnTo>
                    <a:pt x="33" y="129"/>
                  </a:lnTo>
                  <a:lnTo>
                    <a:pt x="40" y="134"/>
                  </a:lnTo>
                  <a:lnTo>
                    <a:pt x="47" y="139"/>
                  </a:lnTo>
                  <a:lnTo>
                    <a:pt x="56" y="142"/>
                  </a:lnTo>
                  <a:lnTo>
                    <a:pt x="63" y="145"/>
                  </a:lnTo>
                  <a:lnTo>
                    <a:pt x="72" y="148"/>
                  </a:lnTo>
                  <a:lnTo>
                    <a:pt x="82" y="149"/>
                  </a:lnTo>
                  <a:lnTo>
                    <a:pt x="90" y="150"/>
                  </a:lnTo>
                  <a:lnTo>
                    <a:pt x="360" y="150"/>
                  </a:lnTo>
                  <a:lnTo>
                    <a:pt x="370" y="149"/>
                  </a:lnTo>
                  <a:lnTo>
                    <a:pt x="379" y="148"/>
                  </a:lnTo>
                  <a:lnTo>
                    <a:pt x="386" y="145"/>
                  </a:lnTo>
                  <a:lnTo>
                    <a:pt x="395" y="143"/>
                  </a:lnTo>
                  <a:lnTo>
                    <a:pt x="402" y="139"/>
                  </a:lnTo>
                  <a:lnTo>
                    <a:pt x="409" y="135"/>
                  </a:lnTo>
                  <a:lnTo>
                    <a:pt x="415" y="130"/>
                  </a:lnTo>
                  <a:lnTo>
                    <a:pt x="422" y="124"/>
                  </a:lnTo>
                  <a:lnTo>
                    <a:pt x="428" y="117"/>
                  </a:lnTo>
                  <a:lnTo>
                    <a:pt x="433" y="111"/>
                  </a:lnTo>
                  <a:lnTo>
                    <a:pt x="438" y="104"/>
                  </a:lnTo>
                  <a:lnTo>
                    <a:pt x="442" y="96"/>
                  </a:lnTo>
                  <a:lnTo>
                    <a:pt x="445" y="87"/>
                  </a:lnTo>
                  <a:lnTo>
                    <a:pt x="447" y="79"/>
                  </a:lnTo>
                  <a:lnTo>
                    <a:pt x="449" y="69"/>
                  </a:lnTo>
                  <a:lnTo>
                    <a:pt x="451" y="60"/>
                  </a:lnTo>
                  <a:lnTo>
                    <a:pt x="451" y="0"/>
                  </a:lnTo>
                  <a:lnTo>
                    <a:pt x="0" y="0"/>
                  </a:lnTo>
                  <a:lnTo>
                    <a:pt x="0"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2025">
              <a:extLst>
                <a:ext uri="{FF2B5EF4-FFF2-40B4-BE49-F238E27FC236}">
                  <a16:creationId xmlns:a16="http://schemas.microsoft.com/office/drawing/2014/main" id="{AD44BCFE-381C-4084-BB3E-AC4E2D2DE4A0}"/>
                </a:ext>
              </a:extLst>
            </p:cNvPr>
            <p:cNvSpPr>
              <a:spLocks/>
            </p:cNvSpPr>
            <p:nvPr/>
          </p:nvSpPr>
          <p:spPr bwMode="auto">
            <a:xfrm>
              <a:off x="6105525" y="2017713"/>
              <a:ext cx="142875" cy="123825"/>
            </a:xfrm>
            <a:custGeom>
              <a:avLst/>
              <a:gdLst>
                <a:gd name="T0" fmla="*/ 318 w 451"/>
                <a:gd name="T1" fmla="*/ 0 h 390"/>
                <a:gd name="T2" fmla="*/ 30 w 451"/>
                <a:gd name="T3" fmla="*/ 0 h 390"/>
                <a:gd name="T4" fmla="*/ 0 w 451"/>
                <a:gd name="T5" fmla="*/ 0 h 390"/>
                <a:gd name="T6" fmla="*/ 0 w 451"/>
                <a:gd name="T7" fmla="*/ 390 h 390"/>
                <a:gd name="T8" fmla="*/ 451 w 451"/>
                <a:gd name="T9" fmla="*/ 390 h 390"/>
                <a:gd name="T10" fmla="*/ 451 w 451"/>
                <a:gd name="T11" fmla="*/ 30 h 390"/>
                <a:gd name="T12" fmla="*/ 375 w 451"/>
                <a:gd name="T13" fmla="*/ 30 h 390"/>
                <a:gd name="T14" fmla="*/ 367 w 451"/>
                <a:gd name="T15" fmla="*/ 29 h 390"/>
                <a:gd name="T16" fmla="*/ 359 w 451"/>
                <a:gd name="T17" fmla="*/ 27 h 390"/>
                <a:gd name="T18" fmla="*/ 351 w 451"/>
                <a:gd name="T19" fmla="*/ 25 h 390"/>
                <a:gd name="T20" fmla="*/ 343 w 451"/>
                <a:gd name="T21" fmla="*/ 21 h 390"/>
                <a:gd name="T22" fmla="*/ 336 w 451"/>
                <a:gd name="T23" fmla="*/ 17 h 390"/>
                <a:gd name="T24" fmla="*/ 329 w 451"/>
                <a:gd name="T25" fmla="*/ 12 h 390"/>
                <a:gd name="T26" fmla="*/ 323 w 451"/>
                <a:gd name="T27" fmla="*/ 6 h 390"/>
                <a:gd name="T28" fmla="*/ 318 w 451"/>
                <a:gd name="T2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390">
                  <a:moveTo>
                    <a:pt x="318" y="0"/>
                  </a:moveTo>
                  <a:lnTo>
                    <a:pt x="30" y="0"/>
                  </a:lnTo>
                  <a:lnTo>
                    <a:pt x="0" y="0"/>
                  </a:lnTo>
                  <a:lnTo>
                    <a:pt x="0" y="390"/>
                  </a:lnTo>
                  <a:lnTo>
                    <a:pt x="451" y="390"/>
                  </a:lnTo>
                  <a:lnTo>
                    <a:pt x="451" y="30"/>
                  </a:lnTo>
                  <a:lnTo>
                    <a:pt x="375" y="30"/>
                  </a:lnTo>
                  <a:lnTo>
                    <a:pt x="367" y="29"/>
                  </a:lnTo>
                  <a:lnTo>
                    <a:pt x="359" y="27"/>
                  </a:lnTo>
                  <a:lnTo>
                    <a:pt x="351" y="25"/>
                  </a:lnTo>
                  <a:lnTo>
                    <a:pt x="343" y="21"/>
                  </a:lnTo>
                  <a:lnTo>
                    <a:pt x="336" y="17"/>
                  </a:lnTo>
                  <a:lnTo>
                    <a:pt x="329" y="12"/>
                  </a:lnTo>
                  <a:lnTo>
                    <a:pt x="323" y="6"/>
                  </a:lnTo>
                  <a:lnTo>
                    <a:pt x="3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2026">
              <a:extLst>
                <a:ext uri="{FF2B5EF4-FFF2-40B4-BE49-F238E27FC236}">
                  <a16:creationId xmlns:a16="http://schemas.microsoft.com/office/drawing/2014/main" id="{53FDEEB6-B7E5-4317-BF5C-105279C6C66B}"/>
                </a:ext>
              </a:extLst>
            </p:cNvPr>
            <p:cNvSpPr>
              <a:spLocks noEditPoints="1"/>
            </p:cNvSpPr>
            <p:nvPr/>
          </p:nvSpPr>
          <p:spPr bwMode="auto">
            <a:xfrm>
              <a:off x="6210300" y="1922463"/>
              <a:ext cx="173038" cy="127000"/>
            </a:xfrm>
            <a:custGeom>
              <a:avLst/>
              <a:gdLst>
                <a:gd name="T0" fmla="*/ 360 w 542"/>
                <a:gd name="T1" fmla="*/ 172 h 400"/>
                <a:gd name="T2" fmla="*/ 351 w 542"/>
                <a:gd name="T3" fmla="*/ 166 h 400"/>
                <a:gd name="T4" fmla="*/ 348 w 542"/>
                <a:gd name="T5" fmla="*/ 155 h 400"/>
                <a:gd name="T6" fmla="*/ 351 w 542"/>
                <a:gd name="T7" fmla="*/ 144 h 400"/>
                <a:gd name="T8" fmla="*/ 360 w 542"/>
                <a:gd name="T9" fmla="*/ 138 h 400"/>
                <a:gd name="T10" fmla="*/ 372 w 542"/>
                <a:gd name="T11" fmla="*/ 137 h 400"/>
                <a:gd name="T12" fmla="*/ 381 w 542"/>
                <a:gd name="T13" fmla="*/ 142 h 400"/>
                <a:gd name="T14" fmla="*/ 385 w 542"/>
                <a:gd name="T15" fmla="*/ 152 h 400"/>
                <a:gd name="T16" fmla="*/ 384 w 542"/>
                <a:gd name="T17" fmla="*/ 163 h 400"/>
                <a:gd name="T18" fmla="*/ 378 w 542"/>
                <a:gd name="T19" fmla="*/ 171 h 400"/>
                <a:gd name="T20" fmla="*/ 367 w 542"/>
                <a:gd name="T21" fmla="*/ 174 h 400"/>
                <a:gd name="T22" fmla="*/ 269 w 542"/>
                <a:gd name="T23" fmla="*/ 174 h 400"/>
                <a:gd name="T24" fmla="*/ 259 w 542"/>
                <a:gd name="T25" fmla="*/ 169 h 400"/>
                <a:gd name="T26" fmla="*/ 254 w 542"/>
                <a:gd name="T27" fmla="*/ 159 h 400"/>
                <a:gd name="T28" fmla="*/ 256 w 542"/>
                <a:gd name="T29" fmla="*/ 148 h 400"/>
                <a:gd name="T30" fmla="*/ 262 w 542"/>
                <a:gd name="T31" fmla="*/ 140 h 400"/>
                <a:gd name="T32" fmla="*/ 273 w 542"/>
                <a:gd name="T33" fmla="*/ 137 h 400"/>
                <a:gd name="T34" fmla="*/ 284 w 542"/>
                <a:gd name="T35" fmla="*/ 140 h 400"/>
                <a:gd name="T36" fmla="*/ 290 w 542"/>
                <a:gd name="T37" fmla="*/ 148 h 400"/>
                <a:gd name="T38" fmla="*/ 291 w 542"/>
                <a:gd name="T39" fmla="*/ 159 h 400"/>
                <a:gd name="T40" fmla="*/ 286 w 542"/>
                <a:gd name="T41" fmla="*/ 169 h 400"/>
                <a:gd name="T42" fmla="*/ 276 w 542"/>
                <a:gd name="T43" fmla="*/ 174 h 400"/>
                <a:gd name="T44" fmla="*/ 177 w 542"/>
                <a:gd name="T45" fmla="*/ 174 h 400"/>
                <a:gd name="T46" fmla="*/ 168 w 542"/>
                <a:gd name="T47" fmla="*/ 171 h 400"/>
                <a:gd name="T48" fmla="*/ 160 w 542"/>
                <a:gd name="T49" fmla="*/ 163 h 400"/>
                <a:gd name="T50" fmla="*/ 159 w 542"/>
                <a:gd name="T51" fmla="*/ 152 h 400"/>
                <a:gd name="T52" fmla="*/ 165 w 542"/>
                <a:gd name="T53" fmla="*/ 142 h 400"/>
                <a:gd name="T54" fmla="*/ 174 w 542"/>
                <a:gd name="T55" fmla="*/ 137 h 400"/>
                <a:gd name="T56" fmla="*/ 185 w 542"/>
                <a:gd name="T57" fmla="*/ 138 h 400"/>
                <a:gd name="T58" fmla="*/ 193 w 542"/>
                <a:gd name="T59" fmla="*/ 144 h 400"/>
                <a:gd name="T60" fmla="*/ 197 w 542"/>
                <a:gd name="T61" fmla="*/ 155 h 400"/>
                <a:gd name="T62" fmla="*/ 193 w 542"/>
                <a:gd name="T63" fmla="*/ 166 h 400"/>
                <a:gd name="T64" fmla="*/ 185 w 542"/>
                <a:gd name="T65" fmla="*/ 173 h 400"/>
                <a:gd name="T66" fmla="*/ 177 w 542"/>
                <a:gd name="T67" fmla="*/ 174 h 400"/>
                <a:gd name="T68" fmla="*/ 37 w 542"/>
                <a:gd name="T69" fmla="*/ 1 h 400"/>
                <a:gd name="T70" fmla="*/ 14 w 542"/>
                <a:gd name="T71" fmla="*/ 14 h 400"/>
                <a:gd name="T72" fmla="*/ 2 w 542"/>
                <a:gd name="T73" fmla="*/ 36 h 400"/>
                <a:gd name="T74" fmla="*/ 2 w 542"/>
                <a:gd name="T75" fmla="*/ 264 h 400"/>
                <a:gd name="T76" fmla="*/ 14 w 542"/>
                <a:gd name="T77" fmla="*/ 287 h 400"/>
                <a:gd name="T78" fmla="*/ 37 w 542"/>
                <a:gd name="T79" fmla="*/ 300 h 400"/>
                <a:gd name="T80" fmla="*/ 91 w 542"/>
                <a:gd name="T81" fmla="*/ 301 h 400"/>
                <a:gd name="T82" fmla="*/ 172 w 542"/>
                <a:gd name="T83" fmla="*/ 302 h 400"/>
                <a:gd name="T84" fmla="*/ 178 w 542"/>
                <a:gd name="T85" fmla="*/ 307 h 400"/>
                <a:gd name="T86" fmla="*/ 182 w 542"/>
                <a:gd name="T87" fmla="*/ 316 h 400"/>
                <a:gd name="T88" fmla="*/ 280 w 542"/>
                <a:gd name="T89" fmla="*/ 303 h 400"/>
                <a:gd name="T90" fmla="*/ 288 w 542"/>
                <a:gd name="T91" fmla="*/ 301 h 400"/>
                <a:gd name="T92" fmla="*/ 513 w 542"/>
                <a:gd name="T93" fmla="*/ 297 h 400"/>
                <a:gd name="T94" fmla="*/ 533 w 542"/>
                <a:gd name="T95" fmla="*/ 280 h 400"/>
                <a:gd name="T96" fmla="*/ 542 w 542"/>
                <a:gd name="T97" fmla="*/ 255 h 400"/>
                <a:gd name="T98" fmla="*/ 538 w 542"/>
                <a:gd name="T99" fmla="*/ 29 h 400"/>
                <a:gd name="T100" fmla="*/ 522 w 542"/>
                <a:gd name="T101" fmla="*/ 8 h 400"/>
                <a:gd name="T102" fmla="*/ 497 w 542"/>
                <a:gd name="T10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2" h="400">
                  <a:moveTo>
                    <a:pt x="367" y="174"/>
                  </a:moveTo>
                  <a:lnTo>
                    <a:pt x="364" y="174"/>
                  </a:lnTo>
                  <a:lnTo>
                    <a:pt x="360" y="172"/>
                  </a:lnTo>
                  <a:lnTo>
                    <a:pt x="357" y="171"/>
                  </a:lnTo>
                  <a:lnTo>
                    <a:pt x="354" y="169"/>
                  </a:lnTo>
                  <a:lnTo>
                    <a:pt x="351" y="166"/>
                  </a:lnTo>
                  <a:lnTo>
                    <a:pt x="350" y="163"/>
                  </a:lnTo>
                  <a:lnTo>
                    <a:pt x="349" y="159"/>
                  </a:lnTo>
                  <a:lnTo>
                    <a:pt x="348" y="155"/>
                  </a:lnTo>
                  <a:lnTo>
                    <a:pt x="349" y="152"/>
                  </a:lnTo>
                  <a:lnTo>
                    <a:pt x="350" y="148"/>
                  </a:lnTo>
                  <a:lnTo>
                    <a:pt x="351" y="144"/>
                  </a:lnTo>
                  <a:lnTo>
                    <a:pt x="354" y="142"/>
                  </a:lnTo>
                  <a:lnTo>
                    <a:pt x="357" y="140"/>
                  </a:lnTo>
                  <a:lnTo>
                    <a:pt x="360" y="138"/>
                  </a:lnTo>
                  <a:lnTo>
                    <a:pt x="364" y="137"/>
                  </a:lnTo>
                  <a:lnTo>
                    <a:pt x="367" y="137"/>
                  </a:lnTo>
                  <a:lnTo>
                    <a:pt x="372" y="137"/>
                  </a:lnTo>
                  <a:lnTo>
                    <a:pt x="375" y="138"/>
                  </a:lnTo>
                  <a:lnTo>
                    <a:pt x="378" y="140"/>
                  </a:lnTo>
                  <a:lnTo>
                    <a:pt x="381" y="142"/>
                  </a:lnTo>
                  <a:lnTo>
                    <a:pt x="383" y="144"/>
                  </a:lnTo>
                  <a:lnTo>
                    <a:pt x="384" y="148"/>
                  </a:lnTo>
                  <a:lnTo>
                    <a:pt x="385" y="152"/>
                  </a:lnTo>
                  <a:lnTo>
                    <a:pt x="387" y="155"/>
                  </a:lnTo>
                  <a:lnTo>
                    <a:pt x="385" y="159"/>
                  </a:lnTo>
                  <a:lnTo>
                    <a:pt x="384" y="163"/>
                  </a:lnTo>
                  <a:lnTo>
                    <a:pt x="383" y="166"/>
                  </a:lnTo>
                  <a:lnTo>
                    <a:pt x="381" y="169"/>
                  </a:lnTo>
                  <a:lnTo>
                    <a:pt x="378" y="171"/>
                  </a:lnTo>
                  <a:lnTo>
                    <a:pt x="375" y="173"/>
                  </a:lnTo>
                  <a:lnTo>
                    <a:pt x="372" y="174"/>
                  </a:lnTo>
                  <a:lnTo>
                    <a:pt x="367" y="174"/>
                  </a:lnTo>
                  <a:lnTo>
                    <a:pt x="367" y="174"/>
                  </a:lnTo>
                  <a:close/>
                  <a:moveTo>
                    <a:pt x="273" y="174"/>
                  </a:moveTo>
                  <a:lnTo>
                    <a:pt x="269" y="174"/>
                  </a:lnTo>
                  <a:lnTo>
                    <a:pt x="265" y="172"/>
                  </a:lnTo>
                  <a:lnTo>
                    <a:pt x="262" y="171"/>
                  </a:lnTo>
                  <a:lnTo>
                    <a:pt x="259" y="169"/>
                  </a:lnTo>
                  <a:lnTo>
                    <a:pt x="257" y="166"/>
                  </a:lnTo>
                  <a:lnTo>
                    <a:pt x="256" y="163"/>
                  </a:lnTo>
                  <a:lnTo>
                    <a:pt x="254" y="159"/>
                  </a:lnTo>
                  <a:lnTo>
                    <a:pt x="254" y="155"/>
                  </a:lnTo>
                  <a:lnTo>
                    <a:pt x="254" y="152"/>
                  </a:lnTo>
                  <a:lnTo>
                    <a:pt x="256" y="148"/>
                  </a:lnTo>
                  <a:lnTo>
                    <a:pt x="257" y="144"/>
                  </a:lnTo>
                  <a:lnTo>
                    <a:pt x="259" y="142"/>
                  </a:lnTo>
                  <a:lnTo>
                    <a:pt x="262" y="140"/>
                  </a:lnTo>
                  <a:lnTo>
                    <a:pt x="265" y="138"/>
                  </a:lnTo>
                  <a:lnTo>
                    <a:pt x="269" y="137"/>
                  </a:lnTo>
                  <a:lnTo>
                    <a:pt x="273" y="137"/>
                  </a:lnTo>
                  <a:lnTo>
                    <a:pt x="276" y="137"/>
                  </a:lnTo>
                  <a:lnTo>
                    <a:pt x="280" y="138"/>
                  </a:lnTo>
                  <a:lnTo>
                    <a:pt x="284" y="140"/>
                  </a:lnTo>
                  <a:lnTo>
                    <a:pt x="286" y="142"/>
                  </a:lnTo>
                  <a:lnTo>
                    <a:pt x="288" y="144"/>
                  </a:lnTo>
                  <a:lnTo>
                    <a:pt x="290" y="148"/>
                  </a:lnTo>
                  <a:lnTo>
                    <a:pt x="291" y="152"/>
                  </a:lnTo>
                  <a:lnTo>
                    <a:pt x="291" y="155"/>
                  </a:lnTo>
                  <a:lnTo>
                    <a:pt x="291" y="159"/>
                  </a:lnTo>
                  <a:lnTo>
                    <a:pt x="290" y="163"/>
                  </a:lnTo>
                  <a:lnTo>
                    <a:pt x="288" y="166"/>
                  </a:lnTo>
                  <a:lnTo>
                    <a:pt x="286" y="169"/>
                  </a:lnTo>
                  <a:lnTo>
                    <a:pt x="284" y="171"/>
                  </a:lnTo>
                  <a:lnTo>
                    <a:pt x="280" y="173"/>
                  </a:lnTo>
                  <a:lnTo>
                    <a:pt x="276" y="174"/>
                  </a:lnTo>
                  <a:lnTo>
                    <a:pt x="273" y="174"/>
                  </a:lnTo>
                  <a:lnTo>
                    <a:pt x="273" y="174"/>
                  </a:lnTo>
                  <a:close/>
                  <a:moveTo>
                    <a:pt x="177" y="174"/>
                  </a:moveTo>
                  <a:lnTo>
                    <a:pt x="174" y="174"/>
                  </a:lnTo>
                  <a:lnTo>
                    <a:pt x="171" y="172"/>
                  </a:lnTo>
                  <a:lnTo>
                    <a:pt x="168" y="171"/>
                  </a:lnTo>
                  <a:lnTo>
                    <a:pt x="165" y="169"/>
                  </a:lnTo>
                  <a:lnTo>
                    <a:pt x="162" y="166"/>
                  </a:lnTo>
                  <a:lnTo>
                    <a:pt x="160" y="163"/>
                  </a:lnTo>
                  <a:lnTo>
                    <a:pt x="159" y="159"/>
                  </a:lnTo>
                  <a:lnTo>
                    <a:pt x="159" y="155"/>
                  </a:lnTo>
                  <a:lnTo>
                    <a:pt x="159" y="152"/>
                  </a:lnTo>
                  <a:lnTo>
                    <a:pt x="160" y="148"/>
                  </a:lnTo>
                  <a:lnTo>
                    <a:pt x="162" y="144"/>
                  </a:lnTo>
                  <a:lnTo>
                    <a:pt x="165" y="142"/>
                  </a:lnTo>
                  <a:lnTo>
                    <a:pt x="168" y="140"/>
                  </a:lnTo>
                  <a:lnTo>
                    <a:pt x="171" y="138"/>
                  </a:lnTo>
                  <a:lnTo>
                    <a:pt x="174" y="137"/>
                  </a:lnTo>
                  <a:lnTo>
                    <a:pt x="177" y="137"/>
                  </a:lnTo>
                  <a:lnTo>
                    <a:pt x="182" y="137"/>
                  </a:lnTo>
                  <a:lnTo>
                    <a:pt x="185" y="138"/>
                  </a:lnTo>
                  <a:lnTo>
                    <a:pt x="188" y="140"/>
                  </a:lnTo>
                  <a:lnTo>
                    <a:pt x="191" y="142"/>
                  </a:lnTo>
                  <a:lnTo>
                    <a:pt x="193" y="144"/>
                  </a:lnTo>
                  <a:lnTo>
                    <a:pt x="196" y="148"/>
                  </a:lnTo>
                  <a:lnTo>
                    <a:pt x="197" y="152"/>
                  </a:lnTo>
                  <a:lnTo>
                    <a:pt x="197" y="155"/>
                  </a:lnTo>
                  <a:lnTo>
                    <a:pt x="197" y="159"/>
                  </a:lnTo>
                  <a:lnTo>
                    <a:pt x="196" y="163"/>
                  </a:lnTo>
                  <a:lnTo>
                    <a:pt x="193" y="166"/>
                  </a:lnTo>
                  <a:lnTo>
                    <a:pt x="191" y="169"/>
                  </a:lnTo>
                  <a:lnTo>
                    <a:pt x="188" y="171"/>
                  </a:lnTo>
                  <a:lnTo>
                    <a:pt x="185" y="173"/>
                  </a:lnTo>
                  <a:lnTo>
                    <a:pt x="182" y="174"/>
                  </a:lnTo>
                  <a:lnTo>
                    <a:pt x="177" y="174"/>
                  </a:lnTo>
                  <a:lnTo>
                    <a:pt x="177" y="174"/>
                  </a:lnTo>
                  <a:close/>
                  <a:moveTo>
                    <a:pt x="497" y="0"/>
                  </a:moveTo>
                  <a:lnTo>
                    <a:pt x="45" y="0"/>
                  </a:lnTo>
                  <a:lnTo>
                    <a:pt x="37" y="1"/>
                  </a:lnTo>
                  <a:lnTo>
                    <a:pt x="29" y="4"/>
                  </a:lnTo>
                  <a:lnTo>
                    <a:pt x="22" y="8"/>
                  </a:lnTo>
                  <a:lnTo>
                    <a:pt x="14" y="14"/>
                  </a:lnTo>
                  <a:lnTo>
                    <a:pt x="9" y="21"/>
                  </a:lnTo>
                  <a:lnTo>
                    <a:pt x="5" y="29"/>
                  </a:lnTo>
                  <a:lnTo>
                    <a:pt x="2" y="36"/>
                  </a:lnTo>
                  <a:lnTo>
                    <a:pt x="0" y="45"/>
                  </a:lnTo>
                  <a:lnTo>
                    <a:pt x="0" y="255"/>
                  </a:lnTo>
                  <a:lnTo>
                    <a:pt x="2" y="264"/>
                  </a:lnTo>
                  <a:lnTo>
                    <a:pt x="5" y="272"/>
                  </a:lnTo>
                  <a:lnTo>
                    <a:pt x="9" y="280"/>
                  </a:lnTo>
                  <a:lnTo>
                    <a:pt x="14" y="287"/>
                  </a:lnTo>
                  <a:lnTo>
                    <a:pt x="22" y="292"/>
                  </a:lnTo>
                  <a:lnTo>
                    <a:pt x="29" y="297"/>
                  </a:lnTo>
                  <a:lnTo>
                    <a:pt x="37" y="300"/>
                  </a:lnTo>
                  <a:lnTo>
                    <a:pt x="45" y="301"/>
                  </a:lnTo>
                  <a:lnTo>
                    <a:pt x="76" y="301"/>
                  </a:lnTo>
                  <a:lnTo>
                    <a:pt x="91" y="301"/>
                  </a:lnTo>
                  <a:lnTo>
                    <a:pt x="167" y="301"/>
                  </a:lnTo>
                  <a:lnTo>
                    <a:pt x="169" y="301"/>
                  </a:lnTo>
                  <a:lnTo>
                    <a:pt x="172" y="302"/>
                  </a:lnTo>
                  <a:lnTo>
                    <a:pt x="174" y="303"/>
                  </a:lnTo>
                  <a:lnTo>
                    <a:pt x="176" y="305"/>
                  </a:lnTo>
                  <a:lnTo>
                    <a:pt x="178" y="307"/>
                  </a:lnTo>
                  <a:lnTo>
                    <a:pt x="180" y="310"/>
                  </a:lnTo>
                  <a:lnTo>
                    <a:pt x="181" y="313"/>
                  </a:lnTo>
                  <a:lnTo>
                    <a:pt x="182" y="316"/>
                  </a:lnTo>
                  <a:lnTo>
                    <a:pt x="182" y="400"/>
                  </a:lnTo>
                  <a:lnTo>
                    <a:pt x="278" y="305"/>
                  </a:lnTo>
                  <a:lnTo>
                    <a:pt x="280" y="303"/>
                  </a:lnTo>
                  <a:lnTo>
                    <a:pt x="283" y="302"/>
                  </a:lnTo>
                  <a:lnTo>
                    <a:pt x="286" y="301"/>
                  </a:lnTo>
                  <a:lnTo>
                    <a:pt x="288" y="301"/>
                  </a:lnTo>
                  <a:lnTo>
                    <a:pt x="497" y="301"/>
                  </a:lnTo>
                  <a:lnTo>
                    <a:pt x="506" y="300"/>
                  </a:lnTo>
                  <a:lnTo>
                    <a:pt x="513" y="297"/>
                  </a:lnTo>
                  <a:lnTo>
                    <a:pt x="522" y="292"/>
                  </a:lnTo>
                  <a:lnTo>
                    <a:pt x="528" y="287"/>
                  </a:lnTo>
                  <a:lnTo>
                    <a:pt x="533" y="280"/>
                  </a:lnTo>
                  <a:lnTo>
                    <a:pt x="538" y="272"/>
                  </a:lnTo>
                  <a:lnTo>
                    <a:pt x="541" y="264"/>
                  </a:lnTo>
                  <a:lnTo>
                    <a:pt x="542" y="255"/>
                  </a:lnTo>
                  <a:lnTo>
                    <a:pt x="542" y="45"/>
                  </a:lnTo>
                  <a:lnTo>
                    <a:pt x="541" y="36"/>
                  </a:lnTo>
                  <a:lnTo>
                    <a:pt x="538" y="29"/>
                  </a:lnTo>
                  <a:lnTo>
                    <a:pt x="533" y="21"/>
                  </a:lnTo>
                  <a:lnTo>
                    <a:pt x="528" y="14"/>
                  </a:lnTo>
                  <a:lnTo>
                    <a:pt x="522" y="8"/>
                  </a:lnTo>
                  <a:lnTo>
                    <a:pt x="513" y="4"/>
                  </a:lnTo>
                  <a:lnTo>
                    <a:pt x="506" y="1"/>
                  </a:lnTo>
                  <a:lnTo>
                    <a:pt x="497" y="0"/>
                  </a:lnTo>
                  <a:lnTo>
                    <a:pt x="4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descr="Icon of symbol representing email.">
            <a:extLst>
              <a:ext uri="{FF2B5EF4-FFF2-40B4-BE49-F238E27FC236}">
                <a16:creationId xmlns:a16="http://schemas.microsoft.com/office/drawing/2014/main" id="{20CE09B7-A9E8-4791-ABE4-6FEC5916661D}"/>
              </a:ext>
            </a:extLst>
          </p:cNvPr>
          <p:cNvGrpSpPr/>
          <p:nvPr/>
        </p:nvGrpSpPr>
        <p:grpSpPr>
          <a:xfrm>
            <a:off x="7698977" y="1368977"/>
            <a:ext cx="285750" cy="285750"/>
            <a:chOff x="11028363" y="771525"/>
            <a:chExt cx="285750" cy="285750"/>
          </a:xfrm>
          <a:solidFill>
            <a:schemeClr val="bg1"/>
          </a:solidFill>
        </p:grpSpPr>
        <p:sp>
          <p:nvSpPr>
            <p:cNvPr id="112" name="Freeform 3620">
              <a:extLst>
                <a:ext uri="{FF2B5EF4-FFF2-40B4-BE49-F238E27FC236}">
                  <a16:creationId xmlns:a16="http://schemas.microsoft.com/office/drawing/2014/main" id="{849DA0EF-7528-4EE0-8C56-4F1997586CED}"/>
                </a:ext>
              </a:extLst>
            </p:cNvPr>
            <p:cNvSpPr>
              <a:spLocks noEditPoints="1"/>
            </p:cNvSpPr>
            <p:nvPr/>
          </p:nvSpPr>
          <p:spPr bwMode="auto">
            <a:xfrm>
              <a:off x="11033125" y="776288"/>
              <a:ext cx="277812" cy="276225"/>
            </a:xfrm>
            <a:custGeom>
              <a:avLst/>
              <a:gdLst>
                <a:gd name="T0" fmla="*/ 158 w 697"/>
                <a:gd name="T1" fmla="*/ 510 h 698"/>
                <a:gd name="T2" fmla="*/ 133 w 697"/>
                <a:gd name="T3" fmla="*/ 481 h 698"/>
                <a:gd name="T4" fmla="*/ 136 w 697"/>
                <a:gd name="T5" fmla="*/ 237 h 698"/>
                <a:gd name="T6" fmla="*/ 167 w 697"/>
                <a:gd name="T7" fmla="*/ 208 h 698"/>
                <a:gd name="T8" fmla="*/ 517 w 697"/>
                <a:gd name="T9" fmla="*/ 206 h 698"/>
                <a:gd name="T10" fmla="*/ 555 w 697"/>
                <a:gd name="T11" fmla="*/ 225 h 698"/>
                <a:gd name="T12" fmla="*/ 565 w 697"/>
                <a:gd name="T13" fmla="*/ 469 h 698"/>
                <a:gd name="T14" fmla="*/ 548 w 697"/>
                <a:gd name="T15" fmla="*/ 504 h 698"/>
                <a:gd name="T16" fmla="*/ 505 w 697"/>
                <a:gd name="T17" fmla="*/ 518 h 698"/>
                <a:gd name="T18" fmla="*/ 550 w 697"/>
                <a:gd name="T19" fmla="*/ 533 h 698"/>
                <a:gd name="T20" fmla="*/ 571 w 697"/>
                <a:gd name="T21" fmla="*/ 533 h 698"/>
                <a:gd name="T22" fmla="*/ 633 w 697"/>
                <a:gd name="T23" fmla="*/ 550 h 698"/>
                <a:gd name="T24" fmla="*/ 669 w 697"/>
                <a:gd name="T25" fmla="*/ 484 h 698"/>
                <a:gd name="T26" fmla="*/ 688 w 697"/>
                <a:gd name="T27" fmla="*/ 427 h 698"/>
                <a:gd name="T28" fmla="*/ 696 w 697"/>
                <a:gd name="T29" fmla="*/ 365 h 698"/>
                <a:gd name="T30" fmla="*/ 693 w 697"/>
                <a:gd name="T31" fmla="*/ 302 h 698"/>
                <a:gd name="T32" fmla="*/ 681 w 697"/>
                <a:gd name="T33" fmla="*/ 242 h 698"/>
                <a:gd name="T34" fmla="*/ 656 w 697"/>
                <a:gd name="T35" fmla="*/ 187 h 698"/>
                <a:gd name="T36" fmla="*/ 582 w 697"/>
                <a:gd name="T37" fmla="*/ 158 h 698"/>
                <a:gd name="T38" fmla="*/ 560 w 697"/>
                <a:gd name="T39" fmla="*/ 167 h 698"/>
                <a:gd name="T40" fmla="*/ 539 w 697"/>
                <a:gd name="T41" fmla="*/ 158 h 698"/>
                <a:gd name="T42" fmla="*/ 530 w 697"/>
                <a:gd name="T43" fmla="*/ 136 h 698"/>
                <a:gd name="T44" fmla="*/ 539 w 697"/>
                <a:gd name="T45" fmla="*/ 116 h 698"/>
                <a:gd name="T46" fmla="*/ 511 w 697"/>
                <a:gd name="T47" fmla="*/ 41 h 698"/>
                <a:gd name="T48" fmla="*/ 456 w 697"/>
                <a:gd name="T49" fmla="*/ 17 h 698"/>
                <a:gd name="T50" fmla="*/ 395 w 697"/>
                <a:gd name="T51" fmla="*/ 4 h 698"/>
                <a:gd name="T52" fmla="*/ 333 w 697"/>
                <a:gd name="T53" fmla="*/ 2 h 698"/>
                <a:gd name="T54" fmla="*/ 271 w 697"/>
                <a:gd name="T55" fmla="*/ 9 h 698"/>
                <a:gd name="T56" fmla="*/ 213 w 697"/>
                <a:gd name="T57" fmla="*/ 29 h 698"/>
                <a:gd name="T58" fmla="*/ 148 w 697"/>
                <a:gd name="T59" fmla="*/ 65 h 698"/>
                <a:gd name="T60" fmla="*/ 164 w 697"/>
                <a:gd name="T61" fmla="*/ 126 h 698"/>
                <a:gd name="T62" fmla="*/ 164 w 697"/>
                <a:gd name="T63" fmla="*/ 148 h 698"/>
                <a:gd name="T64" fmla="*/ 148 w 697"/>
                <a:gd name="T65" fmla="*/ 165 h 698"/>
                <a:gd name="T66" fmla="*/ 124 w 697"/>
                <a:gd name="T67" fmla="*/ 165 h 698"/>
                <a:gd name="T68" fmla="*/ 63 w 697"/>
                <a:gd name="T69" fmla="*/ 148 h 698"/>
                <a:gd name="T70" fmla="*/ 27 w 697"/>
                <a:gd name="T71" fmla="*/ 214 h 698"/>
                <a:gd name="T72" fmla="*/ 9 w 697"/>
                <a:gd name="T73" fmla="*/ 271 h 698"/>
                <a:gd name="T74" fmla="*/ 0 w 697"/>
                <a:gd name="T75" fmla="*/ 333 h 698"/>
                <a:gd name="T76" fmla="*/ 2 w 697"/>
                <a:gd name="T77" fmla="*/ 396 h 698"/>
                <a:gd name="T78" fmla="*/ 17 w 697"/>
                <a:gd name="T79" fmla="*/ 456 h 698"/>
                <a:gd name="T80" fmla="*/ 40 w 697"/>
                <a:gd name="T81" fmla="*/ 511 h 698"/>
                <a:gd name="T82" fmla="*/ 115 w 697"/>
                <a:gd name="T83" fmla="*/ 540 h 698"/>
                <a:gd name="T84" fmla="*/ 136 w 697"/>
                <a:gd name="T85" fmla="*/ 532 h 698"/>
                <a:gd name="T86" fmla="*/ 158 w 697"/>
                <a:gd name="T87" fmla="*/ 540 h 698"/>
                <a:gd name="T88" fmla="*/ 167 w 697"/>
                <a:gd name="T89" fmla="*/ 562 h 698"/>
                <a:gd name="T90" fmla="*/ 158 w 697"/>
                <a:gd name="T91" fmla="*/ 582 h 698"/>
                <a:gd name="T92" fmla="*/ 186 w 697"/>
                <a:gd name="T93" fmla="*/ 658 h 698"/>
                <a:gd name="T94" fmla="*/ 241 w 697"/>
                <a:gd name="T95" fmla="*/ 681 h 698"/>
                <a:gd name="T96" fmla="*/ 302 w 697"/>
                <a:gd name="T97" fmla="*/ 695 h 698"/>
                <a:gd name="T98" fmla="*/ 365 w 697"/>
                <a:gd name="T99" fmla="*/ 698 h 698"/>
                <a:gd name="T100" fmla="*/ 426 w 697"/>
                <a:gd name="T101" fmla="*/ 689 h 698"/>
                <a:gd name="T102" fmla="*/ 484 w 697"/>
                <a:gd name="T103" fmla="*/ 671 h 698"/>
                <a:gd name="T104" fmla="*/ 550 w 697"/>
                <a:gd name="T105" fmla="*/ 635 h 698"/>
                <a:gd name="T106" fmla="*/ 533 w 697"/>
                <a:gd name="T107" fmla="*/ 573 h 698"/>
                <a:gd name="T108" fmla="*/ 533 w 697"/>
                <a:gd name="T109" fmla="*/ 55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7" h="698">
                  <a:moveTo>
                    <a:pt x="193" y="518"/>
                  </a:moveTo>
                  <a:lnTo>
                    <a:pt x="180" y="517"/>
                  </a:lnTo>
                  <a:lnTo>
                    <a:pt x="168" y="514"/>
                  </a:lnTo>
                  <a:lnTo>
                    <a:pt x="158" y="510"/>
                  </a:lnTo>
                  <a:lnTo>
                    <a:pt x="149" y="504"/>
                  </a:lnTo>
                  <a:lnTo>
                    <a:pt x="141" y="497"/>
                  </a:lnTo>
                  <a:lnTo>
                    <a:pt x="136" y="490"/>
                  </a:lnTo>
                  <a:lnTo>
                    <a:pt x="133" y="481"/>
                  </a:lnTo>
                  <a:lnTo>
                    <a:pt x="132" y="470"/>
                  </a:lnTo>
                  <a:lnTo>
                    <a:pt x="132" y="258"/>
                  </a:lnTo>
                  <a:lnTo>
                    <a:pt x="133" y="247"/>
                  </a:lnTo>
                  <a:lnTo>
                    <a:pt x="136" y="237"/>
                  </a:lnTo>
                  <a:lnTo>
                    <a:pt x="141" y="228"/>
                  </a:lnTo>
                  <a:lnTo>
                    <a:pt x="149" y="220"/>
                  </a:lnTo>
                  <a:lnTo>
                    <a:pt x="157" y="214"/>
                  </a:lnTo>
                  <a:lnTo>
                    <a:pt x="167" y="208"/>
                  </a:lnTo>
                  <a:lnTo>
                    <a:pt x="178" y="206"/>
                  </a:lnTo>
                  <a:lnTo>
                    <a:pt x="193" y="205"/>
                  </a:lnTo>
                  <a:lnTo>
                    <a:pt x="505" y="205"/>
                  </a:lnTo>
                  <a:lnTo>
                    <a:pt x="517" y="206"/>
                  </a:lnTo>
                  <a:lnTo>
                    <a:pt x="529" y="208"/>
                  </a:lnTo>
                  <a:lnTo>
                    <a:pt x="539" y="212"/>
                  </a:lnTo>
                  <a:lnTo>
                    <a:pt x="548" y="219"/>
                  </a:lnTo>
                  <a:lnTo>
                    <a:pt x="555" y="225"/>
                  </a:lnTo>
                  <a:lnTo>
                    <a:pt x="560" y="234"/>
                  </a:lnTo>
                  <a:lnTo>
                    <a:pt x="564" y="243"/>
                  </a:lnTo>
                  <a:lnTo>
                    <a:pt x="565" y="253"/>
                  </a:lnTo>
                  <a:lnTo>
                    <a:pt x="565" y="469"/>
                  </a:lnTo>
                  <a:lnTo>
                    <a:pt x="564" y="479"/>
                  </a:lnTo>
                  <a:lnTo>
                    <a:pt x="560" y="490"/>
                  </a:lnTo>
                  <a:lnTo>
                    <a:pt x="555" y="497"/>
                  </a:lnTo>
                  <a:lnTo>
                    <a:pt x="548" y="504"/>
                  </a:lnTo>
                  <a:lnTo>
                    <a:pt x="539" y="510"/>
                  </a:lnTo>
                  <a:lnTo>
                    <a:pt x="529" y="514"/>
                  </a:lnTo>
                  <a:lnTo>
                    <a:pt x="517" y="517"/>
                  </a:lnTo>
                  <a:lnTo>
                    <a:pt x="505" y="518"/>
                  </a:lnTo>
                  <a:lnTo>
                    <a:pt x="193" y="518"/>
                  </a:lnTo>
                  <a:close/>
                  <a:moveTo>
                    <a:pt x="539" y="540"/>
                  </a:moveTo>
                  <a:lnTo>
                    <a:pt x="544" y="536"/>
                  </a:lnTo>
                  <a:lnTo>
                    <a:pt x="550" y="533"/>
                  </a:lnTo>
                  <a:lnTo>
                    <a:pt x="555" y="532"/>
                  </a:lnTo>
                  <a:lnTo>
                    <a:pt x="560" y="532"/>
                  </a:lnTo>
                  <a:lnTo>
                    <a:pt x="566" y="532"/>
                  </a:lnTo>
                  <a:lnTo>
                    <a:pt x="571" y="533"/>
                  </a:lnTo>
                  <a:lnTo>
                    <a:pt x="577" y="536"/>
                  </a:lnTo>
                  <a:lnTo>
                    <a:pt x="582" y="540"/>
                  </a:lnTo>
                  <a:lnTo>
                    <a:pt x="615" y="573"/>
                  </a:lnTo>
                  <a:lnTo>
                    <a:pt x="633" y="550"/>
                  </a:lnTo>
                  <a:lnTo>
                    <a:pt x="650" y="524"/>
                  </a:lnTo>
                  <a:lnTo>
                    <a:pt x="656" y="511"/>
                  </a:lnTo>
                  <a:lnTo>
                    <a:pt x="664" y="499"/>
                  </a:lnTo>
                  <a:lnTo>
                    <a:pt x="669" y="484"/>
                  </a:lnTo>
                  <a:lnTo>
                    <a:pt x="675" y="470"/>
                  </a:lnTo>
                  <a:lnTo>
                    <a:pt x="681" y="456"/>
                  </a:lnTo>
                  <a:lnTo>
                    <a:pt x="684" y="442"/>
                  </a:lnTo>
                  <a:lnTo>
                    <a:pt x="688" y="427"/>
                  </a:lnTo>
                  <a:lnTo>
                    <a:pt x="691" y="411"/>
                  </a:lnTo>
                  <a:lnTo>
                    <a:pt x="693" y="396"/>
                  </a:lnTo>
                  <a:lnTo>
                    <a:pt x="696" y="380"/>
                  </a:lnTo>
                  <a:lnTo>
                    <a:pt x="696" y="365"/>
                  </a:lnTo>
                  <a:lnTo>
                    <a:pt x="697" y="350"/>
                  </a:lnTo>
                  <a:lnTo>
                    <a:pt x="696" y="333"/>
                  </a:lnTo>
                  <a:lnTo>
                    <a:pt x="696" y="318"/>
                  </a:lnTo>
                  <a:lnTo>
                    <a:pt x="693" y="302"/>
                  </a:lnTo>
                  <a:lnTo>
                    <a:pt x="691" y="287"/>
                  </a:lnTo>
                  <a:lnTo>
                    <a:pt x="688" y="271"/>
                  </a:lnTo>
                  <a:lnTo>
                    <a:pt x="684" y="257"/>
                  </a:lnTo>
                  <a:lnTo>
                    <a:pt x="681" y="242"/>
                  </a:lnTo>
                  <a:lnTo>
                    <a:pt x="675" y="228"/>
                  </a:lnTo>
                  <a:lnTo>
                    <a:pt x="669" y="214"/>
                  </a:lnTo>
                  <a:lnTo>
                    <a:pt x="664" y="201"/>
                  </a:lnTo>
                  <a:lnTo>
                    <a:pt x="656" y="187"/>
                  </a:lnTo>
                  <a:lnTo>
                    <a:pt x="650" y="174"/>
                  </a:lnTo>
                  <a:lnTo>
                    <a:pt x="633" y="148"/>
                  </a:lnTo>
                  <a:lnTo>
                    <a:pt x="615" y="125"/>
                  </a:lnTo>
                  <a:lnTo>
                    <a:pt x="582" y="158"/>
                  </a:lnTo>
                  <a:lnTo>
                    <a:pt x="577" y="162"/>
                  </a:lnTo>
                  <a:lnTo>
                    <a:pt x="571" y="165"/>
                  </a:lnTo>
                  <a:lnTo>
                    <a:pt x="566" y="167"/>
                  </a:lnTo>
                  <a:lnTo>
                    <a:pt x="560" y="167"/>
                  </a:lnTo>
                  <a:lnTo>
                    <a:pt x="555" y="166"/>
                  </a:lnTo>
                  <a:lnTo>
                    <a:pt x="550" y="165"/>
                  </a:lnTo>
                  <a:lnTo>
                    <a:pt x="544" y="162"/>
                  </a:lnTo>
                  <a:lnTo>
                    <a:pt x="539" y="158"/>
                  </a:lnTo>
                  <a:lnTo>
                    <a:pt x="535" y="153"/>
                  </a:lnTo>
                  <a:lnTo>
                    <a:pt x="533" y="148"/>
                  </a:lnTo>
                  <a:lnTo>
                    <a:pt x="532" y="143"/>
                  </a:lnTo>
                  <a:lnTo>
                    <a:pt x="530" y="136"/>
                  </a:lnTo>
                  <a:lnTo>
                    <a:pt x="532" y="131"/>
                  </a:lnTo>
                  <a:lnTo>
                    <a:pt x="533" y="126"/>
                  </a:lnTo>
                  <a:lnTo>
                    <a:pt x="535" y="121"/>
                  </a:lnTo>
                  <a:lnTo>
                    <a:pt x="539" y="116"/>
                  </a:lnTo>
                  <a:lnTo>
                    <a:pt x="573" y="83"/>
                  </a:lnTo>
                  <a:lnTo>
                    <a:pt x="550" y="65"/>
                  </a:lnTo>
                  <a:lnTo>
                    <a:pt x="524" y="48"/>
                  </a:lnTo>
                  <a:lnTo>
                    <a:pt x="511" y="41"/>
                  </a:lnTo>
                  <a:lnTo>
                    <a:pt x="497" y="34"/>
                  </a:lnTo>
                  <a:lnTo>
                    <a:pt x="484" y="29"/>
                  </a:lnTo>
                  <a:lnTo>
                    <a:pt x="470" y="22"/>
                  </a:lnTo>
                  <a:lnTo>
                    <a:pt x="456" y="17"/>
                  </a:lnTo>
                  <a:lnTo>
                    <a:pt x="440" y="13"/>
                  </a:lnTo>
                  <a:lnTo>
                    <a:pt x="426" y="9"/>
                  </a:lnTo>
                  <a:lnTo>
                    <a:pt x="411" y="7"/>
                  </a:lnTo>
                  <a:lnTo>
                    <a:pt x="395" y="4"/>
                  </a:lnTo>
                  <a:lnTo>
                    <a:pt x="380" y="2"/>
                  </a:lnTo>
                  <a:lnTo>
                    <a:pt x="365" y="2"/>
                  </a:lnTo>
                  <a:lnTo>
                    <a:pt x="348" y="0"/>
                  </a:lnTo>
                  <a:lnTo>
                    <a:pt x="333" y="2"/>
                  </a:lnTo>
                  <a:lnTo>
                    <a:pt x="317" y="2"/>
                  </a:lnTo>
                  <a:lnTo>
                    <a:pt x="302" y="4"/>
                  </a:lnTo>
                  <a:lnTo>
                    <a:pt x="286" y="7"/>
                  </a:lnTo>
                  <a:lnTo>
                    <a:pt x="271" y="9"/>
                  </a:lnTo>
                  <a:lnTo>
                    <a:pt x="255" y="13"/>
                  </a:lnTo>
                  <a:lnTo>
                    <a:pt x="241" y="17"/>
                  </a:lnTo>
                  <a:lnTo>
                    <a:pt x="227" y="22"/>
                  </a:lnTo>
                  <a:lnTo>
                    <a:pt x="213" y="29"/>
                  </a:lnTo>
                  <a:lnTo>
                    <a:pt x="199" y="34"/>
                  </a:lnTo>
                  <a:lnTo>
                    <a:pt x="186" y="41"/>
                  </a:lnTo>
                  <a:lnTo>
                    <a:pt x="173" y="48"/>
                  </a:lnTo>
                  <a:lnTo>
                    <a:pt x="148" y="65"/>
                  </a:lnTo>
                  <a:lnTo>
                    <a:pt x="124" y="83"/>
                  </a:lnTo>
                  <a:lnTo>
                    <a:pt x="158" y="116"/>
                  </a:lnTo>
                  <a:lnTo>
                    <a:pt x="162" y="121"/>
                  </a:lnTo>
                  <a:lnTo>
                    <a:pt x="164" y="126"/>
                  </a:lnTo>
                  <a:lnTo>
                    <a:pt x="166" y="131"/>
                  </a:lnTo>
                  <a:lnTo>
                    <a:pt x="167" y="136"/>
                  </a:lnTo>
                  <a:lnTo>
                    <a:pt x="166" y="143"/>
                  </a:lnTo>
                  <a:lnTo>
                    <a:pt x="164" y="148"/>
                  </a:lnTo>
                  <a:lnTo>
                    <a:pt x="162" y="153"/>
                  </a:lnTo>
                  <a:lnTo>
                    <a:pt x="158" y="158"/>
                  </a:lnTo>
                  <a:lnTo>
                    <a:pt x="153" y="162"/>
                  </a:lnTo>
                  <a:lnTo>
                    <a:pt x="148" y="165"/>
                  </a:lnTo>
                  <a:lnTo>
                    <a:pt x="142" y="167"/>
                  </a:lnTo>
                  <a:lnTo>
                    <a:pt x="136" y="167"/>
                  </a:lnTo>
                  <a:lnTo>
                    <a:pt x="131" y="166"/>
                  </a:lnTo>
                  <a:lnTo>
                    <a:pt x="124" y="165"/>
                  </a:lnTo>
                  <a:lnTo>
                    <a:pt x="119" y="162"/>
                  </a:lnTo>
                  <a:lnTo>
                    <a:pt x="115" y="158"/>
                  </a:lnTo>
                  <a:lnTo>
                    <a:pt x="82" y="125"/>
                  </a:lnTo>
                  <a:lnTo>
                    <a:pt x="63" y="148"/>
                  </a:lnTo>
                  <a:lnTo>
                    <a:pt x="47" y="174"/>
                  </a:lnTo>
                  <a:lnTo>
                    <a:pt x="40" y="187"/>
                  </a:lnTo>
                  <a:lnTo>
                    <a:pt x="33" y="201"/>
                  </a:lnTo>
                  <a:lnTo>
                    <a:pt x="27" y="214"/>
                  </a:lnTo>
                  <a:lnTo>
                    <a:pt x="22" y="228"/>
                  </a:lnTo>
                  <a:lnTo>
                    <a:pt x="17" y="242"/>
                  </a:lnTo>
                  <a:lnTo>
                    <a:pt x="13" y="257"/>
                  </a:lnTo>
                  <a:lnTo>
                    <a:pt x="9" y="271"/>
                  </a:lnTo>
                  <a:lnTo>
                    <a:pt x="5" y="287"/>
                  </a:lnTo>
                  <a:lnTo>
                    <a:pt x="2" y="302"/>
                  </a:lnTo>
                  <a:lnTo>
                    <a:pt x="1" y="318"/>
                  </a:lnTo>
                  <a:lnTo>
                    <a:pt x="0" y="333"/>
                  </a:lnTo>
                  <a:lnTo>
                    <a:pt x="0" y="350"/>
                  </a:lnTo>
                  <a:lnTo>
                    <a:pt x="0" y="365"/>
                  </a:lnTo>
                  <a:lnTo>
                    <a:pt x="1" y="380"/>
                  </a:lnTo>
                  <a:lnTo>
                    <a:pt x="2" y="396"/>
                  </a:lnTo>
                  <a:lnTo>
                    <a:pt x="5" y="411"/>
                  </a:lnTo>
                  <a:lnTo>
                    <a:pt x="9" y="427"/>
                  </a:lnTo>
                  <a:lnTo>
                    <a:pt x="13" y="442"/>
                  </a:lnTo>
                  <a:lnTo>
                    <a:pt x="17" y="456"/>
                  </a:lnTo>
                  <a:lnTo>
                    <a:pt x="22" y="470"/>
                  </a:lnTo>
                  <a:lnTo>
                    <a:pt x="27" y="484"/>
                  </a:lnTo>
                  <a:lnTo>
                    <a:pt x="33" y="499"/>
                  </a:lnTo>
                  <a:lnTo>
                    <a:pt x="40" y="511"/>
                  </a:lnTo>
                  <a:lnTo>
                    <a:pt x="47" y="524"/>
                  </a:lnTo>
                  <a:lnTo>
                    <a:pt x="63" y="550"/>
                  </a:lnTo>
                  <a:lnTo>
                    <a:pt x="82" y="573"/>
                  </a:lnTo>
                  <a:lnTo>
                    <a:pt x="115" y="540"/>
                  </a:lnTo>
                  <a:lnTo>
                    <a:pt x="119" y="536"/>
                  </a:lnTo>
                  <a:lnTo>
                    <a:pt x="124" y="533"/>
                  </a:lnTo>
                  <a:lnTo>
                    <a:pt x="131" y="532"/>
                  </a:lnTo>
                  <a:lnTo>
                    <a:pt x="136" y="532"/>
                  </a:lnTo>
                  <a:lnTo>
                    <a:pt x="142" y="532"/>
                  </a:lnTo>
                  <a:lnTo>
                    <a:pt x="148" y="533"/>
                  </a:lnTo>
                  <a:lnTo>
                    <a:pt x="153" y="536"/>
                  </a:lnTo>
                  <a:lnTo>
                    <a:pt x="158" y="540"/>
                  </a:lnTo>
                  <a:lnTo>
                    <a:pt x="162" y="545"/>
                  </a:lnTo>
                  <a:lnTo>
                    <a:pt x="164" y="550"/>
                  </a:lnTo>
                  <a:lnTo>
                    <a:pt x="166" y="555"/>
                  </a:lnTo>
                  <a:lnTo>
                    <a:pt x="167" y="562"/>
                  </a:lnTo>
                  <a:lnTo>
                    <a:pt x="166" y="567"/>
                  </a:lnTo>
                  <a:lnTo>
                    <a:pt x="164" y="573"/>
                  </a:lnTo>
                  <a:lnTo>
                    <a:pt x="162" y="578"/>
                  </a:lnTo>
                  <a:lnTo>
                    <a:pt x="158" y="582"/>
                  </a:lnTo>
                  <a:lnTo>
                    <a:pt x="124" y="615"/>
                  </a:lnTo>
                  <a:lnTo>
                    <a:pt x="148" y="635"/>
                  </a:lnTo>
                  <a:lnTo>
                    <a:pt x="173" y="650"/>
                  </a:lnTo>
                  <a:lnTo>
                    <a:pt x="186" y="658"/>
                  </a:lnTo>
                  <a:lnTo>
                    <a:pt x="199" y="664"/>
                  </a:lnTo>
                  <a:lnTo>
                    <a:pt x="213" y="671"/>
                  </a:lnTo>
                  <a:lnTo>
                    <a:pt x="227" y="676"/>
                  </a:lnTo>
                  <a:lnTo>
                    <a:pt x="241" y="681"/>
                  </a:lnTo>
                  <a:lnTo>
                    <a:pt x="255" y="685"/>
                  </a:lnTo>
                  <a:lnTo>
                    <a:pt x="271" y="689"/>
                  </a:lnTo>
                  <a:lnTo>
                    <a:pt x="286" y="693"/>
                  </a:lnTo>
                  <a:lnTo>
                    <a:pt x="302" y="695"/>
                  </a:lnTo>
                  <a:lnTo>
                    <a:pt x="317" y="696"/>
                  </a:lnTo>
                  <a:lnTo>
                    <a:pt x="333" y="698"/>
                  </a:lnTo>
                  <a:lnTo>
                    <a:pt x="348" y="698"/>
                  </a:lnTo>
                  <a:lnTo>
                    <a:pt x="365" y="698"/>
                  </a:lnTo>
                  <a:lnTo>
                    <a:pt x="380" y="696"/>
                  </a:lnTo>
                  <a:lnTo>
                    <a:pt x="395" y="695"/>
                  </a:lnTo>
                  <a:lnTo>
                    <a:pt x="411" y="693"/>
                  </a:lnTo>
                  <a:lnTo>
                    <a:pt x="426" y="689"/>
                  </a:lnTo>
                  <a:lnTo>
                    <a:pt x="440" y="685"/>
                  </a:lnTo>
                  <a:lnTo>
                    <a:pt x="456" y="681"/>
                  </a:lnTo>
                  <a:lnTo>
                    <a:pt x="470" y="676"/>
                  </a:lnTo>
                  <a:lnTo>
                    <a:pt x="484" y="671"/>
                  </a:lnTo>
                  <a:lnTo>
                    <a:pt x="497" y="664"/>
                  </a:lnTo>
                  <a:lnTo>
                    <a:pt x="511" y="658"/>
                  </a:lnTo>
                  <a:lnTo>
                    <a:pt x="524" y="650"/>
                  </a:lnTo>
                  <a:lnTo>
                    <a:pt x="550" y="635"/>
                  </a:lnTo>
                  <a:lnTo>
                    <a:pt x="573" y="615"/>
                  </a:lnTo>
                  <a:lnTo>
                    <a:pt x="539" y="582"/>
                  </a:lnTo>
                  <a:lnTo>
                    <a:pt x="535" y="578"/>
                  </a:lnTo>
                  <a:lnTo>
                    <a:pt x="533" y="573"/>
                  </a:lnTo>
                  <a:lnTo>
                    <a:pt x="532" y="567"/>
                  </a:lnTo>
                  <a:lnTo>
                    <a:pt x="530" y="562"/>
                  </a:lnTo>
                  <a:lnTo>
                    <a:pt x="532" y="555"/>
                  </a:lnTo>
                  <a:lnTo>
                    <a:pt x="533" y="550"/>
                  </a:lnTo>
                  <a:lnTo>
                    <a:pt x="535" y="545"/>
                  </a:lnTo>
                  <a:lnTo>
                    <a:pt x="539" y="5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3621">
              <a:extLst>
                <a:ext uri="{FF2B5EF4-FFF2-40B4-BE49-F238E27FC236}">
                  <a16:creationId xmlns:a16="http://schemas.microsoft.com/office/drawing/2014/main" id="{AD76D8F2-24A8-45C7-93D1-4E507EA27F85}"/>
                </a:ext>
              </a:extLst>
            </p:cNvPr>
            <p:cNvSpPr>
              <a:spLocks/>
            </p:cNvSpPr>
            <p:nvPr/>
          </p:nvSpPr>
          <p:spPr bwMode="auto">
            <a:xfrm>
              <a:off x="11109325" y="885825"/>
              <a:ext cx="123825" cy="71438"/>
            </a:xfrm>
            <a:custGeom>
              <a:avLst/>
              <a:gdLst>
                <a:gd name="T0" fmla="*/ 220 w 312"/>
                <a:gd name="T1" fmla="*/ 82 h 180"/>
                <a:gd name="T2" fmla="*/ 295 w 312"/>
                <a:gd name="T3" fmla="*/ 20 h 180"/>
                <a:gd name="T4" fmla="*/ 299 w 312"/>
                <a:gd name="T5" fmla="*/ 16 h 180"/>
                <a:gd name="T6" fmla="*/ 300 w 312"/>
                <a:gd name="T7" fmla="*/ 13 h 180"/>
                <a:gd name="T8" fmla="*/ 299 w 312"/>
                <a:gd name="T9" fmla="*/ 7 h 180"/>
                <a:gd name="T10" fmla="*/ 296 w 312"/>
                <a:gd name="T11" fmla="*/ 4 h 180"/>
                <a:gd name="T12" fmla="*/ 294 w 312"/>
                <a:gd name="T13" fmla="*/ 1 h 180"/>
                <a:gd name="T14" fmla="*/ 288 w 312"/>
                <a:gd name="T15" fmla="*/ 0 h 180"/>
                <a:gd name="T16" fmla="*/ 285 w 312"/>
                <a:gd name="T17" fmla="*/ 0 h 180"/>
                <a:gd name="T18" fmla="*/ 279 w 312"/>
                <a:gd name="T19" fmla="*/ 2 h 180"/>
                <a:gd name="T20" fmla="*/ 155 w 312"/>
                <a:gd name="T21" fmla="*/ 104 h 180"/>
                <a:gd name="T22" fmla="*/ 30 w 312"/>
                <a:gd name="T23" fmla="*/ 2 h 180"/>
                <a:gd name="T24" fmla="*/ 26 w 312"/>
                <a:gd name="T25" fmla="*/ 0 h 180"/>
                <a:gd name="T26" fmla="*/ 21 w 312"/>
                <a:gd name="T27" fmla="*/ 0 h 180"/>
                <a:gd name="T28" fmla="*/ 18 w 312"/>
                <a:gd name="T29" fmla="*/ 1 h 180"/>
                <a:gd name="T30" fmla="*/ 14 w 312"/>
                <a:gd name="T31" fmla="*/ 4 h 180"/>
                <a:gd name="T32" fmla="*/ 11 w 312"/>
                <a:gd name="T33" fmla="*/ 7 h 180"/>
                <a:gd name="T34" fmla="*/ 11 w 312"/>
                <a:gd name="T35" fmla="*/ 13 h 180"/>
                <a:gd name="T36" fmla="*/ 12 w 312"/>
                <a:gd name="T37" fmla="*/ 16 h 180"/>
                <a:gd name="T38" fmla="*/ 15 w 312"/>
                <a:gd name="T39" fmla="*/ 20 h 180"/>
                <a:gd name="T40" fmla="*/ 91 w 312"/>
                <a:gd name="T41" fmla="*/ 82 h 180"/>
                <a:gd name="T42" fmla="*/ 3 w 312"/>
                <a:gd name="T43" fmla="*/ 159 h 180"/>
                <a:gd name="T44" fmla="*/ 1 w 312"/>
                <a:gd name="T45" fmla="*/ 162 h 180"/>
                <a:gd name="T46" fmla="*/ 0 w 312"/>
                <a:gd name="T47" fmla="*/ 167 h 180"/>
                <a:gd name="T48" fmla="*/ 0 w 312"/>
                <a:gd name="T49" fmla="*/ 172 h 180"/>
                <a:gd name="T50" fmla="*/ 2 w 312"/>
                <a:gd name="T51" fmla="*/ 176 h 180"/>
                <a:gd name="T52" fmla="*/ 6 w 312"/>
                <a:gd name="T53" fmla="*/ 178 h 180"/>
                <a:gd name="T54" fmla="*/ 11 w 312"/>
                <a:gd name="T55" fmla="*/ 180 h 180"/>
                <a:gd name="T56" fmla="*/ 15 w 312"/>
                <a:gd name="T57" fmla="*/ 178 h 180"/>
                <a:gd name="T58" fmla="*/ 19 w 312"/>
                <a:gd name="T59" fmla="*/ 177 h 180"/>
                <a:gd name="T60" fmla="*/ 110 w 312"/>
                <a:gd name="T61" fmla="*/ 97 h 180"/>
                <a:gd name="T62" fmla="*/ 147 w 312"/>
                <a:gd name="T63" fmla="*/ 128 h 180"/>
                <a:gd name="T64" fmla="*/ 151 w 312"/>
                <a:gd name="T65" fmla="*/ 131 h 180"/>
                <a:gd name="T66" fmla="*/ 155 w 312"/>
                <a:gd name="T67" fmla="*/ 132 h 180"/>
                <a:gd name="T68" fmla="*/ 159 w 312"/>
                <a:gd name="T69" fmla="*/ 131 h 180"/>
                <a:gd name="T70" fmla="*/ 163 w 312"/>
                <a:gd name="T71" fmla="*/ 128 h 180"/>
                <a:gd name="T72" fmla="*/ 201 w 312"/>
                <a:gd name="T73" fmla="*/ 97 h 180"/>
                <a:gd name="T74" fmla="*/ 291 w 312"/>
                <a:gd name="T75" fmla="*/ 177 h 180"/>
                <a:gd name="T76" fmla="*/ 295 w 312"/>
                <a:gd name="T77" fmla="*/ 178 h 180"/>
                <a:gd name="T78" fmla="*/ 300 w 312"/>
                <a:gd name="T79" fmla="*/ 180 h 180"/>
                <a:gd name="T80" fmla="*/ 304 w 312"/>
                <a:gd name="T81" fmla="*/ 178 h 180"/>
                <a:gd name="T82" fmla="*/ 309 w 312"/>
                <a:gd name="T83" fmla="*/ 176 h 180"/>
                <a:gd name="T84" fmla="*/ 310 w 312"/>
                <a:gd name="T85" fmla="*/ 172 h 180"/>
                <a:gd name="T86" fmla="*/ 312 w 312"/>
                <a:gd name="T87" fmla="*/ 167 h 180"/>
                <a:gd name="T88" fmla="*/ 310 w 312"/>
                <a:gd name="T89" fmla="*/ 162 h 180"/>
                <a:gd name="T90" fmla="*/ 308 w 312"/>
                <a:gd name="T91" fmla="*/ 159 h 180"/>
                <a:gd name="T92" fmla="*/ 220 w 312"/>
                <a:gd name="T93" fmla="*/ 8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2" h="180">
                  <a:moveTo>
                    <a:pt x="220" y="82"/>
                  </a:moveTo>
                  <a:lnTo>
                    <a:pt x="295" y="20"/>
                  </a:lnTo>
                  <a:lnTo>
                    <a:pt x="299" y="16"/>
                  </a:lnTo>
                  <a:lnTo>
                    <a:pt x="300" y="13"/>
                  </a:lnTo>
                  <a:lnTo>
                    <a:pt x="299" y="7"/>
                  </a:lnTo>
                  <a:lnTo>
                    <a:pt x="296" y="4"/>
                  </a:lnTo>
                  <a:lnTo>
                    <a:pt x="294" y="1"/>
                  </a:lnTo>
                  <a:lnTo>
                    <a:pt x="288" y="0"/>
                  </a:lnTo>
                  <a:lnTo>
                    <a:pt x="285" y="0"/>
                  </a:lnTo>
                  <a:lnTo>
                    <a:pt x="279" y="2"/>
                  </a:lnTo>
                  <a:lnTo>
                    <a:pt x="155" y="104"/>
                  </a:lnTo>
                  <a:lnTo>
                    <a:pt x="30" y="2"/>
                  </a:lnTo>
                  <a:lnTo>
                    <a:pt x="26" y="0"/>
                  </a:lnTo>
                  <a:lnTo>
                    <a:pt x="21" y="0"/>
                  </a:lnTo>
                  <a:lnTo>
                    <a:pt x="18" y="1"/>
                  </a:lnTo>
                  <a:lnTo>
                    <a:pt x="14" y="4"/>
                  </a:lnTo>
                  <a:lnTo>
                    <a:pt x="11" y="7"/>
                  </a:lnTo>
                  <a:lnTo>
                    <a:pt x="11" y="13"/>
                  </a:lnTo>
                  <a:lnTo>
                    <a:pt x="12" y="16"/>
                  </a:lnTo>
                  <a:lnTo>
                    <a:pt x="15" y="20"/>
                  </a:lnTo>
                  <a:lnTo>
                    <a:pt x="91" y="82"/>
                  </a:lnTo>
                  <a:lnTo>
                    <a:pt x="3" y="159"/>
                  </a:lnTo>
                  <a:lnTo>
                    <a:pt x="1" y="162"/>
                  </a:lnTo>
                  <a:lnTo>
                    <a:pt x="0" y="167"/>
                  </a:lnTo>
                  <a:lnTo>
                    <a:pt x="0" y="172"/>
                  </a:lnTo>
                  <a:lnTo>
                    <a:pt x="2" y="176"/>
                  </a:lnTo>
                  <a:lnTo>
                    <a:pt x="6" y="178"/>
                  </a:lnTo>
                  <a:lnTo>
                    <a:pt x="11" y="180"/>
                  </a:lnTo>
                  <a:lnTo>
                    <a:pt x="15" y="178"/>
                  </a:lnTo>
                  <a:lnTo>
                    <a:pt x="19" y="177"/>
                  </a:lnTo>
                  <a:lnTo>
                    <a:pt x="110" y="97"/>
                  </a:lnTo>
                  <a:lnTo>
                    <a:pt x="147" y="128"/>
                  </a:lnTo>
                  <a:lnTo>
                    <a:pt x="151" y="131"/>
                  </a:lnTo>
                  <a:lnTo>
                    <a:pt x="155" y="132"/>
                  </a:lnTo>
                  <a:lnTo>
                    <a:pt x="159" y="131"/>
                  </a:lnTo>
                  <a:lnTo>
                    <a:pt x="163" y="128"/>
                  </a:lnTo>
                  <a:lnTo>
                    <a:pt x="201" y="97"/>
                  </a:lnTo>
                  <a:lnTo>
                    <a:pt x="291" y="177"/>
                  </a:lnTo>
                  <a:lnTo>
                    <a:pt x="295" y="178"/>
                  </a:lnTo>
                  <a:lnTo>
                    <a:pt x="300" y="180"/>
                  </a:lnTo>
                  <a:lnTo>
                    <a:pt x="304" y="178"/>
                  </a:lnTo>
                  <a:lnTo>
                    <a:pt x="309" y="176"/>
                  </a:lnTo>
                  <a:lnTo>
                    <a:pt x="310" y="172"/>
                  </a:lnTo>
                  <a:lnTo>
                    <a:pt x="312" y="167"/>
                  </a:lnTo>
                  <a:lnTo>
                    <a:pt x="310" y="162"/>
                  </a:lnTo>
                  <a:lnTo>
                    <a:pt x="308" y="159"/>
                  </a:lnTo>
                  <a:lnTo>
                    <a:pt x="22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3622">
              <a:extLst>
                <a:ext uri="{FF2B5EF4-FFF2-40B4-BE49-F238E27FC236}">
                  <a16:creationId xmlns:a16="http://schemas.microsoft.com/office/drawing/2014/main" id="{BFC5AFB5-B934-4878-815B-12196286A21C}"/>
                </a:ext>
              </a:extLst>
            </p:cNvPr>
            <p:cNvSpPr>
              <a:spLocks/>
            </p:cNvSpPr>
            <p:nvPr/>
          </p:nvSpPr>
          <p:spPr bwMode="auto">
            <a:xfrm>
              <a:off x="11250613" y="993775"/>
              <a:ext cx="63500" cy="63500"/>
            </a:xfrm>
            <a:custGeom>
              <a:avLst/>
              <a:gdLst>
                <a:gd name="T0" fmla="*/ 21 w 161"/>
                <a:gd name="T1" fmla="*/ 3 h 159"/>
                <a:gd name="T2" fmla="*/ 17 w 161"/>
                <a:gd name="T3" fmla="*/ 0 h 159"/>
                <a:gd name="T4" fmla="*/ 13 w 161"/>
                <a:gd name="T5" fmla="*/ 0 h 159"/>
                <a:gd name="T6" fmla="*/ 8 w 161"/>
                <a:gd name="T7" fmla="*/ 0 h 159"/>
                <a:gd name="T8" fmla="*/ 4 w 161"/>
                <a:gd name="T9" fmla="*/ 3 h 159"/>
                <a:gd name="T10" fmla="*/ 2 w 161"/>
                <a:gd name="T11" fmla="*/ 6 h 159"/>
                <a:gd name="T12" fmla="*/ 0 w 161"/>
                <a:gd name="T13" fmla="*/ 12 h 159"/>
                <a:gd name="T14" fmla="*/ 2 w 161"/>
                <a:gd name="T15" fmla="*/ 15 h 159"/>
                <a:gd name="T16" fmla="*/ 4 w 161"/>
                <a:gd name="T17" fmla="*/ 21 h 159"/>
                <a:gd name="T18" fmla="*/ 140 w 161"/>
                <a:gd name="T19" fmla="*/ 157 h 159"/>
                <a:gd name="T20" fmla="*/ 144 w 161"/>
                <a:gd name="T21" fmla="*/ 159 h 159"/>
                <a:gd name="T22" fmla="*/ 149 w 161"/>
                <a:gd name="T23" fmla="*/ 159 h 159"/>
                <a:gd name="T24" fmla="*/ 153 w 161"/>
                <a:gd name="T25" fmla="*/ 159 h 159"/>
                <a:gd name="T26" fmla="*/ 157 w 161"/>
                <a:gd name="T27" fmla="*/ 157 h 159"/>
                <a:gd name="T28" fmla="*/ 160 w 161"/>
                <a:gd name="T29" fmla="*/ 153 h 159"/>
                <a:gd name="T30" fmla="*/ 161 w 161"/>
                <a:gd name="T31" fmla="*/ 148 h 159"/>
                <a:gd name="T32" fmla="*/ 160 w 161"/>
                <a:gd name="T33" fmla="*/ 144 h 159"/>
                <a:gd name="T34" fmla="*/ 157 w 161"/>
                <a:gd name="T35" fmla="*/ 139 h 159"/>
                <a:gd name="T36" fmla="*/ 21 w 161"/>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59">
                  <a:moveTo>
                    <a:pt x="21" y="3"/>
                  </a:moveTo>
                  <a:lnTo>
                    <a:pt x="17" y="0"/>
                  </a:lnTo>
                  <a:lnTo>
                    <a:pt x="13" y="0"/>
                  </a:lnTo>
                  <a:lnTo>
                    <a:pt x="8" y="0"/>
                  </a:lnTo>
                  <a:lnTo>
                    <a:pt x="4" y="3"/>
                  </a:lnTo>
                  <a:lnTo>
                    <a:pt x="2" y="6"/>
                  </a:lnTo>
                  <a:lnTo>
                    <a:pt x="0" y="12"/>
                  </a:lnTo>
                  <a:lnTo>
                    <a:pt x="2" y="15"/>
                  </a:lnTo>
                  <a:lnTo>
                    <a:pt x="4" y="21"/>
                  </a:lnTo>
                  <a:lnTo>
                    <a:pt x="140" y="157"/>
                  </a:lnTo>
                  <a:lnTo>
                    <a:pt x="144" y="159"/>
                  </a:lnTo>
                  <a:lnTo>
                    <a:pt x="149" y="159"/>
                  </a:lnTo>
                  <a:lnTo>
                    <a:pt x="153" y="159"/>
                  </a:lnTo>
                  <a:lnTo>
                    <a:pt x="157" y="157"/>
                  </a:lnTo>
                  <a:lnTo>
                    <a:pt x="160" y="153"/>
                  </a:lnTo>
                  <a:lnTo>
                    <a:pt x="161" y="148"/>
                  </a:lnTo>
                  <a:lnTo>
                    <a:pt x="160" y="144"/>
                  </a:lnTo>
                  <a:lnTo>
                    <a:pt x="157" y="139"/>
                  </a:ln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3623">
              <a:extLst>
                <a:ext uri="{FF2B5EF4-FFF2-40B4-BE49-F238E27FC236}">
                  <a16:creationId xmlns:a16="http://schemas.microsoft.com/office/drawing/2014/main" id="{6FEA2310-F55A-42DA-913D-4342D4C4A861}"/>
                </a:ext>
              </a:extLst>
            </p:cNvPr>
            <p:cNvSpPr>
              <a:spLocks/>
            </p:cNvSpPr>
            <p:nvPr/>
          </p:nvSpPr>
          <p:spPr bwMode="auto">
            <a:xfrm>
              <a:off x="11028363" y="993775"/>
              <a:ext cx="63500" cy="63500"/>
            </a:xfrm>
            <a:custGeom>
              <a:avLst/>
              <a:gdLst>
                <a:gd name="T0" fmla="*/ 157 w 160"/>
                <a:gd name="T1" fmla="*/ 3 h 159"/>
                <a:gd name="T2" fmla="*/ 153 w 160"/>
                <a:gd name="T3" fmla="*/ 0 h 159"/>
                <a:gd name="T4" fmla="*/ 148 w 160"/>
                <a:gd name="T5" fmla="*/ 0 h 159"/>
                <a:gd name="T6" fmla="*/ 144 w 160"/>
                <a:gd name="T7" fmla="*/ 0 h 159"/>
                <a:gd name="T8" fmla="*/ 139 w 160"/>
                <a:gd name="T9" fmla="*/ 3 h 159"/>
                <a:gd name="T10" fmla="*/ 3 w 160"/>
                <a:gd name="T11" fmla="*/ 139 h 159"/>
                <a:gd name="T12" fmla="*/ 0 w 160"/>
                <a:gd name="T13" fmla="*/ 144 h 159"/>
                <a:gd name="T14" fmla="*/ 0 w 160"/>
                <a:gd name="T15" fmla="*/ 148 h 159"/>
                <a:gd name="T16" fmla="*/ 0 w 160"/>
                <a:gd name="T17" fmla="*/ 153 h 159"/>
                <a:gd name="T18" fmla="*/ 3 w 160"/>
                <a:gd name="T19" fmla="*/ 157 h 159"/>
                <a:gd name="T20" fmla="*/ 7 w 160"/>
                <a:gd name="T21" fmla="*/ 159 h 159"/>
                <a:gd name="T22" fmla="*/ 12 w 160"/>
                <a:gd name="T23" fmla="*/ 159 h 159"/>
                <a:gd name="T24" fmla="*/ 16 w 160"/>
                <a:gd name="T25" fmla="*/ 159 h 159"/>
                <a:gd name="T26" fmla="*/ 21 w 160"/>
                <a:gd name="T27" fmla="*/ 157 h 159"/>
                <a:gd name="T28" fmla="*/ 157 w 160"/>
                <a:gd name="T29" fmla="*/ 21 h 159"/>
                <a:gd name="T30" fmla="*/ 160 w 160"/>
                <a:gd name="T31" fmla="*/ 15 h 159"/>
                <a:gd name="T32" fmla="*/ 160 w 160"/>
                <a:gd name="T33" fmla="*/ 12 h 159"/>
                <a:gd name="T34" fmla="*/ 160 w 160"/>
                <a:gd name="T35" fmla="*/ 6 h 159"/>
                <a:gd name="T36" fmla="*/ 157 w 160"/>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59">
                  <a:moveTo>
                    <a:pt x="157" y="3"/>
                  </a:moveTo>
                  <a:lnTo>
                    <a:pt x="153" y="0"/>
                  </a:lnTo>
                  <a:lnTo>
                    <a:pt x="148" y="0"/>
                  </a:lnTo>
                  <a:lnTo>
                    <a:pt x="144" y="0"/>
                  </a:lnTo>
                  <a:lnTo>
                    <a:pt x="139" y="3"/>
                  </a:lnTo>
                  <a:lnTo>
                    <a:pt x="3" y="139"/>
                  </a:lnTo>
                  <a:lnTo>
                    <a:pt x="0" y="144"/>
                  </a:lnTo>
                  <a:lnTo>
                    <a:pt x="0" y="148"/>
                  </a:lnTo>
                  <a:lnTo>
                    <a:pt x="0" y="153"/>
                  </a:lnTo>
                  <a:lnTo>
                    <a:pt x="3" y="157"/>
                  </a:lnTo>
                  <a:lnTo>
                    <a:pt x="7" y="159"/>
                  </a:lnTo>
                  <a:lnTo>
                    <a:pt x="12" y="159"/>
                  </a:lnTo>
                  <a:lnTo>
                    <a:pt x="16" y="159"/>
                  </a:lnTo>
                  <a:lnTo>
                    <a:pt x="21" y="157"/>
                  </a:lnTo>
                  <a:lnTo>
                    <a:pt x="157" y="21"/>
                  </a:lnTo>
                  <a:lnTo>
                    <a:pt x="160" y="15"/>
                  </a:lnTo>
                  <a:lnTo>
                    <a:pt x="160" y="12"/>
                  </a:lnTo>
                  <a:lnTo>
                    <a:pt x="160" y="6"/>
                  </a:lnTo>
                  <a:lnTo>
                    <a:pt x="157"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3624">
              <a:extLst>
                <a:ext uri="{FF2B5EF4-FFF2-40B4-BE49-F238E27FC236}">
                  <a16:creationId xmlns:a16="http://schemas.microsoft.com/office/drawing/2014/main" id="{A80953AC-975D-4E59-BEC4-4B21BEA83C06}"/>
                </a:ext>
              </a:extLst>
            </p:cNvPr>
            <p:cNvSpPr>
              <a:spLocks/>
            </p:cNvSpPr>
            <p:nvPr/>
          </p:nvSpPr>
          <p:spPr bwMode="auto">
            <a:xfrm>
              <a:off x="11250613" y="771525"/>
              <a:ext cx="63500" cy="63500"/>
            </a:xfrm>
            <a:custGeom>
              <a:avLst/>
              <a:gdLst>
                <a:gd name="T0" fmla="*/ 4 w 161"/>
                <a:gd name="T1" fmla="*/ 156 h 160"/>
                <a:gd name="T2" fmla="*/ 8 w 161"/>
                <a:gd name="T3" fmla="*/ 159 h 160"/>
                <a:gd name="T4" fmla="*/ 12 w 161"/>
                <a:gd name="T5" fmla="*/ 160 h 160"/>
                <a:gd name="T6" fmla="*/ 17 w 161"/>
                <a:gd name="T7" fmla="*/ 159 h 160"/>
                <a:gd name="T8" fmla="*/ 21 w 161"/>
                <a:gd name="T9" fmla="*/ 156 h 160"/>
                <a:gd name="T10" fmla="*/ 157 w 161"/>
                <a:gd name="T11" fmla="*/ 20 h 160"/>
                <a:gd name="T12" fmla="*/ 160 w 161"/>
                <a:gd name="T13" fmla="*/ 16 h 160"/>
                <a:gd name="T14" fmla="*/ 161 w 161"/>
                <a:gd name="T15" fmla="*/ 11 h 160"/>
                <a:gd name="T16" fmla="*/ 160 w 161"/>
                <a:gd name="T17" fmla="*/ 7 h 160"/>
                <a:gd name="T18" fmla="*/ 157 w 161"/>
                <a:gd name="T19" fmla="*/ 4 h 160"/>
                <a:gd name="T20" fmla="*/ 153 w 161"/>
                <a:gd name="T21" fmla="*/ 1 h 160"/>
                <a:gd name="T22" fmla="*/ 149 w 161"/>
                <a:gd name="T23" fmla="*/ 0 h 160"/>
                <a:gd name="T24" fmla="*/ 144 w 161"/>
                <a:gd name="T25" fmla="*/ 1 h 160"/>
                <a:gd name="T26" fmla="*/ 140 w 161"/>
                <a:gd name="T27" fmla="*/ 4 h 160"/>
                <a:gd name="T28" fmla="*/ 4 w 161"/>
                <a:gd name="T29" fmla="*/ 140 h 160"/>
                <a:gd name="T30" fmla="*/ 2 w 161"/>
                <a:gd name="T31" fmla="*/ 144 h 160"/>
                <a:gd name="T32" fmla="*/ 0 w 161"/>
                <a:gd name="T33" fmla="*/ 147 h 160"/>
                <a:gd name="T34" fmla="*/ 2 w 161"/>
                <a:gd name="T35" fmla="*/ 153 h 160"/>
                <a:gd name="T36" fmla="*/ 4 w 161"/>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60">
                  <a:moveTo>
                    <a:pt x="4" y="156"/>
                  </a:moveTo>
                  <a:lnTo>
                    <a:pt x="8" y="159"/>
                  </a:lnTo>
                  <a:lnTo>
                    <a:pt x="12" y="160"/>
                  </a:lnTo>
                  <a:lnTo>
                    <a:pt x="17" y="159"/>
                  </a:lnTo>
                  <a:lnTo>
                    <a:pt x="21" y="156"/>
                  </a:lnTo>
                  <a:lnTo>
                    <a:pt x="157" y="20"/>
                  </a:lnTo>
                  <a:lnTo>
                    <a:pt x="160" y="16"/>
                  </a:lnTo>
                  <a:lnTo>
                    <a:pt x="161" y="11"/>
                  </a:lnTo>
                  <a:lnTo>
                    <a:pt x="160" y="7"/>
                  </a:lnTo>
                  <a:lnTo>
                    <a:pt x="157" y="4"/>
                  </a:lnTo>
                  <a:lnTo>
                    <a:pt x="153" y="1"/>
                  </a:lnTo>
                  <a:lnTo>
                    <a:pt x="149" y="0"/>
                  </a:lnTo>
                  <a:lnTo>
                    <a:pt x="144" y="1"/>
                  </a:lnTo>
                  <a:lnTo>
                    <a:pt x="140" y="4"/>
                  </a:lnTo>
                  <a:lnTo>
                    <a:pt x="4" y="140"/>
                  </a:lnTo>
                  <a:lnTo>
                    <a:pt x="2" y="144"/>
                  </a:lnTo>
                  <a:lnTo>
                    <a:pt x="0" y="147"/>
                  </a:lnTo>
                  <a:lnTo>
                    <a:pt x="2" y="153"/>
                  </a:lnTo>
                  <a:lnTo>
                    <a:pt x="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3625">
              <a:extLst>
                <a:ext uri="{FF2B5EF4-FFF2-40B4-BE49-F238E27FC236}">
                  <a16:creationId xmlns:a16="http://schemas.microsoft.com/office/drawing/2014/main" id="{DCEEE9E8-A5B3-4D81-814B-3132C0A5CC75}"/>
                </a:ext>
              </a:extLst>
            </p:cNvPr>
            <p:cNvSpPr>
              <a:spLocks/>
            </p:cNvSpPr>
            <p:nvPr/>
          </p:nvSpPr>
          <p:spPr bwMode="auto">
            <a:xfrm>
              <a:off x="11028363" y="771525"/>
              <a:ext cx="63500" cy="63500"/>
            </a:xfrm>
            <a:custGeom>
              <a:avLst/>
              <a:gdLst>
                <a:gd name="T0" fmla="*/ 139 w 160"/>
                <a:gd name="T1" fmla="*/ 156 h 160"/>
                <a:gd name="T2" fmla="*/ 144 w 160"/>
                <a:gd name="T3" fmla="*/ 159 h 160"/>
                <a:gd name="T4" fmla="*/ 148 w 160"/>
                <a:gd name="T5" fmla="*/ 160 h 160"/>
                <a:gd name="T6" fmla="*/ 153 w 160"/>
                <a:gd name="T7" fmla="*/ 159 h 160"/>
                <a:gd name="T8" fmla="*/ 157 w 160"/>
                <a:gd name="T9" fmla="*/ 156 h 160"/>
                <a:gd name="T10" fmla="*/ 160 w 160"/>
                <a:gd name="T11" fmla="*/ 153 h 160"/>
                <a:gd name="T12" fmla="*/ 160 w 160"/>
                <a:gd name="T13" fmla="*/ 149 h 160"/>
                <a:gd name="T14" fmla="*/ 160 w 160"/>
                <a:gd name="T15" fmla="*/ 144 h 160"/>
                <a:gd name="T16" fmla="*/ 157 w 160"/>
                <a:gd name="T17" fmla="*/ 140 h 160"/>
                <a:gd name="T18" fmla="*/ 21 w 160"/>
                <a:gd name="T19" fmla="*/ 4 h 160"/>
                <a:gd name="T20" fmla="*/ 16 w 160"/>
                <a:gd name="T21" fmla="*/ 1 h 160"/>
                <a:gd name="T22" fmla="*/ 12 w 160"/>
                <a:gd name="T23" fmla="*/ 0 h 160"/>
                <a:gd name="T24" fmla="*/ 7 w 160"/>
                <a:gd name="T25" fmla="*/ 1 h 160"/>
                <a:gd name="T26" fmla="*/ 3 w 160"/>
                <a:gd name="T27" fmla="*/ 4 h 160"/>
                <a:gd name="T28" fmla="*/ 0 w 160"/>
                <a:gd name="T29" fmla="*/ 7 h 160"/>
                <a:gd name="T30" fmla="*/ 0 w 160"/>
                <a:gd name="T31" fmla="*/ 11 h 160"/>
                <a:gd name="T32" fmla="*/ 0 w 160"/>
                <a:gd name="T33" fmla="*/ 16 h 160"/>
                <a:gd name="T34" fmla="*/ 3 w 160"/>
                <a:gd name="T35" fmla="*/ 20 h 160"/>
                <a:gd name="T36" fmla="*/ 139 w 160"/>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60">
                  <a:moveTo>
                    <a:pt x="139" y="156"/>
                  </a:moveTo>
                  <a:lnTo>
                    <a:pt x="144" y="159"/>
                  </a:lnTo>
                  <a:lnTo>
                    <a:pt x="148" y="160"/>
                  </a:lnTo>
                  <a:lnTo>
                    <a:pt x="153" y="159"/>
                  </a:lnTo>
                  <a:lnTo>
                    <a:pt x="157" y="156"/>
                  </a:lnTo>
                  <a:lnTo>
                    <a:pt x="160" y="153"/>
                  </a:lnTo>
                  <a:lnTo>
                    <a:pt x="160" y="149"/>
                  </a:lnTo>
                  <a:lnTo>
                    <a:pt x="160" y="144"/>
                  </a:lnTo>
                  <a:lnTo>
                    <a:pt x="157" y="140"/>
                  </a:lnTo>
                  <a:lnTo>
                    <a:pt x="21" y="4"/>
                  </a:lnTo>
                  <a:lnTo>
                    <a:pt x="16" y="1"/>
                  </a:lnTo>
                  <a:lnTo>
                    <a:pt x="12" y="0"/>
                  </a:lnTo>
                  <a:lnTo>
                    <a:pt x="7" y="1"/>
                  </a:lnTo>
                  <a:lnTo>
                    <a:pt x="3" y="4"/>
                  </a:lnTo>
                  <a:lnTo>
                    <a:pt x="0" y="7"/>
                  </a:lnTo>
                  <a:lnTo>
                    <a:pt x="0" y="11"/>
                  </a:lnTo>
                  <a:lnTo>
                    <a:pt x="0" y="16"/>
                  </a:lnTo>
                  <a:lnTo>
                    <a:pt x="3" y="20"/>
                  </a:lnTo>
                  <a:lnTo>
                    <a:pt x="13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8" name="Group 117" descr="Icon of boxes. ">
            <a:extLst>
              <a:ext uri="{FF2B5EF4-FFF2-40B4-BE49-F238E27FC236}">
                <a16:creationId xmlns:a16="http://schemas.microsoft.com/office/drawing/2014/main" id="{75BF619E-615D-4C1A-A3A1-04DFC90E2F3F}"/>
              </a:ext>
            </a:extLst>
          </p:cNvPr>
          <p:cNvGrpSpPr/>
          <p:nvPr/>
        </p:nvGrpSpPr>
        <p:grpSpPr>
          <a:xfrm>
            <a:off x="11058919" y="1368977"/>
            <a:ext cx="287337" cy="285750"/>
            <a:chOff x="5465763" y="3068638"/>
            <a:chExt cx="287337" cy="285750"/>
          </a:xfrm>
          <a:solidFill>
            <a:schemeClr val="bg1"/>
          </a:solidFill>
        </p:grpSpPr>
        <p:sp>
          <p:nvSpPr>
            <p:cNvPr id="119" name="Freeform 617">
              <a:extLst>
                <a:ext uri="{FF2B5EF4-FFF2-40B4-BE49-F238E27FC236}">
                  <a16:creationId xmlns:a16="http://schemas.microsoft.com/office/drawing/2014/main" id="{01C5157B-D811-44C7-8E5F-D3F25F98966E}"/>
                </a:ext>
              </a:extLst>
            </p:cNvPr>
            <p:cNvSpPr>
              <a:spLocks/>
            </p:cNvSpPr>
            <p:nvPr/>
          </p:nvSpPr>
          <p:spPr bwMode="auto">
            <a:xfrm>
              <a:off x="5564188" y="3068638"/>
              <a:ext cx="119063" cy="38100"/>
            </a:xfrm>
            <a:custGeom>
              <a:avLst/>
              <a:gdLst>
                <a:gd name="T0" fmla="*/ 375 w 375"/>
                <a:gd name="T1" fmla="*/ 62 h 120"/>
                <a:gd name="T2" fmla="*/ 374 w 375"/>
                <a:gd name="T3" fmla="*/ 62 h 120"/>
                <a:gd name="T4" fmla="*/ 373 w 375"/>
                <a:gd name="T5" fmla="*/ 61 h 120"/>
                <a:gd name="T6" fmla="*/ 193 w 375"/>
                <a:gd name="T7" fmla="*/ 1 h 120"/>
                <a:gd name="T8" fmla="*/ 188 w 375"/>
                <a:gd name="T9" fmla="*/ 0 h 120"/>
                <a:gd name="T10" fmla="*/ 183 w 375"/>
                <a:gd name="T11" fmla="*/ 1 h 120"/>
                <a:gd name="T12" fmla="*/ 2 w 375"/>
                <a:gd name="T13" fmla="*/ 61 h 120"/>
                <a:gd name="T14" fmla="*/ 1 w 375"/>
                <a:gd name="T15" fmla="*/ 62 h 120"/>
                <a:gd name="T16" fmla="*/ 0 w 375"/>
                <a:gd name="T17" fmla="*/ 62 h 120"/>
                <a:gd name="T18" fmla="*/ 188 w 375"/>
                <a:gd name="T19" fmla="*/ 120 h 120"/>
                <a:gd name="T20" fmla="*/ 375 w 375"/>
                <a:gd name="T21"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12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618">
              <a:extLst>
                <a:ext uri="{FF2B5EF4-FFF2-40B4-BE49-F238E27FC236}">
                  <a16:creationId xmlns:a16="http://schemas.microsoft.com/office/drawing/2014/main" id="{90385080-F77C-4175-BA14-BE696271A7ED}"/>
                </a:ext>
              </a:extLst>
            </p:cNvPr>
            <p:cNvSpPr>
              <a:spLocks/>
            </p:cNvSpPr>
            <p:nvPr/>
          </p:nvSpPr>
          <p:spPr bwMode="auto">
            <a:xfrm>
              <a:off x="5629275" y="3097213"/>
              <a:ext cx="57150" cy="93663"/>
            </a:xfrm>
            <a:custGeom>
              <a:avLst/>
              <a:gdLst>
                <a:gd name="T0" fmla="*/ 181 w 181"/>
                <a:gd name="T1" fmla="*/ 210 h 295"/>
                <a:gd name="T2" fmla="*/ 181 w 181"/>
                <a:gd name="T3" fmla="*/ 0 h 295"/>
                <a:gd name="T4" fmla="*/ 0 w 181"/>
                <a:gd name="T5" fmla="*/ 56 h 295"/>
                <a:gd name="T6" fmla="*/ 0 w 181"/>
                <a:gd name="T7" fmla="*/ 295 h 295"/>
                <a:gd name="T8" fmla="*/ 171 w 181"/>
                <a:gd name="T9" fmla="*/ 224 h 295"/>
                <a:gd name="T10" fmla="*/ 174 w 181"/>
                <a:gd name="T11" fmla="*/ 222 h 295"/>
                <a:gd name="T12" fmla="*/ 178 w 181"/>
                <a:gd name="T13" fmla="*/ 219 h 295"/>
                <a:gd name="T14" fmla="*/ 180 w 181"/>
                <a:gd name="T15" fmla="*/ 215 h 295"/>
                <a:gd name="T16" fmla="*/ 181 w 181"/>
                <a:gd name="T17" fmla="*/ 2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181" y="210"/>
                  </a:moveTo>
                  <a:lnTo>
                    <a:pt x="181" y="0"/>
                  </a:lnTo>
                  <a:lnTo>
                    <a:pt x="0" y="56"/>
                  </a:lnTo>
                  <a:lnTo>
                    <a:pt x="0" y="295"/>
                  </a:lnTo>
                  <a:lnTo>
                    <a:pt x="171" y="224"/>
                  </a:lnTo>
                  <a:lnTo>
                    <a:pt x="174" y="222"/>
                  </a:lnTo>
                  <a:lnTo>
                    <a:pt x="178" y="219"/>
                  </a:lnTo>
                  <a:lnTo>
                    <a:pt x="180" y="215"/>
                  </a:lnTo>
                  <a:lnTo>
                    <a:pt x="181"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619">
              <a:extLst>
                <a:ext uri="{FF2B5EF4-FFF2-40B4-BE49-F238E27FC236}">
                  <a16:creationId xmlns:a16="http://schemas.microsoft.com/office/drawing/2014/main" id="{B5ABC7AD-DBA6-420E-8EDC-F8D70A03499B}"/>
                </a:ext>
              </a:extLst>
            </p:cNvPr>
            <p:cNvSpPr>
              <a:spLocks/>
            </p:cNvSpPr>
            <p:nvPr/>
          </p:nvSpPr>
          <p:spPr bwMode="auto">
            <a:xfrm>
              <a:off x="5562600" y="3097213"/>
              <a:ext cx="57150" cy="93663"/>
            </a:xfrm>
            <a:custGeom>
              <a:avLst/>
              <a:gdLst>
                <a:gd name="T0" fmla="*/ 9 w 181"/>
                <a:gd name="T1" fmla="*/ 224 h 295"/>
                <a:gd name="T2" fmla="*/ 181 w 181"/>
                <a:gd name="T3" fmla="*/ 295 h 295"/>
                <a:gd name="T4" fmla="*/ 181 w 181"/>
                <a:gd name="T5" fmla="*/ 56 h 295"/>
                <a:gd name="T6" fmla="*/ 0 w 181"/>
                <a:gd name="T7" fmla="*/ 0 h 295"/>
                <a:gd name="T8" fmla="*/ 0 w 181"/>
                <a:gd name="T9" fmla="*/ 210 h 295"/>
                <a:gd name="T10" fmla="*/ 0 w 181"/>
                <a:gd name="T11" fmla="*/ 215 h 295"/>
                <a:gd name="T12" fmla="*/ 2 w 181"/>
                <a:gd name="T13" fmla="*/ 219 h 295"/>
                <a:gd name="T14" fmla="*/ 6 w 181"/>
                <a:gd name="T15" fmla="*/ 222 h 295"/>
                <a:gd name="T16" fmla="*/ 9 w 181"/>
                <a:gd name="T17" fmla="*/ 2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9" y="224"/>
                  </a:moveTo>
                  <a:lnTo>
                    <a:pt x="181" y="295"/>
                  </a:lnTo>
                  <a:lnTo>
                    <a:pt x="181" y="56"/>
                  </a:lnTo>
                  <a:lnTo>
                    <a:pt x="0" y="0"/>
                  </a:lnTo>
                  <a:lnTo>
                    <a:pt x="0" y="210"/>
                  </a:lnTo>
                  <a:lnTo>
                    <a:pt x="0" y="215"/>
                  </a:lnTo>
                  <a:lnTo>
                    <a:pt x="2" y="219"/>
                  </a:lnTo>
                  <a:lnTo>
                    <a:pt x="6" y="222"/>
                  </a:lnTo>
                  <a:lnTo>
                    <a:pt x="9"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620">
              <a:extLst>
                <a:ext uri="{FF2B5EF4-FFF2-40B4-BE49-F238E27FC236}">
                  <a16:creationId xmlns:a16="http://schemas.microsoft.com/office/drawing/2014/main" id="{9AF2E18D-3033-4D0D-B36E-B08820967CFC}"/>
                </a:ext>
              </a:extLst>
            </p:cNvPr>
            <p:cNvSpPr>
              <a:spLocks/>
            </p:cNvSpPr>
            <p:nvPr/>
          </p:nvSpPr>
          <p:spPr bwMode="auto">
            <a:xfrm>
              <a:off x="5705475" y="3217863"/>
              <a:ext cx="47625" cy="77788"/>
            </a:xfrm>
            <a:custGeom>
              <a:avLst/>
              <a:gdLst>
                <a:gd name="T0" fmla="*/ 0 w 150"/>
                <a:gd name="T1" fmla="*/ 67 h 249"/>
                <a:gd name="T2" fmla="*/ 0 w 150"/>
                <a:gd name="T3" fmla="*/ 249 h 249"/>
                <a:gd name="T4" fmla="*/ 141 w 150"/>
                <a:gd name="T5" fmla="*/ 177 h 249"/>
                <a:gd name="T6" fmla="*/ 146 w 150"/>
                <a:gd name="T7" fmla="*/ 175 h 249"/>
                <a:gd name="T8" fmla="*/ 148 w 150"/>
                <a:gd name="T9" fmla="*/ 171 h 249"/>
                <a:gd name="T10" fmla="*/ 149 w 150"/>
                <a:gd name="T11" fmla="*/ 168 h 249"/>
                <a:gd name="T12" fmla="*/ 150 w 150"/>
                <a:gd name="T13" fmla="*/ 164 h 249"/>
                <a:gd name="T14" fmla="*/ 150 w 150"/>
                <a:gd name="T15" fmla="*/ 0 h 249"/>
                <a:gd name="T16" fmla="*/ 0 w 150"/>
                <a:gd name="T17" fmla="*/ 6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49">
                  <a:moveTo>
                    <a:pt x="0" y="67"/>
                  </a:moveTo>
                  <a:lnTo>
                    <a:pt x="0" y="249"/>
                  </a:lnTo>
                  <a:lnTo>
                    <a:pt x="141" y="177"/>
                  </a:lnTo>
                  <a:lnTo>
                    <a:pt x="146" y="175"/>
                  </a:lnTo>
                  <a:lnTo>
                    <a:pt x="148" y="171"/>
                  </a:lnTo>
                  <a:lnTo>
                    <a:pt x="149" y="168"/>
                  </a:lnTo>
                  <a:lnTo>
                    <a:pt x="150" y="164"/>
                  </a:lnTo>
                  <a:lnTo>
                    <a:pt x="150" y="0"/>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621">
              <a:extLst>
                <a:ext uri="{FF2B5EF4-FFF2-40B4-BE49-F238E27FC236}">
                  <a16:creationId xmlns:a16="http://schemas.microsoft.com/office/drawing/2014/main" id="{10DED026-CA17-4314-AA7F-A291474A64A7}"/>
                </a:ext>
              </a:extLst>
            </p:cNvPr>
            <p:cNvSpPr>
              <a:spLocks/>
            </p:cNvSpPr>
            <p:nvPr/>
          </p:nvSpPr>
          <p:spPr bwMode="auto">
            <a:xfrm>
              <a:off x="5656263" y="3192463"/>
              <a:ext cx="88900" cy="38100"/>
            </a:xfrm>
            <a:custGeom>
              <a:avLst/>
              <a:gdLst>
                <a:gd name="T0" fmla="*/ 146 w 281"/>
                <a:gd name="T1" fmla="*/ 2 h 120"/>
                <a:gd name="T2" fmla="*/ 143 w 281"/>
                <a:gd name="T3" fmla="*/ 0 h 120"/>
                <a:gd name="T4" fmla="*/ 141 w 281"/>
                <a:gd name="T5" fmla="*/ 0 h 120"/>
                <a:gd name="T6" fmla="*/ 138 w 281"/>
                <a:gd name="T7" fmla="*/ 0 h 120"/>
                <a:gd name="T8" fmla="*/ 134 w 281"/>
                <a:gd name="T9" fmla="*/ 2 h 120"/>
                <a:gd name="T10" fmla="*/ 0 w 281"/>
                <a:gd name="T11" fmla="*/ 55 h 120"/>
                <a:gd name="T12" fmla="*/ 141 w 281"/>
                <a:gd name="T13" fmla="*/ 120 h 120"/>
                <a:gd name="T14" fmla="*/ 281 w 281"/>
                <a:gd name="T15" fmla="*/ 55 h 120"/>
                <a:gd name="T16" fmla="*/ 146 w 281"/>
                <a:gd name="T17"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120">
                  <a:moveTo>
                    <a:pt x="146" y="2"/>
                  </a:moveTo>
                  <a:lnTo>
                    <a:pt x="143" y="0"/>
                  </a:lnTo>
                  <a:lnTo>
                    <a:pt x="141" y="0"/>
                  </a:lnTo>
                  <a:lnTo>
                    <a:pt x="138" y="0"/>
                  </a:lnTo>
                  <a:lnTo>
                    <a:pt x="134" y="2"/>
                  </a:lnTo>
                  <a:lnTo>
                    <a:pt x="0" y="55"/>
                  </a:lnTo>
                  <a:lnTo>
                    <a:pt x="141" y="120"/>
                  </a:lnTo>
                  <a:lnTo>
                    <a:pt x="281" y="55"/>
                  </a:lnTo>
                  <a:lnTo>
                    <a:pt x="1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622">
              <a:extLst>
                <a:ext uri="{FF2B5EF4-FFF2-40B4-BE49-F238E27FC236}">
                  <a16:creationId xmlns:a16="http://schemas.microsoft.com/office/drawing/2014/main" id="{AC238F9B-3904-4E03-9BCD-C8546D347A83}"/>
                </a:ext>
              </a:extLst>
            </p:cNvPr>
            <p:cNvSpPr>
              <a:spLocks/>
            </p:cNvSpPr>
            <p:nvPr/>
          </p:nvSpPr>
          <p:spPr bwMode="auto">
            <a:xfrm>
              <a:off x="5648325" y="3217863"/>
              <a:ext cx="47625" cy="77788"/>
            </a:xfrm>
            <a:custGeom>
              <a:avLst/>
              <a:gdLst>
                <a:gd name="T0" fmla="*/ 0 w 151"/>
                <a:gd name="T1" fmla="*/ 164 h 249"/>
                <a:gd name="T2" fmla="*/ 1 w 151"/>
                <a:gd name="T3" fmla="*/ 167 h 249"/>
                <a:gd name="T4" fmla="*/ 2 w 151"/>
                <a:gd name="T5" fmla="*/ 171 h 249"/>
                <a:gd name="T6" fmla="*/ 5 w 151"/>
                <a:gd name="T7" fmla="*/ 175 h 249"/>
                <a:gd name="T8" fmla="*/ 8 w 151"/>
                <a:gd name="T9" fmla="*/ 177 h 249"/>
                <a:gd name="T10" fmla="*/ 151 w 151"/>
                <a:gd name="T11" fmla="*/ 249 h 249"/>
                <a:gd name="T12" fmla="*/ 151 w 151"/>
                <a:gd name="T13" fmla="*/ 67 h 249"/>
                <a:gd name="T14" fmla="*/ 0 w 151"/>
                <a:gd name="T15" fmla="*/ 0 h 249"/>
                <a:gd name="T16" fmla="*/ 0 w 151"/>
                <a:gd name="T17" fmla="*/ 16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49">
                  <a:moveTo>
                    <a:pt x="0" y="164"/>
                  </a:moveTo>
                  <a:lnTo>
                    <a:pt x="1" y="167"/>
                  </a:lnTo>
                  <a:lnTo>
                    <a:pt x="2" y="171"/>
                  </a:lnTo>
                  <a:lnTo>
                    <a:pt x="5" y="175"/>
                  </a:lnTo>
                  <a:lnTo>
                    <a:pt x="8" y="177"/>
                  </a:lnTo>
                  <a:lnTo>
                    <a:pt x="151" y="249"/>
                  </a:lnTo>
                  <a:lnTo>
                    <a:pt x="151" y="67"/>
                  </a:lnTo>
                  <a:lnTo>
                    <a:pt x="0"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623">
              <a:extLst>
                <a:ext uri="{FF2B5EF4-FFF2-40B4-BE49-F238E27FC236}">
                  <a16:creationId xmlns:a16="http://schemas.microsoft.com/office/drawing/2014/main" id="{19E2AFFE-6F2F-4A41-BE44-30D95498EF5A}"/>
                </a:ext>
              </a:extLst>
            </p:cNvPr>
            <p:cNvSpPr>
              <a:spLocks/>
            </p:cNvSpPr>
            <p:nvPr/>
          </p:nvSpPr>
          <p:spPr bwMode="auto">
            <a:xfrm>
              <a:off x="5475288" y="3201988"/>
              <a:ext cx="144463" cy="47625"/>
            </a:xfrm>
            <a:custGeom>
              <a:avLst/>
              <a:gdLst>
                <a:gd name="T0" fmla="*/ 231 w 452"/>
                <a:gd name="T1" fmla="*/ 2 h 151"/>
                <a:gd name="T2" fmla="*/ 225 w 452"/>
                <a:gd name="T3" fmla="*/ 0 h 151"/>
                <a:gd name="T4" fmla="*/ 221 w 452"/>
                <a:gd name="T5" fmla="*/ 2 h 151"/>
                <a:gd name="T6" fmla="*/ 0 w 452"/>
                <a:gd name="T7" fmla="*/ 70 h 151"/>
                <a:gd name="T8" fmla="*/ 225 w 452"/>
                <a:gd name="T9" fmla="*/ 151 h 151"/>
                <a:gd name="T10" fmla="*/ 452 w 452"/>
                <a:gd name="T11" fmla="*/ 70 h 151"/>
                <a:gd name="T12" fmla="*/ 231 w 452"/>
                <a:gd name="T13" fmla="*/ 2 h 151"/>
              </a:gdLst>
              <a:ahLst/>
              <a:cxnLst>
                <a:cxn ang="0">
                  <a:pos x="T0" y="T1"/>
                </a:cxn>
                <a:cxn ang="0">
                  <a:pos x="T2" y="T3"/>
                </a:cxn>
                <a:cxn ang="0">
                  <a:pos x="T4" y="T5"/>
                </a:cxn>
                <a:cxn ang="0">
                  <a:pos x="T6" y="T7"/>
                </a:cxn>
                <a:cxn ang="0">
                  <a:pos x="T8" y="T9"/>
                </a:cxn>
                <a:cxn ang="0">
                  <a:pos x="T10" y="T11"/>
                </a:cxn>
                <a:cxn ang="0">
                  <a:pos x="T12" y="T13"/>
                </a:cxn>
              </a:cxnLst>
              <a:rect l="0" t="0" r="r" b="b"/>
              <a:pathLst>
                <a:path w="452" h="151">
                  <a:moveTo>
                    <a:pt x="231" y="2"/>
                  </a:moveTo>
                  <a:lnTo>
                    <a:pt x="225" y="0"/>
                  </a:lnTo>
                  <a:lnTo>
                    <a:pt x="221" y="2"/>
                  </a:lnTo>
                  <a:lnTo>
                    <a:pt x="0" y="70"/>
                  </a:lnTo>
                  <a:lnTo>
                    <a:pt x="225" y="151"/>
                  </a:lnTo>
                  <a:lnTo>
                    <a:pt x="452" y="70"/>
                  </a:lnTo>
                  <a:lnTo>
                    <a:pt x="23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624">
              <a:extLst>
                <a:ext uri="{FF2B5EF4-FFF2-40B4-BE49-F238E27FC236}">
                  <a16:creationId xmlns:a16="http://schemas.microsoft.com/office/drawing/2014/main" id="{5BB7C855-93D5-43D5-9ED8-FD815B08E3D7}"/>
                </a:ext>
              </a:extLst>
            </p:cNvPr>
            <p:cNvSpPr>
              <a:spLocks/>
            </p:cNvSpPr>
            <p:nvPr/>
          </p:nvSpPr>
          <p:spPr bwMode="auto">
            <a:xfrm>
              <a:off x="5465763" y="3230563"/>
              <a:ext cx="76200" cy="123825"/>
            </a:xfrm>
            <a:custGeom>
              <a:avLst/>
              <a:gdLst>
                <a:gd name="T0" fmla="*/ 0 w 240"/>
                <a:gd name="T1" fmla="*/ 285 h 386"/>
                <a:gd name="T2" fmla="*/ 1 w 240"/>
                <a:gd name="T3" fmla="*/ 289 h 386"/>
                <a:gd name="T4" fmla="*/ 2 w 240"/>
                <a:gd name="T5" fmla="*/ 294 h 386"/>
                <a:gd name="T6" fmla="*/ 5 w 240"/>
                <a:gd name="T7" fmla="*/ 297 h 386"/>
                <a:gd name="T8" fmla="*/ 10 w 240"/>
                <a:gd name="T9" fmla="*/ 299 h 386"/>
                <a:gd name="T10" fmla="*/ 240 w 240"/>
                <a:gd name="T11" fmla="*/ 386 h 386"/>
                <a:gd name="T12" fmla="*/ 240 w 240"/>
                <a:gd name="T13" fmla="*/ 84 h 386"/>
                <a:gd name="T14" fmla="*/ 0 w 240"/>
                <a:gd name="T15" fmla="*/ 0 h 386"/>
                <a:gd name="T16" fmla="*/ 0 w 240"/>
                <a:gd name="T17" fmla="*/ 28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386">
                  <a:moveTo>
                    <a:pt x="0" y="285"/>
                  </a:moveTo>
                  <a:lnTo>
                    <a:pt x="1" y="289"/>
                  </a:lnTo>
                  <a:lnTo>
                    <a:pt x="2" y="294"/>
                  </a:lnTo>
                  <a:lnTo>
                    <a:pt x="5" y="297"/>
                  </a:lnTo>
                  <a:lnTo>
                    <a:pt x="10" y="299"/>
                  </a:lnTo>
                  <a:lnTo>
                    <a:pt x="240" y="386"/>
                  </a:lnTo>
                  <a:lnTo>
                    <a:pt x="240" y="84"/>
                  </a:lnTo>
                  <a:lnTo>
                    <a:pt x="0" y="0"/>
                  </a:lnTo>
                  <a:lnTo>
                    <a:pt x="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625">
              <a:extLst>
                <a:ext uri="{FF2B5EF4-FFF2-40B4-BE49-F238E27FC236}">
                  <a16:creationId xmlns:a16="http://schemas.microsoft.com/office/drawing/2014/main" id="{AE6F08CF-736A-40B8-AEB8-D64B67F37878}"/>
                </a:ext>
              </a:extLst>
            </p:cNvPr>
            <p:cNvSpPr>
              <a:spLocks/>
            </p:cNvSpPr>
            <p:nvPr/>
          </p:nvSpPr>
          <p:spPr bwMode="auto">
            <a:xfrm>
              <a:off x="5553075" y="3230563"/>
              <a:ext cx="76200" cy="123825"/>
            </a:xfrm>
            <a:custGeom>
              <a:avLst/>
              <a:gdLst>
                <a:gd name="T0" fmla="*/ 0 w 241"/>
                <a:gd name="T1" fmla="*/ 386 h 386"/>
                <a:gd name="T2" fmla="*/ 231 w 241"/>
                <a:gd name="T3" fmla="*/ 299 h 386"/>
                <a:gd name="T4" fmla="*/ 235 w 241"/>
                <a:gd name="T5" fmla="*/ 297 h 386"/>
                <a:gd name="T6" fmla="*/ 238 w 241"/>
                <a:gd name="T7" fmla="*/ 294 h 386"/>
                <a:gd name="T8" fmla="*/ 239 w 241"/>
                <a:gd name="T9" fmla="*/ 289 h 386"/>
                <a:gd name="T10" fmla="*/ 241 w 241"/>
                <a:gd name="T11" fmla="*/ 285 h 386"/>
                <a:gd name="T12" fmla="*/ 241 w 241"/>
                <a:gd name="T13" fmla="*/ 0 h 386"/>
                <a:gd name="T14" fmla="*/ 0 w 241"/>
                <a:gd name="T15" fmla="*/ 84 h 386"/>
                <a:gd name="T16" fmla="*/ 0 w 241"/>
                <a:gd name="T17"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86">
                  <a:moveTo>
                    <a:pt x="0" y="386"/>
                  </a:moveTo>
                  <a:lnTo>
                    <a:pt x="231" y="299"/>
                  </a:lnTo>
                  <a:lnTo>
                    <a:pt x="235" y="297"/>
                  </a:lnTo>
                  <a:lnTo>
                    <a:pt x="238" y="294"/>
                  </a:lnTo>
                  <a:lnTo>
                    <a:pt x="239" y="289"/>
                  </a:lnTo>
                  <a:lnTo>
                    <a:pt x="241" y="285"/>
                  </a:lnTo>
                  <a:lnTo>
                    <a:pt x="241" y="0"/>
                  </a:lnTo>
                  <a:lnTo>
                    <a:pt x="0" y="84"/>
                  </a:lnTo>
                  <a:lnTo>
                    <a:pt x="0" y="3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127" descr="Icon of human being and speech bubble. ">
            <a:extLst>
              <a:ext uri="{FF2B5EF4-FFF2-40B4-BE49-F238E27FC236}">
                <a16:creationId xmlns:a16="http://schemas.microsoft.com/office/drawing/2014/main" id="{E7EE81F4-E278-4BA7-8923-0D6DD1FEBDFA}"/>
              </a:ext>
            </a:extLst>
          </p:cNvPr>
          <p:cNvGrpSpPr/>
          <p:nvPr/>
        </p:nvGrpSpPr>
        <p:grpSpPr>
          <a:xfrm>
            <a:off x="9918300" y="1368977"/>
            <a:ext cx="284163" cy="285751"/>
            <a:chOff x="3171788" y="779462"/>
            <a:chExt cx="284163" cy="285751"/>
          </a:xfrm>
          <a:solidFill>
            <a:schemeClr val="bg1"/>
          </a:solidFill>
        </p:grpSpPr>
        <p:sp>
          <p:nvSpPr>
            <p:cNvPr id="129" name="Freeform 2993">
              <a:extLst>
                <a:ext uri="{FF2B5EF4-FFF2-40B4-BE49-F238E27FC236}">
                  <a16:creationId xmlns:a16="http://schemas.microsoft.com/office/drawing/2014/main" id="{DA50A160-1A41-427D-BA06-CB32B8C49A81}"/>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2994">
              <a:extLst>
                <a:ext uri="{FF2B5EF4-FFF2-40B4-BE49-F238E27FC236}">
                  <a16:creationId xmlns:a16="http://schemas.microsoft.com/office/drawing/2014/main" id="{983071EF-DBDF-4331-848B-74957C821E39}"/>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aphicFrame>
        <p:nvGraphicFramePr>
          <p:cNvPr id="65" name="Chart 64"/>
          <p:cNvGraphicFramePr>
            <a:graphicFrameLocks/>
          </p:cNvGraphicFramePr>
          <p:nvPr>
            <p:extLst>
              <p:ext uri="{D42A27DB-BD31-4B8C-83A1-F6EECF244321}">
                <p14:modId xmlns:p14="http://schemas.microsoft.com/office/powerpoint/2010/main" val="1766910251"/>
              </p:ext>
            </p:extLst>
          </p:nvPr>
        </p:nvGraphicFramePr>
        <p:xfrm>
          <a:off x="38358" y="605999"/>
          <a:ext cx="5193991" cy="309269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6" name="Chart 65"/>
          <p:cNvGraphicFramePr>
            <a:graphicFrameLocks/>
          </p:cNvGraphicFramePr>
          <p:nvPr>
            <p:extLst>
              <p:ext uri="{D42A27DB-BD31-4B8C-83A1-F6EECF244321}">
                <p14:modId xmlns:p14="http://schemas.microsoft.com/office/powerpoint/2010/main" val="3406329856"/>
              </p:ext>
            </p:extLst>
          </p:nvPr>
        </p:nvGraphicFramePr>
        <p:xfrm>
          <a:off x="5249812" y="605998"/>
          <a:ext cx="4952652" cy="309269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8" name="Chart 67"/>
          <p:cNvGraphicFramePr>
            <a:graphicFrameLocks/>
          </p:cNvGraphicFramePr>
          <p:nvPr>
            <p:extLst>
              <p:ext uri="{D42A27DB-BD31-4B8C-83A1-F6EECF244321}">
                <p14:modId xmlns:p14="http://schemas.microsoft.com/office/powerpoint/2010/main" val="1922673845"/>
              </p:ext>
            </p:extLst>
          </p:nvPr>
        </p:nvGraphicFramePr>
        <p:xfrm>
          <a:off x="38358" y="3727266"/>
          <a:ext cx="5193991" cy="3130734"/>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9" name="Chart 68"/>
          <p:cNvGraphicFramePr>
            <a:graphicFrameLocks/>
          </p:cNvGraphicFramePr>
          <p:nvPr>
            <p:extLst>
              <p:ext uri="{D42A27DB-BD31-4B8C-83A1-F6EECF244321}">
                <p14:modId xmlns:p14="http://schemas.microsoft.com/office/powerpoint/2010/main" val="2502786837"/>
              </p:ext>
            </p:extLst>
          </p:nvPr>
        </p:nvGraphicFramePr>
        <p:xfrm>
          <a:off x="5249812" y="3738378"/>
          <a:ext cx="4952651" cy="3119622"/>
        </p:xfrm>
        <a:graphic>
          <a:graphicData uri="http://schemas.openxmlformats.org/drawingml/2006/chart">
            <c:chart xmlns:c="http://schemas.openxmlformats.org/drawingml/2006/chart" xmlns:r="http://schemas.openxmlformats.org/officeDocument/2006/relationships" r:id="rId6"/>
          </a:graphicData>
        </a:graphic>
      </p:graphicFrame>
      <p:pic>
        <p:nvPicPr>
          <p:cNvPr id="5" name="Picture 4"/>
          <p:cNvPicPr>
            <a:picLocks noChangeAspect="1"/>
          </p:cNvPicPr>
          <p:nvPr/>
        </p:nvPicPr>
        <p:blipFill>
          <a:blip r:embed="rId7"/>
          <a:stretch>
            <a:fillRect/>
          </a:stretch>
        </p:blipFill>
        <p:spPr>
          <a:xfrm>
            <a:off x="10274739" y="544049"/>
            <a:ext cx="1835055" cy="1745105"/>
          </a:xfrm>
          <a:prstGeom prst="rect">
            <a:avLst/>
          </a:prstGeom>
        </p:spPr>
      </p:pic>
      <p:pic>
        <p:nvPicPr>
          <p:cNvPr id="7" name="Picture 6"/>
          <p:cNvPicPr>
            <a:picLocks noChangeAspect="1"/>
          </p:cNvPicPr>
          <p:nvPr/>
        </p:nvPicPr>
        <p:blipFill>
          <a:blip r:embed="rId8"/>
          <a:stretch>
            <a:fillRect/>
          </a:stretch>
        </p:blipFill>
        <p:spPr>
          <a:xfrm>
            <a:off x="10281364" y="2374879"/>
            <a:ext cx="1821803" cy="987638"/>
          </a:xfrm>
          <a:prstGeom prst="rect">
            <a:avLst/>
          </a:prstGeom>
        </p:spPr>
      </p:pic>
      <p:pic>
        <p:nvPicPr>
          <p:cNvPr id="9" name="Picture 8"/>
          <p:cNvPicPr>
            <a:picLocks noChangeAspect="1"/>
          </p:cNvPicPr>
          <p:nvPr/>
        </p:nvPicPr>
        <p:blipFill>
          <a:blip r:embed="rId9"/>
          <a:stretch>
            <a:fillRect/>
          </a:stretch>
        </p:blipFill>
        <p:spPr>
          <a:xfrm>
            <a:off x="10274739" y="3442810"/>
            <a:ext cx="1835055" cy="1042237"/>
          </a:xfrm>
          <a:prstGeom prst="rect">
            <a:avLst/>
          </a:prstGeom>
        </p:spPr>
      </p:pic>
      <p:pic>
        <p:nvPicPr>
          <p:cNvPr id="10" name="Picture 9"/>
          <p:cNvPicPr>
            <a:picLocks noChangeAspect="1"/>
          </p:cNvPicPr>
          <p:nvPr/>
        </p:nvPicPr>
        <p:blipFill>
          <a:blip r:embed="rId10"/>
          <a:stretch>
            <a:fillRect/>
          </a:stretch>
        </p:blipFill>
        <p:spPr>
          <a:xfrm>
            <a:off x="10238228" y="4516173"/>
            <a:ext cx="1835055" cy="1018120"/>
          </a:xfrm>
          <a:prstGeom prst="rect">
            <a:avLst/>
          </a:prstGeom>
        </p:spPr>
      </p:pic>
    </p:spTree>
    <p:extLst>
      <p:ext uri="{BB962C8B-B14F-4D97-AF65-F5344CB8AC3E}">
        <p14:creationId xmlns:p14="http://schemas.microsoft.com/office/powerpoint/2010/main" val="25104078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2058394144"/>
              </p:ext>
            </p:extLst>
          </p:nvPr>
        </p:nvGraphicFramePr>
        <p:xfrm>
          <a:off x="1331601" y="1493564"/>
          <a:ext cx="9203878" cy="434975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130834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sp>
        <p:nvSpPr>
          <p:cNvPr id="6" name="Slide Number Placeholder 5">
            <a:extLst>
              <a:ext uri="{FF2B5EF4-FFF2-40B4-BE49-F238E27FC236}">
                <a16:creationId xmlns:a16="http://schemas.microsoft.com/office/drawing/2014/main" id="{8C0551EA-9F3C-4E6B-8292-6C64ABE1C797}"/>
              </a:ext>
            </a:extLst>
          </p:cNvPr>
          <p:cNvSpPr>
            <a:spLocks noGrp="1"/>
          </p:cNvSpPr>
          <p:nvPr>
            <p:ph type="sldNum" sz="quarter" idx="12"/>
          </p:nvPr>
        </p:nvSpPr>
        <p:spPr/>
        <p:txBody>
          <a:bodyPr/>
          <a:lstStyle/>
          <a:p>
            <a:fld id="{06FEDF93-2BFD-41CA-ABC7-B039102F3792}" type="slidenum">
              <a:rPr lang="en-US" smtClean="0"/>
              <a:pPr/>
              <a:t>35</a:t>
            </a:fld>
            <a:endParaRPr lang="en-US" dirty="0"/>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RESULT</a:t>
            </a: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9" name="Freeform 3886" descr="Icon of magnifying glass representing search. ">
            <a:extLst>
              <a:ext uri="{FF2B5EF4-FFF2-40B4-BE49-F238E27FC236}">
                <a16:creationId xmlns:a16="http://schemas.microsoft.com/office/drawing/2014/main" id="{9EE2839B-44FB-42AC-BF2D-037A4BE4BEC7}"/>
              </a:ext>
            </a:extLst>
          </p:cNvPr>
          <p:cNvSpPr>
            <a:spLocks noEditPoints="1"/>
          </p:cNvSpPr>
          <p:nvPr/>
        </p:nvSpPr>
        <p:spPr bwMode="auto">
          <a:xfrm>
            <a:off x="845745" y="1368977"/>
            <a:ext cx="287338" cy="285750"/>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0" name="Group 49" descr="Icon of paper and pen. ">
            <a:extLst>
              <a:ext uri="{FF2B5EF4-FFF2-40B4-BE49-F238E27FC236}">
                <a16:creationId xmlns:a16="http://schemas.microsoft.com/office/drawing/2014/main" id="{2FA1B3F0-F0C6-4C2E-ABD3-6AE2AAF66A07}"/>
              </a:ext>
            </a:extLst>
          </p:cNvPr>
          <p:cNvGrpSpPr/>
          <p:nvPr/>
        </p:nvGrpSpPr>
        <p:grpSpPr>
          <a:xfrm>
            <a:off x="1989538" y="1368977"/>
            <a:ext cx="287337" cy="285750"/>
            <a:chOff x="7018338" y="4656138"/>
            <a:chExt cx="287337" cy="285750"/>
          </a:xfrm>
          <a:solidFill>
            <a:schemeClr val="bg1"/>
          </a:solidFill>
        </p:grpSpPr>
        <p:sp>
          <p:nvSpPr>
            <p:cNvPr id="51" name="Freeform 4604">
              <a:extLst>
                <a:ext uri="{FF2B5EF4-FFF2-40B4-BE49-F238E27FC236}">
                  <a16:creationId xmlns:a16="http://schemas.microsoft.com/office/drawing/2014/main" id="{F6337A0B-842D-4F0F-B93C-DA957BFFC13E}"/>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4605">
              <a:extLst>
                <a:ext uri="{FF2B5EF4-FFF2-40B4-BE49-F238E27FC236}">
                  <a16:creationId xmlns:a16="http://schemas.microsoft.com/office/drawing/2014/main" id="{1D074A71-FBEB-4855-BA1E-068499BF4C3E}"/>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4606">
              <a:extLst>
                <a:ext uri="{FF2B5EF4-FFF2-40B4-BE49-F238E27FC236}">
                  <a16:creationId xmlns:a16="http://schemas.microsoft.com/office/drawing/2014/main" id="{BD829E04-6F8B-4CD1-B1AB-1428DE5ACE15}"/>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Rectangle 4607">
              <a:extLst>
                <a:ext uri="{FF2B5EF4-FFF2-40B4-BE49-F238E27FC236}">
                  <a16:creationId xmlns:a16="http://schemas.microsoft.com/office/drawing/2014/main" id="{99EDB192-0D59-41C6-AD02-EC166F03C927}"/>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descr="Icon of computer monitor. ">
            <a:extLst>
              <a:ext uri="{FF2B5EF4-FFF2-40B4-BE49-F238E27FC236}">
                <a16:creationId xmlns:a16="http://schemas.microsoft.com/office/drawing/2014/main" id="{9418C6B8-1E51-409C-A0E5-16AE173CE45B}"/>
              </a:ext>
            </a:extLst>
          </p:cNvPr>
          <p:cNvGrpSpPr/>
          <p:nvPr/>
        </p:nvGrpSpPr>
        <p:grpSpPr>
          <a:xfrm>
            <a:off x="3133330" y="1382471"/>
            <a:ext cx="287338" cy="258762"/>
            <a:chOff x="879475" y="817563"/>
            <a:chExt cx="287338" cy="258762"/>
          </a:xfrm>
          <a:solidFill>
            <a:schemeClr val="bg1"/>
          </a:solidFill>
        </p:grpSpPr>
        <p:sp>
          <p:nvSpPr>
            <p:cNvPr id="83" name="Freeform 1593">
              <a:extLst>
                <a:ext uri="{FF2B5EF4-FFF2-40B4-BE49-F238E27FC236}">
                  <a16:creationId xmlns:a16="http://schemas.microsoft.com/office/drawing/2014/main" id="{671BC17B-6D08-4ADE-B6A7-ECAE4A5EA576}"/>
                </a:ext>
              </a:extLst>
            </p:cNvPr>
            <p:cNvSpPr>
              <a:spLocks/>
            </p:cNvSpPr>
            <p:nvPr/>
          </p:nvSpPr>
          <p:spPr bwMode="auto">
            <a:xfrm>
              <a:off x="879475" y="817563"/>
              <a:ext cx="287338" cy="171450"/>
            </a:xfrm>
            <a:custGeom>
              <a:avLst/>
              <a:gdLst>
                <a:gd name="T0" fmla="*/ 829 w 904"/>
                <a:gd name="T1" fmla="*/ 0 h 544"/>
                <a:gd name="T2" fmla="*/ 75 w 904"/>
                <a:gd name="T3" fmla="*/ 0 h 544"/>
                <a:gd name="T4" fmla="*/ 67 w 904"/>
                <a:gd name="T5" fmla="*/ 2 h 544"/>
                <a:gd name="T6" fmla="*/ 59 w 904"/>
                <a:gd name="T7" fmla="*/ 3 h 544"/>
                <a:gd name="T8" fmla="*/ 53 w 904"/>
                <a:gd name="T9" fmla="*/ 4 h 544"/>
                <a:gd name="T10" fmla="*/ 46 w 904"/>
                <a:gd name="T11" fmla="*/ 7 h 544"/>
                <a:gd name="T12" fmla="*/ 40 w 904"/>
                <a:gd name="T13" fmla="*/ 10 h 544"/>
                <a:gd name="T14" fmla="*/ 33 w 904"/>
                <a:gd name="T15" fmla="*/ 14 h 544"/>
                <a:gd name="T16" fmla="*/ 27 w 904"/>
                <a:gd name="T17" fmla="*/ 18 h 544"/>
                <a:gd name="T18" fmla="*/ 22 w 904"/>
                <a:gd name="T19" fmla="*/ 23 h 544"/>
                <a:gd name="T20" fmla="*/ 16 w 904"/>
                <a:gd name="T21" fmla="*/ 28 h 544"/>
                <a:gd name="T22" fmla="*/ 12 w 904"/>
                <a:gd name="T23" fmla="*/ 34 h 544"/>
                <a:gd name="T24" fmla="*/ 9 w 904"/>
                <a:gd name="T25" fmla="*/ 40 h 544"/>
                <a:gd name="T26" fmla="*/ 5 w 904"/>
                <a:gd name="T27" fmla="*/ 47 h 544"/>
                <a:gd name="T28" fmla="*/ 3 w 904"/>
                <a:gd name="T29" fmla="*/ 54 h 544"/>
                <a:gd name="T30" fmla="*/ 1 w 904"/>
                <a:gd name="T31" fmla="*/ 61 h 544"/>
                <a:gd name="T32" fmla="*/ 0 w 904"/>
                <a:gd name="T33" fmla="*/ 69 h 544"/>
                <a:gd name="T34" fmla="*/ 0 w 904"/>
                <a:gd name="T35" fmla="*/ 77 h 544"/>
                <a:gd name="T36" fmla="*/ 0 w 904"/>
                <a:gd name="T37" fmla="*/ 544 h 544"/>
                <a:gd name="T38" fmla="*/ 904 w 904"/>
                <a:gd name="T39" fmla="*/ 544 h 544"/>
                <a:gd name="T40" fmla="*/ 904 w 904"/>
                <a:gd name="T41" fmla="*/ 77 h 544"/>
                <a:gd name="T42" fmla="*/ 904 w 904"/>
                <a:gd name="T43" fmla="*/ 69 h 544"/>
                <a:gd name="T44" fmla="*/ 903 w 904"/>
                <a:gd name="T45" fmla="*/ 61 h 544"/>
                <a:gd name="T46" fmla="*/ 901 w 904"/>
                <a:gd name="T47" fmla="*/ 54 h 544"/>
                <a:gd name="T48" fmla="*/ 899 w 904"/>
                <a:gd name="T49" fmla="*/ 47 h 544"/>
                <a:gd name="T50" fmla="*/ 896 w 904"/>
                <a:gd name="T51" fmla="*/ 40 h 544"/>
                <a:gd name="T52" fmla="*/ 892 w 904"/>
                <a:gd name="T53" fmla="*/ 34 h 544"/>
                <a:gd name="T54" fmla="*/ 888 w 904"/>
                <a:gd name="T55" fmla="*/ 28 h 544"/>
                <a:gd name="T56" fmla="*/ 882 w 904"/>
                <a:gd name="T57" fmla="*/ 23 h 544"/>
                <a:gd name="T58" fmla="*/ 877 w 904"/>
                <a:gd name="T59" fmla="*/ 18 h 544"/>
                <a:gd name="T60" fmla="*/ 871 w 904"/>
                <a:gd name="T61" fmla="*/ 14 h 544"/>
                <a:gd name="T62" fmla="*/ 866 w 904"/>
                <a:gd name="T63" fmla="*/ 10 h 544"/>
                <a:gd name="T64" fmla="*/ 859 w 904"/>
                <a:gd name="T65" fmla="*/ 7 h 544"/>
                <a:gd name="T66" fmla="*/ 851 w 904"/>
                <a:gd name="T67" fmla="*/ 4 h 544"/>
                <a:gd name="T68" fmla="*/ 845 w 904"/>
                <a:gd name="T69" fmla="*/ 3 h 544"/>
                <a:gd name="T70" fmla="*/ 837 w 904"/>
                <a:gd name="T71" fmla="*/ 2 h 544"/>
                <a:gd name="T72" fmla="*/ 829 w 904"/>
                <a:gd name="T7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4" h="54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594">
              <a:extLst>
                <a:ext uri="{FF2B5EF4-FFF2-40B4-BE49-F238E27FC236}">
                  <a16:creationId xmlns:a16="http://schemas.microsoft.com/office/drawing/2014/main" id="{2A229F37-7B67-4EE7-B334-2F3DE95D8A44}"/>
                </a:ext>
              </a:extLst>
            </p:cNvPr>
            <p:cNvSpPr>
              <a:spLocks noEditPoints="1"/>
            </p:cNvSpPr>
            <p:nvPr/>
          </p:nvSpPr>
          <p:spPr bwMode="auto">
            <a:xfrm>
              <a:off x="879475" y="1000125"/>
              <a:ext cx="287338" cy="76200"/>
            </a:xfrm>
            <a:custGeom>
              <a:avLst/>
              <a:gdLst>
                <a:gd name="T0" fmla="*/ 459 w 904"/>
                <a:gd name="T1" fmla="*/ 29 h 241"/>
                <a:gd name="T2" fmla="*/ 469 w 904"/>
                <a:gd name="T3" fmla="*/ 35 h 241"/>
                <a:gd name="T4" fmla="*/ 478 w 904"/>
                <a:gd name="T5" fmla="*/ 43 h 241"/>
                <a:gd name="T6" fmla="*/ 482 w 904"/>
                <a:gd name="T7" fmla="*/ 54 h 241"/>
                <a:gd name="T8" fmla="*/ 482 w 904"/>
                <a:gd name="T9" fmla="*/ 66 h 241"/>
                <a:gd name="T10" fmla="*/ 478 w 904"/>
                <a:gd name="T11" fmla="*/ 77 h 241"/>
                <a:gd name="T12" fmla="*/ 469 w 904"/>
                <a:gd name="T13" fmla="*/ 85 h 241"/>
                <a:gd name="T14" fmla="*/ 459 w 904"/>
                <a:gd name="T15" fmla="*/ 89 h 241"/>
                <a:gd name="T16" fmla="*/ 447 w 904"/>
                <a:gd name="T17" fmla="*/ 89 h 241"/>
                <a:gd name="T18" fmla="*/ 436 w 904"/>
                <a:gd name="T19" fmla="*/ 85 h 241"/>
                <a:gd name="T20" fmla="*/ 427 w 904"/>
                <a:gd name="T21" fmla="*/ 77 h 241"/>
                <a:gd name="T22" fmla="*/ 422 w 904"/>
                <a:gd name="T23" fmla="*/ 66 h 241"/>
                <a:gd name="T24" fmla="*/ 422 w 904"/>
                <a:gd name="T25" fmla="*/ 54 h 241"/>
                <a:gd name="T26" fmla="*/ 427 w 904"/>
                <a:gd name="T27" fmla="*/ 43 h 241"/>
                <a:gd name="T28" fmla="*/ 436 w 904"/>
                <a:gd name="T29" fmla="*/ 35 h 241"/>
                <a:gd name="T30" fmla="*/ 447 w 904"/>
                <a:gd name="T31" fmla="*/ 31 h 241"/>
                <a:gd name="T32" fmla="*/ 452 w 904"/>
                <a:gd name="T33" fmla="*/ 29 h 241"/>
                <a:gd name="T34" fmla="*/ 0 w 904"/>
                <a:gd name="T35" fmla="*/ 83 h 241"/>
                <a:gd name="T36" fmla="*/ 3 w 904"/>
                <a:gd name="T37" fmla="*/ 97 h 241"/>
                <a:gd name="T38" fmla="*/ 9 w 904"/>
                <a:gd name="T39" fmla="*/ 110 h 241"/>
                <a:gd name="T40" fmla="*/ 16 w 904"/>
                <a:gd name="T41" fmla="*/ 122 h 241"/>
                <a:gd name="T42" fmla="*/ 27 w 904"/>
                <a:gd name="T43" fmla="*/ 132 h 241"/>
                <a:gd name="T44" fmla="*/ 40 w 904"/>
                <a:gd name="T45" fmla="*/ 141 h 241"/>
                <a:gd name="T46" fmla="*/ 53 w 904"/>
                <a:gd name="T47" fmla="*/ 147 h 241"/>
                <a:gd name="T48" fmla="*/ 67 w 904"/>
                <a:gd name="T49" fmla="*/ 150 h 241"/>
                <a:gd name="T50" fmla="*/ 437 w 904"/>
                <a:gd name="T51" fmla="*/ 150 h 241"/>
                <a:gd name="T52" fmla="*/ 195 w 904"/>
                <a:gd name="T53" fmla="*/ 211 h 241"/>
                <a:gd name="T54" fmla="*/ 190 w 904"/>
                <a:gd name="T55" fmla="*/ 212 h 241"/>
                <a:gd name="T56" fmla="*/ 186 w 904"/>
                <a:gd name="T57" fmla="*/ 215 h 241"/>
                <a:gd name="T58" fmla="*/ 182 w 904"/>
                <a:gd name="T59" fmla="*/ 220 h 241"/>
                <a:gd name="T60" fmla="*/ 181 w 904"/>
                <a:gd name="T61" fmla="*/ 225 h 241"/>
                <a:gd name="T62" fmla="*/ 182 w 904"/>
                <a:gd name="T63" fmla="*/ 232 h 241"/>
                <a:gd name="T64" fmla="*/ 186 w 904"/>
                <a:gd name="T65" fmla="*/ 236 h 241"/>
                <a:gd name="T66" fmla="*/ 190 w 904"/>
                <a:gd name="T67" fmla="*/ 240 h 241"/>
                <a:gd name="T68" fmla="*/ 195 w 904"/>
                <a:gd name="T69" fmla="*/ 241 h 241"/>
                <a:gd name="T70" fmla="*/ 742 w 904"/>
                <a:gd name="T71" fmla="*/ 241 h 241"/>
                <a:gd name="T72" fmla="*/ 747 w 904"/>
                <a:gd name="T73" fmla="*/ 239 h 241"/>
                <a:gd name="T74" fmla="*/ 752 w 904"/>
                <a:gd name="T75" fmla="*/ 234 h 241"/>
                <a:gd name="T76" fmla="*/ 754 w 904"/>
                <a:gd name="T77" fmla="*/ 229 h 241"/>
                <a:gd name="T78" fmla="*/ 754 w 904"/>
                <a:gd name="T79" fmla="*/ 223 h 241"/>
                <a:gd name="T80" fmla="*/ 752 w 904"/>
                <a:gd name="T81" fmla="*/ 218 h 241"/>
                <a:gd name="T82" fmla="*/ 747 w 904"/>
                <a:gd name="T83" fmla="*/ 213 h 241"/>
                <a:gd name="T84" fmla="*/ 742 w 904"/>
                <a:gd name="T85" fmla="*/ 211 h 241"/>
                <a:gd name="T86" fmla="*/ 468 w 904"/>
                <a:gd name="T87" fmla="*/ 211 h 241"/>
                <a:gd name="T88" fmla="*/ 829 w 904"/>
                <a:gd name="T89" fmla="*/ 150 h 241"/>
                <a:gd name="T90" fmla="*/ 845 w 904"/>
                <a:gd name="T91" fmla="*/ 149 h 241"/>
                <a:gd name="T92" fmla="*/ 859 w 904"/>
                <a:gd name="T93" fmla="*/ 145 h 241"/>
                <a:gd name="T94" fmla="*/ 871 w 904"/>
                <a:gd name="T95" fmla="*/ 137 h 241"/>
                <a:gd name="T96" fmla="*/ 882 w 904"/>
                <a:gd name="T97" fmla="*/ 128 h 241"/>
                <a:gd name="T98" fmla="*/ 892 w 904"/>
                <a:gd name="T99" fmla="*/ 117 h 241"/>
                <a:gd name="T100" fmla="*/ 899 w 904"/>
                <a:gd name="T101" fmla="*/ 104 h 241"/>
                <a:gd name="T102" fmla="*/ 903 w 904"/>
                <a:gd name="T103" fmla="*/ 90 h 241"/>
                <a:gd name="T104" fmla="*/ 904 w 904"/>
                <a:gd name="T105" fmla="*/ 75 h 241"/>
                <a:gd name="T106" fmla="*/ 0 w 904"/>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4" h="241">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5" name="Group 84" descr="Icon of computer monitors.">
            <a:extLst>
              <a:ext uri="{FF2B5EF4-FFF2-40B4-BE49-F238E27FC236}">
                <a16:creationId xmlns:a16="http://schemas.microsoft.com/office/drawing/2014/main" id="{A97EEAA0-CE6D-46A9-9837-67DD5CDA8CE9}"/>
              </a:ext>
            </a:extLst>
          </p:cNvPr>
          <p:cNvGrpSpPr/>
          <p:nvPr/>
        </p:nvGrpSpPr>
        <p:grpSpPr>
          <a:xfrm>
            <a:off x="4277123" y="1359245"/>
            <a:ext cx="287338" cy="258762"/>
            <a:chOff x="304800" y="5129213"/>
            <a:chExt cx="287338" cy="258762"/>
          </a:xfrm>
          <a:solidFill>
            <a:schemeClr val="bg1"/>
          </a:solidFill>
        </p:grpSpPr>
        <p:sp>
          <p:nvSpPr>
            <p:cNvPr id="86" name="Freeform 1630">
              <a:extLst>
                <a:ext uri="{FF2B5EF4-FFF2-40B4-BE49-F238E27FC236}">
                  <a16:creationId xmlns:a16="http://schemas.microsoft.com/office/drawing/2014/main" id="{CD9DD3B0-9FD5-473E-A718-FEFF0355FBCA}"/>
                </a:ext>
              </a:extLst>
            </p:cNvPr>
            <p:cNvSpPr>
              <a:spLocks/>
            </p:cNvSpPr>
            <p:nvPr/>
          </p:nvSpPr>
          <p:spPr bwMode="auto">
            <a:xfrm>
              <a:off x="381000" y="5224463"/>
              <a:ext cx="134938" cy="38100"/>
            </a:xfrm>
            <a:custGeom>
              <a:avLst/>
              <a:gdLst>
                <a:gd name="T0" fmla="*/ 176 w 423"/>
                <a:gd name="T1" fmla="*/ 120 h 120"/>
                <a:gd name="T2" fmla="*/ 247 w 423"/>
                <a:gd name="T3" fmla="*/ 120 h 120"/>
                <a:gd name="T4" fmla="*/ 252 w 423"/>
                <a:gd name="T5" fmla="*/ 108 h 120"/>
                <a:gd name="T6" fmla="*/ 260 w 423"/>
                <a:gd name="T7" fmla="*/ 97 h 120"/>
                <a:gd name="T8" fmla="*/ 269 w 423"/>
                <a:gd name="T9" fmla="*/ 86 h 120"/>
                <a:gd name="T10" fmla="*/ 280 w 423"/>
                <a:gd name="T11" fmla="*/ 77 h 120"/>
                <a:gd name="T12" fmla="*/ 291 w 423"/>
                <a:gd name="T13" fmla="*/ 71 h 120"/>
                <a:gd name="T14" fmla="*/ 304 w 423"/>
                <a:gd name="T15" fmla="*/ 65 h 120"/>
                <a:gd name="T16" fmla="*/ 311 w 423"/>
                <a:gd name="T17" fmla="*/ 63 h 120"/>
                <a:gd name="T18" fmla="*/ 318 w 423"/>
                <a:gd name="T19" fmla="*/ 62 h 120"/>
                <a:gd name="T20" fmla="*/ 325 w 423"/>
                <a:gd name="T21" fmla="*/ 61 h 120"/>
                <a:gd name="T22" fmla="*/ 332 w 423"/>
                <a:gd name="T23" fmla="*/ 61 h 120"/>
                <a:gd name="T24" fmla="*/ 423 w 423"/>
                <a:gd name="T25" fmla="*/ 61 h 120"/>
                <a:gd name="T26" fmla="*/ 423 w 423"/>
                <a:gd name="T27" fmla="*/ 31 h 120"/>
                <a:gd name="T28" fmla="*/ 423 w 423"/>
                <a:gd name="T29" fmla="*/ 22 h 120"/>
                <a:gd name="T30" fmla="*/ 420 w 423"/>
                <a:gd name="T31" fmla="*/ 14 h 120"/>
                <a:gd name="T32" fmla="*/ 418 w 423"/>
                <a:gd name="T33" fmla="*/ 8 h 120"/>
                <a:gd name="T34" fmla="*/ 415 w 423"/>
                <a:gd name="T35" fmla="*/ 0 h 120"/>
                <a:gd name="T36" fmla="*/ 363 w 423"/>
                <a:gd name="T37" fmla="*/ 0 h 120"/>
                <a:gd name="T38" fmla="*/ 61 w 423"/>
                <a:gd name="T39" fmla="*/ 0 h 120"/>
                <a:gd name="T40" fmla="*/ 9 w 423"/>
                <a:gd name="T41" fmla="*/ 0 h 120"/>
                <a:gd name="T42" fmla="*/ 6 w 423"/>
                <a:gd name="T43" fmla="*/ 8 h 120"/>
                <a:gd name="T44" fmla="*/ 2 w 423"/>
                <a:gd name="T45" fmla="*/ 14 h 120"/>
                <a:gd name="T46" fmla="*/ 1 w 423"/>
                <a:gd name="T47" fmla="*/ 22 h 120"/>
                <a:gd name="T48" fmla="*/ 0 w 423"/>
                <a:gd name="T49" fmla="*/ 31 h 120"/>
                <a:gd name="T50" fmla="*/ 0 w 423"/>
                <a:gd name="T51" fmla="*/ 61 h 120"/>
                <a:gd name="T52" fmla="*/ 91 w 423"/>
                <a:gd name="T53" fmla="*/ 61 h 120"/>
                <a:gd name="T54" fmla="*/ 99 w 423"/>
                <a:gd name="T55" fmla="*/ 61 h 120"/>
                <a:gd name="T56" fmla="*/ 105 w 423"/>
                <a:gd name="T57" fmla="*/ 62 h 120"/>
                <a:gd name="T58" fmla="*/ 112 w 423"/>
                <a:gd name="T59" fmla="*/ 63 h 120"/>
                <a:gd name="T60" fmla="*/ 120 w 423"/>
                <a:gd name="T61" fmla="*/ 65 h 120"/>
                <a:gd name="T62" fmla="*/ 132 w 423"/>
                <a:gd name="T63" fmla="*/ 71 h 120"/>
                <a:gd name="T64" fmla="*/ 144 w 423"/>
                <a:gd name="T65" fmla="*/ 77 h 120"/>
                <a:gd name="T66" fmla="*/ 154 w 423"/>
                <a:gd name="T67" fmla="*/ 86 h 120"/>
                <a:gd name="T68" fmla="*/ 163 w 423"/>
                <a:gd name="T69" fmla="*/ 97 h 120"/>
                <a:gd name="T70" fmla="*/ 170 w 423"/>
                <a:gd name="T71" fmla="*/ 108 h 120"/>
                <a:gd name="T72" fmla="*/ 176 w 423"/>
                <a:gd name="T7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120">
                  <a:moveTo>
                    <a:pt x="176" y="120"/>
                  </a:moveTo>
                  <a:lnTo>
                    <a:pt x="247" y="120"/>
                  </a:lnTo>
                  <a:lnTo>
                    <a:pt x="252" y="108"/>
                  </a:lnTo>
                  <a:lnTo>
                    <a:pt x="260" y="97"/>
                  </a:lnTo>
                  <a:lnTo>
                    <a:pt x="269" y="86"/>
                  </a:lnTo>
                  <a:lnTo>
                    <a:pt x="280" y="77"/>
                  </a:lnTo>
                  <a:lnTo>
                    <a:pt x="291" y="71"/>
                  </a:lnTo>
                  <a:lnTo>
                    <a:pt x="304" y="65"/>
                  </a:lnTo>
                  <a:lnTo>
                    <a:pt x="311" y="63"/>
                  </a:lnTo>
                  <a:lnTo>
                    <a:pt x="318" y="62"/>
                  </a:lnTo>
                  <a:lnTo>
                    <a:pt x="325" y="61"/>
                  </a:lnTo>
                  <a:lnTo>
                    <a:pt x="332" y="61"/>
                  </a:lnTo>
                  <a:lnTo>
                    <a:pt x="423" y="61"/>
                  </a:lnTo>
                  <a:lnTo>
                    <a:pt x="423" y="31"/>
                  </a:lnTo>
                  <a:lnTo>
                    <a:pt x="423" y="22"/>
                  </a:lnTo>
                  <a:lnTo>
                    <a:pt x="420" y="14"/>
                  </a:lnTo>
                  <a:lnTo>
                    <a:pt x="418" y="8"/>
                  </a:lnTo>
                  <a:lnTo>
                    <a:pt x="415" y="0"/>
                  </a:lnTo>
                  <a:lnTo>
                    <a:pt x="363" y="0"/>
                  </a:lnTo>
                  <a:lnTo>
                    <a:pt x="61" y="0"/>
                  </a:lnTo>
                  <a:lnTo>
                    <a:pt x="9" y="0"/>
                  </a:lnTo>
                  <a:lnTo>
                    <a:pt x="6" y="8"/>
                  </a:lnTo>
                  <a:lnTo>
                    <a:pt x="2" y="14"/>
                  </a:lnTo>
                  <a:lnTo>
                    <a:pt x="1" y="22"/>
                  </a:lnTo>
                  <a:lnTo>
                    <a:pt x="0" y="31"/>
                  </a:lnTo>
                  <a:lnTo>
                    <a:pt x="0" y="61"/>
                  </a:lnTo>
                  <a:lnTo>
                    <a:pt x="91" y="61"/>
                  </a:lnTo>
                  <a:lnTo>
                    <a:pt x="99" y="61"/>
                  </a:lnTo>
                  <a:lnTo>
                    <a:pt x="105" y="62"/>
                  </a:lnTo>
                  <a:lnTo>
                    <a:pt x="112" y="63"/>
                  </a:lnTo>
                  <a:lnTo>
                    <a:pt x="120" y="65"/>
                  </a:lnTo>
                  <a:lnTo>
                    <a:pt x="132" y="71"/>
                  </a:lnTo>
                  <a:lnTo>
                    <a:pt x="144" y="77"/>
                  </a:lnTo>
                  <a:lnTo>
                    <a:pt x="154" y="86"/>
                  </a:lnTo>
                  <a:lnTo>
                    <a:pt x="163" y="97"/>
                  </a:lnTo>
                  <a:lnTo>
                    <a:pt x="170" y="108"/>
                  </a:lnTo>
                  <a:lnTo>
                    <a:pt x="176"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1631">
              <a:extLst>
                <a:ext uri="{FF2B5EF4-FFF2-40B4-BE49-F238E27FC236}">
                  <a16:creationId xmlns:a16="http://schemas.microsoft.com/office/drawing/2014/main" id="{99F6D614-3AD7-472A-92A9-85406C4F4B20}"/>
                </a:ext>
              </a:extLst>
            </p:cNvPr>
            <p:cNvSpPr>
              <a:spLocks noEditPoints="1"/>
            </p:cNvSpPr>
            <p:nvPr/>
          </p:nvSpPr>
          <p:spPr bwMode="auto">
            <a:xfrm>
              <a:off x="390525" y="5129213"/>
              <a:ext cx="115888" cy="85725"/>
            </a:xfrm>
            <a:custGeom>
              <a:avLst/>
              <a:gdLst>
                <a:gd name="T0" fmla="*/ 60 w 362"/>
                <a:gd name="T1" fmla="*/ 72 h 271"/>
                <a:gd name="T2" fmla="*/ 62 w 362"/>
                <a:gd name="T3" fmla="*/ 66 h 271"/>
                <a:gd name="T4" fmla="*/ 66 w 362"/>
                <a:gd name="T5" fmla="*/ 62 h 271"/>
                <a:gd name="T6" fmla="*/ 72 w 362"/>
                <a:gd name="T7" fmla="*/ 60 h 271"/>
                <a:gd name="T8" fmla="*/ 287 w 362"/>
                <a:gd name="T9" fmla="*/ 60 h 271"/>
                <a:gd name="T10" fmla="*/ 292 w 362"/>
                <a:gd name="T11" fmla="*/ 61 h 271"/>
                <a:gd name="T12" fmla="*/ 297 w 362"/>
                <a:gd name="T13" fmla="*/ 64 h 271"/>
                <a:gd name="T14" fmla="*/ 300 w 362"/>
                <a:gd name="T15" fmla="*/ 70 h 271"/>
                <a:gd name="T16" fmla="*/ 301 w 362"/>
                <a:gd name="T17" fmla="*/ 75 h 271"/>
                <a:gd name="T18" fmla="*/ 301 w 362"/>
                <a:gd name="T19" fmla="*/ 229 h 271"/>
                <a:gd name="T20" fmla="*/ 299 w 362"/>
                <a:gd name="T21" fmla="*/ 234 h 271"/>
                <a:gd name="T22" fmla="*/ 294 w 362"/>
                <a:gd name="T23" fmla="*/ 239 h 271"/>
                <a:gd name="T24" fmla="*/ 289 w 362"/>
                <a:gd name="T25" fmla="*/ 241 h 271"/>
                <a:gd name="T26" fmla="*/ 75 w 362"/>
                <a:gd name="T27" fmla="*/ 241 h 271"/>
                <a:gd name="T28" fmla="*/ 69 w 362"/>
                <a:gd name="T29" fmla="*/ 240 h 271"/>
                <a:gd name="T30" fmla="*/ 64 w 362"/>
                <a:gd name="T31" fmla="*/ 237 h 271"/>
                <a:gd name="T32" fmla="*/ 61 w 362"/>
                <a:gd name="T33" fmla="*/ 231 h 271"/>
                <a:gd name="T34" fmla="*/ 60 w 362"/>
                <a:gd name="T35" fmla="*/ 226 h 271"/>
                <a:gd name="T36" fmla="*/ 332 w 362"/>
                <a:gd name="T37" fmla="*/ 271 h 271"/>
                <a:gd name="T38" fmla="*/ 362 w 362"/>
                <a:gd name="T39" fmla="*/ 60 h 271"/>
                <a:gd name="T40" fmla="*/ 361 w 362"/>
                <a:gd name="T41" fmla="*/ 47 h 271"/>
                <a:gd name="T42" fmla="*/ 357 w 362"/>
                <a:gd name="T43" fmla="*/ 36 h 271"/>
                <a:gd name="T44" fmla="*/ 352 w 362"/>
                <a:gd name="T45" fmla="*/ 26 h 271"/>
                <a:gd name="T46" fmla="*/ 344 w 362"/>
                <a:gd name="T47" fmla="*/ 18 h 271"/>
                <a:gd name="T48" fmla="*/ 335 w 362"/>
                <a:gd name="T49" fmla="*/ 10 h 271"/>
                <a:gd name="T50" fmla="*/ 325 w 362"/>
                <a:gd name="T51" fmla="*/ 4 h 271"/>
                <a:gd name="T52" fmla="*/ 313 w 362"/>
                <a:gd name="T53" fmla="*/ 1 h 271"/>
                <a:gd name="T54" fmla="*/ 301 w 362"/>
                <a:gd name="T55" fmla="*/ 0 h 271"/>
                <a:gd name="T56" fmla="*/ 54 w 362"/>
                <a:gd name="T57" fmla="*/ 0 h 271"/>
                <a:gd name="T58" fmla="*/ 42 w 362"/>
                <a:gd name="T59" fmla="*/ 2 h 271"/>
                <a:gd name="T60" fmla="*/ 31 w 362"/>
                <a:gd name="T61" fmla="*/ 7 h 271"/>
                <a:gd name="T62" fmla="*/ 21 w 362"/>
                <a:gd name="T63" fmla="*/ 13 h 271"/>
                <a:gd name="T64" fmla="*/ 13 w 362"/>
                <a:gd name="T65" fmla="*/ 21 h 271"/>
                <a:gd name="T66" fmla="*/ 7 w 362"/>
                <a:gd name="T67" fmla="*/ 31 h 271"/>
                <a:gd name="T68" fmla="*/ 2 w 362"/>
                <a:gd name="T69" fmla="*/ 42 h 271"/>
                <a:gd name="T70" fmla="*/ 0 w 362"/>
                <a:gd name="T71" fmla="*/ 54 h 271"/>
                <a:gd name="T72" fmla="*/ 0 w 362"/>
                <a:gd name="T73" fmla="*/ 271 h 271"/>
                <a:gd name="T74" fmla="*/ 332 w 362"/>
                <a:gd name="T75"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2" h="271">
                  <a:moveTo>
                    <a:pt x="60" y="75"/>
                  </a:moveTo>
                  <a:lnTo>
                    <a:pt x="60" y="72"/>
                  </a:lnTo>
                  <a:lnTo>
                    <a:pt x="61" y="68"/>
                  </a:lnTo>
                  <a:lnTo>
                    <a:pt x="62" y="66"/>
                  </a:lnTo>
                  <a:lnTo>
                    <a:pt x="64" y="64"/>
                  </a:lnTo>
                  <a:lnTo>
                    <a:pt x="66" y="62"/>
                  </a:lnTo>
                  <a:lnTo>
                    <a:pt x="69" y="61"/>
                  </a:lnTo>
                  <a:lnTo>
                    <a:pt x="72" y="60"/>
                  </a:lnTo>
                  <a:lnTo>
                    <a:pt x="75" y="60"/>
                  </a:lnTo>
                  <a:lnTo>
                    <a:pt x="287" y="60"/>
                  </a:lnTo>
                  <a:lnTo>
                    <a:pt x="289" y="60"/>
                  </a:lnTo>
                  <a:lnTo>
                    <a:pt x="292" y="61"/>
                  </a:lnTo>
                  <a:lnTo>
                    <a:pt x="294" y="62"/>
                  </a:lnTo>
                  <a:lnTo>
                    <a:pt x="297" y="64"/>
                  </a:lnTo>
                  <a:lnTo>
                    <a:pt x="299" y="66"/>
                  </a:lnTo>
                  <a:lnTo>
                    <a:pt x="300" y="70"/>
                  </a:lnTo>
                  <a:lnTo>
                    <a:pt x="301" y="72"/>
                  </a:lnTo>
                  <a:lnTo>
                    <a:pt x="301" y="75"/>
                  </a:lnTo>
                  <a:lnTo>
                    <a:pt x="301" y="226"/>
                  </a:lnTo>
                  <a:lnTo>
                    <a:pt x="301" y="229"/>
                  </a:lnTo>
                  <a:lnTo>
                    <a:pt x="300" y="231"/>
                  </a:lnTo>
                  <a:lnTo>
                    <a:pt x="299" y="234"/>
                  </a:lnTo>
                  <a:lnTo>
                    <a:pt x="297" y="237"/>
                  </a:lnTo>
                  <a:lnTo>
                    <a:pt x="294" y="239"/>
                  </a:lnTo>
                  <a:lnTo>
                    <a:pt x="292" y="240"/>
                  </a:lnTo>
                  <a:lnTo>
                    <a:pt x="289" y="241"/>
                  </a:lnTo>
                  <a:lnTo>
                    <a:pt x="287" y="241"/>
                  </a:lnTo>
                  <a:lnTo>
                    <a:pt x="75" y="241"/>
                  </a:lnTo>
                  <a:lnTo>
                    <a:pt x="72" y="241"/>
                  </a:lnTo>
                  <a:lnTo>
                    <a:pt x="69" y="240"/>
                  </a:lnTo>
                  <a:lnTo>
                    <a:pt x="66" y="239"/>
                  </a:lnTo>
                  <a:lnTo>
                    <a:pt x="64" y="237"/>
                  </a:lnTo>
                  <a:lnTo>
                    <a:pt x="62" y="234"/>
                  </a:lnTo>
                  <a:lnTo>
                    <a:pt x="61" y="231"/>
                  </a:lnTo>
                  <a:lnTo>
                    <a:pt x="60" y="229"/>
                  </a:lnTo>
                  <a:lnTo>
                    <a:pt x="60" y="226"/>
                  </a:lnTo>
                  <a:lnTo>
                    <a:pt x="60" y="75"/>
                  </a:lnTo>
                  <a:close/>
                  <a:moveTo>
                    <a:pt x="332" y="271"/>
                  </a:moveTo>
                  <a:lnTo>
                    <a:pt x="362" y="271"/>
                  </a:lnTo>
                  <a:lnTo>
                    <a:pt x="362" y="60"/>
                  </a:lnTo>
                  <a:lnTo>
                    <a:pt x="362" y="54"/>
                  </a:lnTo>
                  <a:lnTo>
                    <a:pt x="361" y="47"/>
                  </a:lnTo>
                  <a:lnTo>
                    <a:pt x="358" y="42"/>
                  </a:lnTo>
                  <a:lnTo>
                    <a:pt x="357" y="36"/>
                  </a:lnTo>
                  <a:lnTo>
                    <a:pt x="354" y="31"/>
                  </a:lnTo>
                  <a:lnTo>
                    <a:pt x="352" y="26"/>
                  </a:lnTo>
                  <a:lnTo>
                    <a:pt x="347" y="21"/>
                  </a:lnTo>
                  <a:lnTo>
                    <a:pt x="344" y="18"/>
                  </a:lnTo>
                  <a:lnTo>
                    <a:pt x="340" y="13"/>
                  </a:lnTo>
                  <a:lnTo>
                    <a:pt x="335" y="10"/>
                  </a:lnTo>
                  <a:lnTo>
                    <a:pt x="330" y="7"/>
                  </a:lnTo>
                  <a:lnTo>
                    <a:pt x="325" y="4"/>
                  </a:lnTo>
                  <a:lnTo>
                    <a:pt x="320" y="2"/>
                  </a:lnTo>
                  <a:lnTo>
                    <a:pt x="313" y="1"/>
                  </a:lnTo>
                  <a:lnTo>
                    <a:pt x="308" y="0"/>
                  </a:lnTo>
                  <a:lnTo>
                    <a:pt x="301" y="0"/>
                  </a:lnTo>
                  <a:lnTo>
                    <a:pt x="60" y="0"/>
                  </a:lnTo>
                  <a:lnTo>
                    <a:pt x="54" y="0"/>
                  </a:lnTo>
                  <a:lnTo>
                    <a:pt x="48" y="1"/>
                  </a:lnTo>
                  <a:lnTo>
                    <a:pt x="42" y="2"/>
                  </a:lnTo>
                  <a:lnTo>
                    <a:pt x="37" y="4"/>
                  </a:lnTo>
                  <a:lnTo>
                    <a:pt x="31" y="7"/>
                  </a:lnTo>
                  <a:lnTo>
                    <a:pt x="27" y="10"/>
                  </a:lnTo>
                  <a:lnTo>
                    <a:pt x="21" y="13"/>
                  </a:lnTo>
                  <a:lnTo>
                    <a:pt x="18" y="18"/>
                  </a:lnTo>
                  <a:lnTo>
                    <a:pt x="13" y="21"/>
                  </a:lnTo>
                  <a:lnTo>
                    <a:pt x="10" y="26"/>
                  </a:lnTo>
                  <a:lnTo>
                    <a:pt x="7" y="31"/>
                  </a:lnTo>
                  <a:lnTo>
                    <a:pt x="5" y="36"/>
                  </a:lnTo>
                  <a:lnTo>
                    <a:pt x="2" y="42"/>
                  </a:lnTo>
                  <a:lnTo>
                    <a:pt x="1" y="47"/>
                  </a:lnTo>
                  <a:lnTo>
                    <a:pt x="0" y="54"/>
                  </a:lnTo>
                  <a:lnTo>
                    <a:pt x="0" y="60"/>
                  </a:lnTo>
                  <a:lnTo>
                    <a:pt x="0" y="271"/>
                  </a:lnTo>
                  <a:lnTo>
                    <a:pt x="30" y="271"/>
                  </a:lnTo>
                  <a:lnTo>
                    <a:pt x="332" y="2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1632">
              <a:extLst>
                <a:ext uri="{FF2B5EF4-FFF2-40B4-BE49-F238E27FC236}">
                  <a16:creationId xmlns:a16="http://schemas.microsoft.com/office/drawing/2014/main" id="{32C10E2D-7492-462D-9F53-98946445AD6D}"/>
                </a:ext>
              </a:extLst>
            </p:cNvPr>
            <p:cNvSpPr>
              <a:spLocks/>
            </p:cNvSpPr>
            <p:nvPr/>
          </p:nvSpPr>
          <p:spPr bwMode="auto">
            <a:xfrm>
              <a:off x="457200" y="5349875"/>
              <a:ext cx="134938" cy="38100"/>
            </a:xfrm>
            <a:custGeom>
              <a:avLst/>
              <a:gdLst>
                <a:gd name="T0" fmla="*/ 422 w 423"/>
                <a:gd name="T1" fmla="*/ 18 h 121"/>
                <a:gd name="T2" fmla="*/ 422 w 423"/>
                <a:gd name="T3" fmla="*/ 17 h 121"/>
                <a:gd name="T4" fmla="*/ 422 w 423"/>
                <a:gd name="T5" fmla="*/ 17 h 121"/>
                <a:gd name="T6" fmla="*/ 419 w 423"/>
                <a:gd name="T7" fmla="*/ 10 h 121"/>
                <a:gd name="T8" fmla="*/ 417 w 423"/>
                <a:gd name="T9" fmla="*/ 5 h 121"/>
                <a:gd name="T10" fmla="*/ 417 w 423"/>
                <a:gd name="T11" fmla="*/ 4 h 121"/>
                <a:gd name="T12" fmla="*/ 416 w 423"/>
                <a:gd name="T13" fmla="*/ 4 h 121"/>
                <a:gd name="T14" fmla="*/ 415 w 423"/>
                <a:gd name="T15" fmla="*/ 2 h 121"/>
                <a:gd name="T16" fmla="*/ 415 w 423"/>
                <a:gd name="T17" fmla="*/ 0 h 121"/>
                <a:gd name="T18" fmla="*/ 9 w 423"/>
                <a:gd name="T19" fmla="*/ 0 h 121"/>
                <a:gd name="T20" fmla="*/ 8 w 423"/>
                <a:gd name="T21" fmla="*/ 2 h 121"/>
                <a:gd name="T22" fmla="*/ 7 w 423"/>
                <a:gd name="T23" fmla="*/ 4 h 121"/>
                <a:gd name="T24" fmla="*/ 7 w 423"/>
                <a:gd name="T25" fmla="*/ 4 h 121"/>
                <a:gd name="T26" fmla="*/ 7 w 423"/>
                <a:gd name="T27" fmla="*/ 5 h 121"/>
                <a:gd name="T28" fmla="*/ 5 w 423"/>
                <a:gd name="T29" fmla="*/ 10 h 121"/>
                <a:gd name="T30" fmla="*/ 2 w 423"/>
                <a:gd name="T31" fmla="*/ 17 h 121"/>
                <a:gd name="T32" fmla="*/ 2 w 423"/>
                <a:gd name="T33" fmla="*/ 17 h 121"/>
                <a:gd name="T34" fmla="*/ 2 w 423"/>
                <a:gd name="T35" fmla="*/ 18 h 121"/>
                <a:gd name="T36" fmla="*/ 1 w 423"/>
                <a:gd name="T37" fmla="*/ 24 h 121"/>
                <a:gd name="T38" fmla="*/ 0 w 423"/>
                <a:gd name="T39" fmla="*/ 30 h 121"/>
                <a:gd name="T40" fmla="*/ 0 w 423"/>
                <a:gd name="T41" fmla="*/ 107 h 121"/>
                <a:gd name="T42" fmla="*/ 1 w 423"/>
                <a:gd name="T43" fmla="*/ 109 h 121"/>
                <a:gd name="T44" fmla="*/ 2 w 423"/>
                <a:gd name="T45" fmla="*/ 112 h 121"/>
                <a:gd name="T46" fmla="*/ 4 w 423"/>
                <a:gd name="T47" fmla="*/ 114 h 121"/>
                <a:gd name="T48" fmla="*/ 6 w 423"/>
                <a:gd name="T49" fmla="*/ 117 h 121"/>
                <a:gd name="T50" fmla="*/ 8 w 423"/>
                <a:gd name="T51" fmla="*/ 119 h 121"/>
                <a:gd name="T52" fmla="*/ 10 w 423"/>
                <a:gd name="T53" fmla="*/ 120 h 121"/>
                <a:gd name="T54" fmla="*/ 12 w 423"/>
                <a:gd name="T55" fmla="*/ 121 h 121"/>
                <a:gd name="T56" fmla="*/ 16 w 423"/>
                <a:gd name="T57" fmla="*/ 121 h 121"/>
                <a:gd name="T58" fmla="*/ 408 w 423"/>
                <a:gd name="T59" fmla="*/ 121 h 121"/>
                <a:gd name="T60" fmla="*/ 412 w 423"/>
                <a:gd name="T61" fmla="*/ 121 h 121"/>
                <a:gd name="T62" fmla="*/ 414 w 423"/>
                <a:gd name="T63" fmla="*/ 120 h 121"/>
                <a:gd name="T64" fmla="*/ 416 w 423"/>
                <a:gd name="T65" fmla="*/ 119 h 121"/>
                <a:gd name="T66" fmla="*/ 418 w 423"/>
                <a:gd name="T67" fmla="*/ 117 h 121"/>
                <a:gd name="T68" fmla="*/ 421 w 423"/>
                <a:gd name="T69" fmla="*/ 114 h 121"/>
                <a:gd name="T70" fmla="*/ 422 w 423"/>
                <a:gd name="T71" fmla="*/ 112 h 121"/>
                <a:gd name="T72" fmla="*/ 423 w 423"/>
                <a:gd name="T73" fmla="*/ 109 h 121"/>
                <a:gd name="T74" fmla="*/ 423 w 423"/>
                <a:gd name="T75" fmla="*/ 107 h 121"/>
                <a:gd name="T76" fmla="*/ 423 w 423"/>
                <a:gd name="T77" fmla="*/ 30 h 121"/>
                <a:gd name="T78" fmla="*/ 423 w 423"/>
                <a:gd name="T79" fmla="*/ 24 h 121"/>
                <a:gd name="T80" fmla="*/ 422 w 423"/>
                <a:gd name="T81"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2" y="18"/>
                  </a:moveTo>
                  <a:lnTo>
                    <a:pt x="422" y="17"/>
                  </a:lnTo>
                  <a:lnTo>
                    <a:pt x="422" y="17"/>
                  </a:lnTo>
                  <a:lnTo>
                    <a:pt x="419" y="10"/>
                  </a:lnTo>
                  <a:lnTo>
                    <a:pt x="417" y="5"/>
                  </a:lnTo>
                  <a:lnTo>
                    <a:pt x="417" y="4"/>
                  </a:lnTo>
                  <a:lnTo>
                    <a:pt x="416" y="4"/>
                  </a:lnTo>
                  <a:lnTo>
                    <a:pt x="415" y="2"/>
                  </a:lnTo>
                  <a:lnTo>
                    <a:pt x="415" y="0"/>
                  </a:lnTo>
                  <a:lnTo>
                    <a:pt x="9" y="0"/>
                  </a:lnTo>
                  <a:lnTo>
                    <a:pt x="8" y="2"/>
                  </a:lnTo>
                  <a:lnTo>
                    <a:pt x="7" y="4"/>
                  </a:lnTo>
                  <a:lnTo>
                    <a:pt x="7" y="4"/>
                  </a:lnTo>
                  <a:lnTo>
                    <a:pt x="7" y="5"/>
                  </a:lnTo>
                  <a:lnTo>
                    <a:pt x="5" y="10"/>
                  </a:lnTo>
                  <a:lnTo>
                    <a:pt x="2" y="17"/>
                  </a:lnTo>
                  <a:lnTo>
                    <a:pt x="2" y="17"/>
                  </a:lnTo>
                  <a:lnTo>
                    <a:pt x="2" y="18"/>
                  </a:lnTo>
                  <a:lnTo>
                    <a:pt x="1" y="24"/>
                  </a:lnTo>
                  <a:lnTo>
                    <a:pt x="0" y="30"/>
                  </a:lnTo>
                  <a:lnTo>
                    <a:pt x="0" y="107"/>
                  </a:lnTo>
                  <a:lnTo>
                    <a:pt x="1" y="109"/>
                  </a:lnTo>
                  <a:lnTo>
                    <a:pt x="2" y="112"/>
                  </a:lnTo>
                  <a:lnTo>
                    <a:pt x="4" y="114"/>
                  </a:lnTo>
                  <a:lnTo>
                    <a:pt x="6" y="117"/>
                  </a:lnTo>
                  <a:lnTo>
                    <a:pt x="8" y="119"/>
                  </a:lnTo>
                  <a:lnTo>
                    <a:pt x="10" y="120"/>
                  </a:lnTo>
                  <a:lnTo>
                    <a:pt x="12" y="121"/>
                  </a:lnTo>
                  <a:lnTo>
                    <a:pt x="16" y="121"/>
                  </a:lnTo>
                  <a:lnTo>
                    <a:pt x="408" y="121"/>
                  </a:lnTo>
                  <a:lnTo>
                    <a:pt x="412" y="121"/>
                  </a:lnTo>
                  <a:lnTo>
                    <a:pt x="414" y="120"/>
                  </a:lnTo>
                  <a:lnTo>
                    <a:pt x="416" y="119"/>
                  </a:lnTo>
                  <a:lnTo>
                    <a:pt x="418" y="117"/>
                  </a:lnTo>
                  <a:lnTo>
                    <a:pt x="421" y="114"/>
                  </a:lnTo>
                  <a:lnTo>
                    <a:pt x="422" y="112"/>
                  </a:lnTo>
                  <a:lnTo>
                    <a:pt x="423" y="109"/>
                  </a:lnTo>
                  <a:lnTo>
                    <a:pt x="423" y="107"/>
                  </a:lnTo>
                  <a:lnTo>
                    <a:pt x="423" y="30"/>
                  </a:lnTo>
                  <a:lnTo>
                    <a:pt x="423" y="24"/>
                  </a:lnTo>
                  <a:lnTo>
                    <a:pt x="42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1633">
              <a:extLst>
                <a:ext uri="{FF2B5EF4-FFF2-40B4-BE49-F238E27FC236}">
                  <a16:creationId xmlns:a16="http://schemas.microsoft.com/office/drawing/2014/main" id="{4FA8B819-0160-4EA0-86E9-6D9D4C17F168}"/>
                </a:ext>
              </a:extLst>
            </p:cNvPr>
            <p:cNvSpPr>
              <a:spLocks noEditPoints="1"/>
            </p:cNvSpPr>
            <p:nvPr/>
          </p:nvSpPr>
          <p:spPr bwMode="auto">
            <a:xfrm>
              <a:off x="468313" y="5253038"/>
              <a:ext cx="114300" cy="87313"/>
            </a:xfrm>
            <a:custGeom>
              <a:avLst/>
              <a:gdLst>
                <a:gd name="T0" fmla="*/ 302 w 362"/>
                <a:gd name="T1" fmla="*/ 227 h 273"/>
                <a:gd name="T2" fmla="*/ 301 w 362"/>
                <a:gd name="T3" fmla="*/ 233 h 273"/>
                <a:gd name="T4" fmla="*/ 298 w 362"/>
                <a:gd name="T5" fmla="*/ 237 h 273"/>
                <a:gd name="T6" fmla="*/ 292 w 362"/>
                <a:gd name="T7" fmla="*/ 241 h 273"/>
                <a:gd name="T8" fmla="*/ 287 w 362"/>
                <a:gd name="T9" fmla="*/ 242 h 273"/>
                <a:gd name="T10" fmla="*/ 72 w 362"/>
                <a:gd name="T11" fmla="*/ 242 h 273"/>
                <a:gd name="T12" fmla="*/ 67 w 362"/>
                <a:gd name="T13" fmla="*/ 239 h 273"/>
                <a:gd name="T14" fmla="*/ 63 w 362"/>
                <a:gd name="T15" fmla="*/ 235 h 273"/>
                <a:gd name="T16" fmla="*/ 61 w 362"/>
                <a:gd name="T17" fmla="*/ 231 h 273"/>
                <a:gd name="T18" fmla="*/ 60 w 362"/>
                <a:gd name="T19" fmla="*/ 76 h 273"/>
                <a:gd name="T20" fmla="*/ 61 w 362"/>
                <a:gd name="T21" fmla="*/ 70 h 273"/>
                <a:gd name="T22" fmla="*/ 64 w 362"/>
                <a:gd name="T23" fmla="*/ 66 h 273"/>
                <a:gd name="T24" fmla="*/ 70 w 362"/>
                <a:gd name="T25" fmla="*/ 62 h 273"/>
                <a:gd name="T26" fmla="*/ 75 w 362"/>
                <a:gd name="T27" fmla="*/ 61 h 273"/>
                <a:gd name="T28" fmla="*/ 290 w 362"/>
                <a:gd name="T29" fmla="*/ 61 h 273"/>
                <a:gd name="T30" fmla="*/ 296 w 362"/>
                <a:gd name="T31" fmla="*/ 64 h 273"/>
                <a:gd name="T32" fmla="*/ 299 w 362"/>
                <a:gd name="T33" fmla="*/ 68 h 273"/>
                <a:gd name="T34" fmla="*/ 301 w 362"/>
                <a:gd name="T35" fmla="*/ 73 h 273"/>
                <a:gd name="T36" fmla="*/ 60 w 362"/>
                <a:gd name="T37" fmla="*/ 0 h 273"/>
                <a:gd name="T38" fmla="*/ 42 w 362"/>
                <a:gd name="T39" fmla="*/ 4 h 273"/>
                <a:gd name="T40" fmla="*/ 27 w 362"/>
                <a:gd name="T41" fmla="*/ 12 h 273"/>
                <a:gd name="T42" fmla="*/ 18 w 362"/>
                <a:gd name="T43" fmla="*/ 18 h 273"/>
                <a:gd name="T44" fmla="*/ 5 w 362"/>
                <a:gd name="T45" fmla="*/ 38 h 273"/>
                <a:gd name="T46" fmla="*/ 1 w 362"/>
                <a:gd name="T47" fmla="*/ 49 h 273"/>
                <a:gd name="T48" fmla="*/ 0 w 362"/>
                <a:gd name="T49" fmla="*/ 61 h 273"/>
                <a:gd name="T50" fmla="*/ 362 w 362"/>
                <a:gd name="T51" fmla="*/ 273 h 273"/>
                <a:gd name="T52" fmla="*/ 362 w 362"/>
                <a:gd name="T53" fmla="*/ 55 h 273"/>
                <a:gd name="T54" fmla="*/ 360 w 362"/>
                <a:gd name="T55" fmla="*/ 44 h 273"/>
                <a:gd name="T56" fmla="*/ 352 w 362"/>
                <a:gd name="T57" fmla="*/ 27 h 273"/>
                <a:gd name="T58" fmla="*/ 340 w 362"/>
                <a:gd name="T59" fmla="*/ 15 h 273"/>
                <a:gd name="T60" fmla="*/ 328 w 362"/>
                <a:gd name="T61" fmla="*/ 7 h 273"/>
                <a:gd name="T62" fmla="*/ 311 w 362"/>
                <a:gd name="T63" fmla="*/ 2 h 273"/>
                <a:gd name="T64" fmla="*/ 121 w 362"/>
                <a:gd name="T6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2" h="273">
                  <a:moveTo>
                    <a:pt x="302" y="76"/>
                  </a:moveTo>
                  <a:lnTo>
                    <a:pt x="302" y="227"/>
                  </a:lnTo>
                  <a:lnTo>
                    <a:pt x="301" y="231"/>
                  </a:lnTo>
                  <a:lnTo>
                    <a:pt x="301" y="233"/>
                  </a:lnTo>
                  <a:lnTo>
                    <a:pt x="299" y="235"/>
                  </a:lnTo>
                  <a:lnTo>
                    <a:pt x="298" y="237"/>
                  </a:lnTo>
                  <a:lnTo>
                    <a:pt x="296" y="239"/>
                  </a:lnTo>
                  <a:lnTo>
                    <a:pt x="292" y="241"/>
                  </a:lnTo>
                  <a:lnTo>
                    <a:pt x="290" y="242"/>
                  </a:lnTo>
                  <a:lnTo>
                    <a:pt x="287" y="242"/>
                  </a:lnTo>
                  <a:lnTo>
                    <a:pt x="75" y="242"/>
                  </a:lnTo>
                  <a:lnTo>
                    <a:pt x="72" y="242"/>
                  </a:lnTo>
                  <a:lnTo>
                    <a:pt x="70" y="241"/>
                  </a:lnTo>
                  <a:lnTo>
                    <a:pt x="67" y="239"/>
                  </a:lnTo>
                  <a:lnTo>
                    <a:pt x="64" y="237"/>
                  </a:lnTo>
                  <a:lnTo>
                    <a:pt x="63" y="235"/>
                  </a:lnTo>
                  <a:lnTo>
                    <a:pt x="61" y="233"/>
                  </a:lnTo>
                  <a:lnTo>
                    <a:pt x="61" y="231"/>
                  </a:lnTo>
                  <a:lnTo>
                    <a:pt x="60" y="227"/>
                  </a:lnTo>
                  <a:lnTo>
                    <a:pt x="60" y="76"/>
                  </a:lnTo>
                  <a:lnTo>
                    <a:pt x="61" y="73"/>
                  </a:lnTo>
                  <a:lnTo>
                    <a:pt x="61" y="70"/>
                  </a:lnTo>
                  <a:lnTo>
                    <a:pt x="63" y="68"/>
                  </a:lnTo>
                  <a:lnTo>
                    <a:pt x="64" y="66"/>
                  </a:lnTo>
                  <a:lnTo>
                    <a:pt x="67" y="64"/>
                  </a:lnTo>
                  <a:lnTo>
                    <a:pt x="70" y="62"/>
                  </a:lnTo>
                  <a:lnTo>
                    <a:pt x="72" y="61"/>
                  </a:lnTo>
                  <a:lnTo>
                    <a:pt x="75" y="61"/>
                  </a:lnTo>
                  <a:lnTo>
                    <a:pt x="287" y="61"/>
                  </a:lnTo>
                  <a:lnTo>
                    <a:pt x="290" y="61"/>
                  </a:lnTo>
                  <a:lnTo>
                    <a:pt x="292" y="62"/>
                  </a:lnTo>
                  <a:lnTo>
                    <a:pt x="296" y="64"/>
                  </a:lnTo>
                  <a:lnTo>
                    <a:pt x="298" y="66"/>
                  </a:lnTo>
                  <a:lnTo>
                    <a:pt x="299" y="68"/>
                  </a:lnTo>
                  <a:lnTo>
                    <a:pt x="301" y="70"/>
                  </a:lnTo>
                  <a:lnTo>
                    <a:pt x="301" y="73"/>
                  </a:lnTo>
                  <a:lnTo>
                    <a:pt x="302" y="76"/>
                  </a:lnTo>
                  <a:close/>
                  <a:moveTo>
                    <a:pt x="60" y="0"/>
                  </a:moveTo>
                  <a:lnTo>
                    <a:pt x="51" y="2"/>
                  </a:lnTo>
                  <a:lnTo>
                    <a:pt x="42" y="4"/>
                  </a:lnTo>
                  <a:lnTo>
                    <a:pt x="35" y="7"/>
                  </a:lnTo>
                  <a:lnTo>
                    <a:pt x="27" y="12"/>
                  </a:lnTo>
                  <a:lnTo>
                    <a:pt x="22" y="15"/>
                  </a:lnTo>
                  <a:lnTo>
                    <a:pt x="18" y="18"/>
                  </a:lnTo>
                  <a:lnTo>
                    <a:pt x="10" y="27"/>
                  </a:lnTo>
                  <a:lnTo>
                    <a:pt x="5" y="38"/>
                  </a:lnTo>
                  <a:lnTo>
                    <a:pt x="2" y="44"/>
                  </a:lnTo>
                  <a:lnTo>
                    <a:pt x="1" y="49"/>
                  </a:lnTo>
                  <a:lnTo>
                    <a:pt x="0" y="55"/>
                  </a:lnTo>
                  <a:lnTo>
                    <a:pt x="0" y="61"/>
                  </a:lnTo>
                  <a:lnTo>
                    <a:pt x="0" y="273"/>
                  </a:lnTo>
                  <a:lnTo>
                    <a:pt x="362" y="273"/>
                  </a:lnTo>
                  <a:lnTo>
                    <a:pt x="362" y="61"/>
                  </a:lnTo>
                  <a:lnTo>
                    <a:pt x="362" y="55"/>
                  </a:lnTo>
                  <a:lnTo>
                    <a:pt x="361" y="49"/>
                  </a:lnTo>
                  <a:lnTo>
                    <a:pt x="360" y="44"/>
                  </a:lnTo>
                  <a:lnTo>
                    <a:pt x="358" y="38"/>
                  </a:lnTo>
                  <a:lnTo>
                    <a:pt x="352" y="27"/>
                  </a:lnTo>
                  <a:lnTo>
                    <a:pt x="344" y="18"/>
                  </a:lnTo>
                  <a:lnTo>
                    <a:pt x="340" y="15"/>
                  </a:lnTo>
                  <a:lnTo>
                    <a:pt x="335" y="12"/>
                  </a:lnTo>
                  <a:lnTo>
                    <a:pt x="328" y="7"/>
                  </a:lnTo>
                  <a:lnTo>
                    <a:pt x="320" y="4"/>
                  </a:lnTo>
                  <a:lnTo>
                    <a:pt x="311" y="2"/>
                  </a:lnTo>
                  <a:lnTo>
                    <a:pt x="302" y="0"/>
                  </a:lnTo>
                  <a:lnTo>
                    <a:pt x="121" y="0"/>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1634">
              <a:extLst>
                <a:ext uri="{FF2B5EF4-FFF2-40B4-BE49-F238E27FC236}">
                  <a16:creationId xmlns:a16="http://schemas.microsoft.com/office/drawing/2014/main" id="{2C93C243-2B14-4681-B84A-CD4AAEC1D316}"/>
                </a:ext>
              </a:extLst>
            </p:cNvPr>
            <p:cNvSpPr>
              <a:spLocks noEditPoints="1"/>
            </p:cNvSpPr>
            <p:nvPr/>
          </p:nvSpPr>
          <p:spPr bwMode="auto">
            <a:xfrm>
              <a:off x="314325" y="5253038"/>
              <a:ext cx="115888" cy="87313"/>
            </a:xfrm>
            <a:custGeom>
              <a:avLst/>
              <a:gdLst>
                <a:gd name="T0" fmla="*/ 302 w 363"/>
                <a:gd name="T1" fmla="*/ 231 h 273"/>
                <a:gd name="T2" fmla="*/ 300 w 363"/>
                <a:gd name="T3" fmla="*/ 235 h 273"/>
                <a:gd name="T4" fmla="*/ 295 w 363"/>
                <a:gd name="T5" fmla="*/ 239 h 273"/>
                <a:gd name="T6" fmla="*/ 290 w 363"/>
                <a:gd name="T7" fmla="*/ 242 h 273"/>
                <a:gd name="T8" fmla="*/ 75 w 363"/>
                <a:gd name="T9" fmla="*/ 242 h 273"/>
                <a:gd name="T10" fmla="*/ 70 w 363"/>
                <a:gd name="T11" fmla="*/ 241 h 273"/>
                <a:gd name="T12" fmla="*/ 65 w 363"/>
                <a:gd name="T13" fmla="*/ 237 h 273"/>
                <a:gd name="T14" fmla="*/ 62 w 363"/>
                <a:gd name="T15" fmla="*/ 233 h 273"/>
                <a:gd name="T16" fmla="*/ 61 w 363"/>
                <a:gd name="T17" fmla="*/ 227 h 273"/>
                <a:gd name="T18" fmla="*/ 61 w 363"/>
                <a:gd name="T19" fmla="*/ 73 h 273"/>
                <a:gd name="T20" fmla="*/ 63 w 363"/>
                <a:gd name="T21" fmla="*/ 68 h 273"/>
                <a:gd name="T22" fmla="*/ 67 w 363"/>
                <a:gd name="T23" fmla="*/ 64 h 273"/>
                <a:gd name="T24" fmla="*/ 73 w 363"/>
                <a:gd name="T25" fmla="*/ 61 h 273"/>
                <a:gd name="T26" fmla="*/ 286 w 363"/>
                <a:gd name="T27" fmla="*/ 61 h 273"/>
                <a:gd name="T28" fmla="*/ 293 w 363"/>
                <a:gd name="T29" fmla="*/ 62 h 273"/>
                <a:gd name="T30" fmla="*/ 297 w 363"/>
                <a:gd name="T31" fmla="*/ 66 h 273"/>
                <a:gd name="T32" fmla="*/ 301 w 363"/>
                <a:gd name="T33" fmla="*/ 70 h 273"/>
                <a:gd name="T34" fmla="*/ 302 w 363"/>
                <a:gd name="T35" fmla="*/ 76 h 273"/>
                <a:gd name="T36" fmla="*/ 363 w 363"/>
                <a:gd name="T37" fmla="*/ 61 h 273"/>
                <a:gd name="T38" fmla="*/ 362 w 363"/>
                <a:gd name="T39" fmla="*/ 49 h 273"/>
                <a:gd name="T40" fmla="*/ 357 w 363"/>
                <a:gd name="T41" fmla="*/ 38 h 273"/>
                <a:gd name="T42" fmla="*/ 345 w 363"/>
                <a:gd name="T43" fmla="*/ 18 h 273"/>
                <a:gd name="T44" fmla="*/ 336 w 363"/>
                <a:gd name="T45" fmla="*/ 12 h 273"/>
                <a:gd name="T46" fmla="*/ 320 w 363"/>
                <a:gd name="T47" fmla="*/ 4 h 273"/>
                <a:gd name="T48" fmla="*/ 302 w 363"/>
                <a:gd name="T49" fmla="*/ 0 h 273"/>
                <a:gd name="T50" fmla="*/ 61 w 363"/>
                <a:gd name="T51" fmla="*/ 0 h 273"/>
                <a:gd name="T52" fmla="*/ 43 w 363"/>
                <a:gd name="T53" fmla="*/ 4 h 273"/>
                <a:gd name="T54" fmla="*/ 26 w 363"/>
                <a:gd name="T55" fmla="*/ 12 h 273"/>
                <a:gd name="T56" fmla="*/ 18 w 363"/>
                <a:gd name="T57" fmla="*/ 18 h 273"/>
                <a:gd name="T58" fmla="*/ 5 w 363"/>
                <a:gd name="T59" fmla="*/ 38 h 273"/>
                <a:gd name="T60" fmla="*/ 1 w 363"/>
                <a:gd name="T61" fmla="*/ 49 h 273"/>
                <a:gd name="T62" fmla="*/ 0 w 363"/>
                <a:gd name="T63" fmla="*/ 61 h 273"/>
                <a:gd name="T64" fmla="*/ 363 w 363"/>
                <a:gd name="T65"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3" h="273">
                  <a:moveTo>
                    <a:pt x="302" y="227"/>
                  </a:moveTo>
                  <a:lnTo>
                    <a:pt x="302" y="231"/>
                  </a:lnTo>
                  <a:lnTo>
                    <a:pt x="301" y="233"/>
                  </a:lnTo>
                  <a:lnTo>
                    <a:pt x="300" y="235"/>
                  </a:lnTo>
                  <a:lnTo>
                    <a:pt x="297" y="237"/>
                  </a:lnTo>
                  <a:lnTo>
                    <a:pt x="295" y="239"/>
                  </a:lnTo>
                  <a:lnTo>
                    <a:pt x="293" y="241"/>
                  </a:lnTo>
                  <a:lnTo>
                    <a:pt x="290" y="242"/>
                  </a:lnTo>
                  <a:lnTo>
                    <a:pt x="286" y="242"/>
                  </a:lnTo>
                  <a:lnTo>
                    <a:pt x="75" y="242"/>
                  </a:lnTo>
                  <a:lnTo>
                    <a:pt x="73" y="242"/>
                  </a:lnTo>
                  <a:lnTo>
                    <a:pt x="70" y="241"/>
                  </a:lnTo>
                  <a:lnTo>
                    <a:pt x="67" y="239"/>
                  </a:lnTo>
                  <a:lnTo>
                    <a:pt x="65" y="237"/>
                  </a:lnTo>
                  <a:lnTo>
                    <a:pt x="63" y="235"/>
                  </a:lnTo>
                  <a:lnTo>
                    <a:pt x="62" y="233"/>
                  </a:lnTo>
                  <a:lnTo>
                    <a:pt x="61" y="231"/>
                  </a:lnTo>
                  <a:lnTo>
                    <a:pt x="61" y="227"/>
                  </a:lnTo>
                  <a:lnTo>
                    <a:pt x="61" y="76"/>
                  </a:lnTo>
                  <a:lnTo>
                    <a:pt x="61" y="73"/>
                  </a:lnTo>
                  <a:lnTo>
                    <a:pt x="62" y="70"/>
                  </a:lnTo>
                  <a:lnTo>
                    <a:pt x="63" y="68"/>
                  </a:lnTo>
                  <a:lnTo>
                    <a:pt x="65" y="66"/>
                  </a:lnTo>
                  <a:lnTo>
                    <a:pt x="67" y="64"/>
                  </a:lnTo>
                  <a:lnTo>
                    <a:pt x="70" y="62"/>
                  </a:lnTo>
                  <a:lnTo>
                    <a:pt x="73" y="61"/>
                  </a:lnTo>
                  <a:lnTo>
                    <a:pt x="75" y="61"/>
                  </a:lnTo>
                  <a:lnTo>
                    <a:pt x="286" y="61"/>
                  </a:lnTo>
                  <a:lnTo>
                    <a:pt x="290" y="61"/>
                  </a:lnTo>
                  <a:lnTo>
                    <a:pt x="293" y="62"/>
                  </a:lnTo>
                  <a:lnTo>
                    <a:pt x="295" y="64"/>
                  </a:lnTo>
                  <a:lnTo>
                    <a:pt x="297" y="66"/>
                  </a:lnTo>
                  <a:lnTo>
                    <a:pt x="300" y="68"/>
                  </a:lnTo>
                  <a:lnTo>
                    <a:pt x="301" y="70"/>
                  </a:lnTo>
                  <a:lnTo>
                    <a:pt x="302" y="73"/>
                  </a:lnTo>
                  <a:lnTo>
                    <a:pt x="302" y="76"/>
                  </a:lnTo>
                  <a:lnTo>
                    <a:pt x="302" y="227"/>
                  </a:lnTo>
                  <a:close/>
                  <a:moveTo>
                    <a:pt x="363" y="61"/>
                  </a:moveTo>
                  <a:lnTo>
                    <a:pt x="362" y="55"/>
                  </a:lnTo>
                  <a:lnTo>
                    <a:pt x="362" y="49"/>
                  </a:lnTo>
                  <a:lnTo>
                    <a:pt x="359" y="44"/>
                  </a:lnTo>
                  <a:lnTo>
                    <a:pt x="357" y="38"/>
                  </a:lnTo>
                  <a:lnTo>
                    <a:pt x="352" y="27"/>
                  </a:lnTo>
                  <a:lnTo>
                    <a:pt x="345" y="18"/>
                  </a:lnTo>
                  <a:lnTo>
                    <a:pt x="341" y="15"/>
                  </a:lnTo>
                  <a:lnTo>
                    <a:pt x="336" y="12"/>
                  </a:lnTo>
                  <a:lnTo>
                    <a:pt x="328" y="7"/>
                  </a:lnTo>
                  <a:lnTo>
                    <a:pt x="320" y="4"/>
                  </a:lnTo>
                  <a:lnTo>
                    <a:pt x="311" y="2"/>
                  </a:lnTo>
                  <a:lnTo>
                    <a:pt x="302" y="0"/>
                  </a:lnTo>
                  <a:lnTo>
                    <a:pt x="242" y="0"/>
                  </a:lnTo>
                  <a:lnTo>
                    <a:pt x="61" y="0"/>
                  </a:lnTo>
                  <a:lnTo>
                    <a:pt x="52" y="2"/>
                  </a:lnTo>
                  <a:lnTo>
                    <a:pt x="43" y="4"/>
                  </a:lnTo>
                  <a:lnTo>
                    <a:pt x="34" y="7"/>
                  </a:lnTo>
                  <a:lnTo>
                    <a:pt x="26" y="12"/>
                  </a:lnTo>
                  <a:lnTo>
                    <a:pt x="22" y="15"/>
                  </a:lnTo>
                  <a:lnTo>
                    <a:pt x="18" y="18"/>
                  </a:lnTo>
                  <a:lnTo>
                    <a:pt x="11" y="27"/>
                  </a:lnTo>
                  <a:lnTo>
                    <a:pt x="5" y="38"/>
                  </a:lnTo>
                  <a:lnTo>
                    <a:pt x="3" y="44"/>
                  </a:lnTo>
                  <a:lnTo>
                    <a:pt x="1" y="49"/>
                  </a:lnTo>
                  <a:lnTo>
                    <a:pt x="1" y="55"/>
                  </a:lnTo>
                  <a:lnTo>
                    <a:pt x="0" y="61"/>
                  </a:lnTo>
                  <a:lnTo>
                    <a:pt x="0" y="273"/>
                  </a:lnTo>
                  <a:lnTo>
                    <a:pt x="363" y="273"/>
                  </a:lnTo>
                  <a:lnTo>
                    <a:pt x="36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1635">
              <a:extLst>
                <a:ext uri="{FF2B5EF4-FFF2-40B4-BE49-F238E27FC236}">
                  <a16:creationId xmlns:a16="http://schemas.microsoft.com/office/drawing/2014/main" id="{220CF904-6E1F-487B-91DB-61DBBB3EE278}"/>
                </a:ext>
              </a:extLst>
            </p:cNvPr>
            <p:cNvSpPr>
              <a:spLocks/>
            </p:cNvSpPr>
            <p:nvPr/>
          </p:nvSpPr>
          <p:spPr bwMode="auto">
            <a:xfrm>
              <a:off x="304800" y="5349875"/>
              <a:ext cx="134938" cy="38100"/>
            </a:xfrm>
            <a:custGeom>
              <a:avLst/>
              <a:gdLst>
                <a:gd name="T0" fmla="*/ 420 w 423"/>
                <a:gd name="T1" fmla="*/ 16 h 121"/>
                <a:gd name="T2" fmla="*/ 419 w 423"/>
                <a:gd name="T3" fmla="*/ 10 h 121"/>
                <a:gd name="T4" fmla="*/ 416 w 423"/>
                <a:gd name="T5" fmla="*/ 5 h 121"/>
                <a:gd name="T6" fmla="*/ 416 w 423"/>
                <a:gd name="T7" fmla="*/ 4 h 121"/>
                <a:gd name="T8" fmla="*/ 416 w 423"/>
                <a:gd name="T9" fmla="*/ 4 h 121"/>
                <a:gd name="T10" fmla="*/ 415 w 423"/>
                <a:gd name="T11" fmla="*/ 2 h 121"/>
                <a:gd name="T12" fmla="*/ 414 w 423"/>
                <a:gd name="T13" fmla="*/ 0 h 121"/>
                <a:gd name="T14" fmla="*/ 9 w 423"/>
                <a:gd name="T15" fmla="*/ 0 h 121"/>
                <a:gd name="T16" fmla="*/ 8 w 423"/>
                <a:gd name="T17" fmla="*/ 2 h 121"/>
                <a:gd name="T18" fmla="*/ 7 w 423"/>
                <a:gd name="T19" fmla="*/ 4 h 121"/>
                <a:gd name="T20" fmla="*/ 7 w 423"/>
                <a:gd name="T21" fmla="*/ 4 h 121"/>
                <a:gd name="T22" fmla="*/ 7 w 423"/>
                <a:gd name="T23" fmla="*/ 5 h 121"/>
                <a:gd name="T24" fmla="*/ 3 w 423"/>
                <a:gd name="T25" fmla="*/ 10 h 121"/>
                <a:gd name="T26" fmla="*/ 2 w 423"/>
                <a:gd name="T27" fmla="*/ 17 h 121"/>
                <a:gd name="T28" fmla="*/ 2 w 423"/>
                <a:gd name="T29" fmla="*/ 17 h 121"/>
                <a:gd name="T30" fmla="*/ 1 w 423"/>
                <a:gd name="T31" fmla="*/ 18 h 121"/>
                <a:gd name="T32" fmla="*/ 0 w 423"/>
                <a:gd name="T33" fmla="*/ 24 h 121"/>
                <a:gd name="T34" fmla="*/ 0 w 423"/>
                <a:gd name="T35" fmla="*/ 30 h 121"/>
                <a:gd name="T36" fmla="*/ 0 w 423"/>
                <a:gd name="T37" fmla="*/ 107 h 121"/>
                <a:gd name="T38" fmla="*/ 0 w 423"/>
                <a:gd name="T39" fmla="*/ 109 h 121"/>
                <a:gd name="T40" fmla="*/ 1 w 423"/>
                <a:gd name="T41" fmla="*/ 112 h 121"/>
                <a:gd name="T42" fmla="*/ 2 w 423"/>
                <a:gd name="T43" fmla="*/ 114 h 121"/>
                <a:gd name="T44" fmla="*/ 4 w 423"/>
                <a:gd name="T45" fmla="*/ 117 h 121"/>
                <a:gd name="T46" fmla="*/ 7 w 423"/>
                <a:gd name="T47" fmla="*/ 119 h 121"/>
                <a:gd name="T48" fmla="*/ 9 w 423"/>
                <a:gd name="T49" fmla="*/ 120 h 121"/>
                <a:gd name="T50" fmla="*/ 12 w 423"/>
                <a:gd name="T51" fmla="*/ 121 h 121"/>
                <a:gd name="T52" fmla="*/ 15 w 423"/>
                <a:gd name="T53" fmla="*/ 121 h 121"/>
                <a:gd name="T54" fmla="*/ 407 w 423"/>
                <a:gd name="T55" fmla="*/ 121 h 121"/>
                <a:gd name="T56" fmla="*/ 410 w 423"/>
                <a:gd name="T57" fmla="*/ 121 h 121"/>
                <a:gd name="T58" fmla="*/ 414 w 423"/>
                <a:gd name="T59" fmla="*/ 120 h 121"/>
                <a:gd name="T60" fmla="*/ 416 w 423"/>
                <a:gd name="T61" fmla="*/ 119 h 121"/>
                <a:gd name="T62" fmla="*/ 418 w 423"/>
                <a:gd name="T63" fmla="*/ 117 h 121"/>
                <a:gd name="T64" fmla="*/ 420 w 423"/>
                <a:gd name="T65" fmla="*/ 114 h 121"/>
                <a:gd name="T66" fmla="*/ 421 w 423"/>
                <a:gd name="T67" fmla="*/ 112 h 121"/>
                <a:gd name="T68" fmla="*/ 423 w 423"/>
                <a:gd name="T69" fmla="*/ 109 h 121"/>
                <a:gd name="T70" fmla="*/ 423 w 423"/>
                <a:gd name="T71" fmla="*/ 107 h 121"/>
                <a:gd name="T72" fmla="*/ 423 w 423"/>
                <a:gd name="T73" fmla="*/ 30 h 121"/>
                <a:gd name="T74" fmla="*/ 423 w 423"/>
                <a:gd name="T75" fmla="*/ 24 h 121"/>
                <a:gd name="T76" fmla="*/ 421 w 423"/>
                <a:gd name="T77" fmla="*/ 18 h 121"/>
                <a:gd name="T78" fmla="*/ 420 w 423"/>
                <a:gd name="T79" fmla="*/ 17 h 121"/>
                <a:gd name="T80" fmla="*/ 420 w 423"/>
                <a:gd name="T81" fmla="*/ 1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0" y="16"/>
                  </a:moveTo>
                  <a:lnTo>
                    <a:pt x="419" y="10"/>
                  </a:lnTo>
                  <a:lnTo>
                    <a:pt x="416" y="5"/>
                  </a:lnTo>
                  <a:lnTo>
                    <a:pt x="416" y="4"/>
                  </a:lnTo>
                  <a:lnTo>
                    <a:pt x="416" y="4"/>
                  </a:lnTo>
                  <a:lnTo>
                    <a:pt x="415" y="2"/>
                  </a:lnTo>
                  <a:lnTo>
                    <a:pt x="414" y="0"/>
                  </a:lnTo>
                  <a:lnTo>
                    <a:pt x="9" y="0"/>
                  </a:lnTo>
                  <a:lnTo>
                    <a:pt x="8" y="2"/>
                  </a:lnTo>
                  <a:lnTo>
                    <a:pt x="7" y="4"/>
                  </a:lnTo>
                  <a:lnTo>
                    <a:pt x="7" y="4"/>
                  </a:lnTo>
                  <a:lnTo>
                    <a:pt x="7" y="5"/>
                  </a:lnTo>
                  <a:lnTo>
                    <a:pt x="3" y="10"/>
                  </a:lnTo>
                  <a:lnTo>
                    <a:pt x="2" y="17"/>
                  </a:lnTo>
                  <a:lnTo>
                    <a:pt x="2" y="17"/>
                  </a:lnTo>
                  <a:lnTo>
                    <a:pt x="1" y="18"/>
                  </a:lnTo>
                  <a:lnTo>
                    <a:pt x="0" y="24"/>
                  </a:lnTo>
                  <a:lnTo>
                    <a:pt x="0" y="30"/>
                  </a:lnTo>
                  <a:lnTo>
                    <a:pt x="0" y="107"/>
                  </a:lnTo>
                  <a:lnTo>
                    <a:pt x="0" y="109"/>
                  </a:lnTo>
                  <a:lnTo>
                    <a:pt x="1" y="112"/>
                  </a:lnTo>
                  <a:lnTo>
                    <a:pt x="2" y="114"/>
                  </a:lnTo>
                  <a:lnTo>
                    <a:pt x="4" y="117"/>
                  </a:lnTo>
                  <a:lnTo>
                    <a:pt x="7" y="119"/>
                  </a:lnTo>
                  <a:lnTo>
                    <a:pt x="9" y="120"/>
                  </a:lnTo>
                  <a:lnTo>
                    <a:pt x="12" y="121"/>
                  </a:lnTo>
                  <a:lnTo>
                    <a:pt x="15" y="121"/>
                  </a:lnTo>
                  <a:lnTo>
                    <a:pt x="407" y="121"/>
                  </a:lnTo>
                  <a:lnTo>
                    <a:pt x="410" y="121"/>
                  </a:lnTo>
                  <a:lnTo>
                    <a:pt x="414" y="120"/>
                  </a:lnTo>
                  <a:lnTo>
                    <a:pt x="416" y="119"/>
                  </a:lnTo>
                  <a:lnTo>
                    <a:pt x="418" y="117"/>
                  </a:lnTo>
                  <a:lnTo>
                    <a:pt x="420" y="114"/>
                  </a:lnTo>
                  <a:lnTo>
                    <a:pt x="421" y="112"/>
                  </a:lnTo>
                  <a:lnTo>
                    <a:pt x="423" y="109"/>
                  </a:lnTo>
                  <a:lnTo>
                    <a:pt x="423" y="107"/>
                  </a:lnTo>
                  <a:lnTo>
                    <a:pt x="423" y="30"/>
                  </a:lnTo>
                  <a:lnTo>
                    <a:pt x="423" y="24"/>
                  </a:lnTo>
                  <a:lnTo>
                    <a:pt x="421" y="18"/>
                  </a:lnTo>
                  <a:lnTo>
                    <a:pt x="420" y="17"/>
                  </a:lnTo>
                  <a:lnTo>
                    <a:pt x="42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2" name="Group 91" descr="Icon of four squares.">
            <a:extLst>
              <a:ext uri="{FF2B5EF4-FFF2-40B4-BE49-F238E27FC236}">
                <a16:creationId xmlns:a16="http://schemas.microsoft.com/office/drawing/2014/main" id="{268D639A-62F0-4F2B-B632-5A45CD6DD132}"/>
              </a:ext>
              <a:ext uri="{C183D7F6-B498-43B3-948B-1728B52AA6E4}">
                <adec:decorative xmlns="" xmlns:adec="http://schemas.microsoft.com/office/drawing/2017/decorative" val="0"/>
              </a:ext>
            </a:extLst>
          </p:cNvPr>
          <p:cNvGrpSpPr/>
          <p:nvPr/>
        </p:nvGrpSpPr>
        <p:grpSpPr>
          <a:xfrm>
            <a:off x="5420916" y="1368977"/>
            <a:ext cx="287338" cy="285750"/>
            <a:chOff x="4900613" y="3937000"/>
            <a:chExt cx="287338" cy="285750"/>
          </a:xfrm>
          <a:solidFill>
            <a:schemeClr val="bg1"/>
          </a:solidFill>
        </p:grpSpPr>
        <p:sp>
          <p:nvSpPr>
            <p:cNvPr id="93" name="Freeform 4743">
              <a:extLst>
                <a:ext uri="{FF2B5EF4-FFF2-40B4-BE49-F238E27FC236}">
                  <a16:creationId xmlns:a16="http://schemas.microsoft.com/office/drawing/2014/main" id="{A654CD2F-871A-4BFA-805D-636E7B50540D}"/>
                </a:ext>
              </a:extLst>
            </p:cNvPr>
            <p:cNvSpPr>
              <a:spLocks/>
            </p:cNvSpPr>
            <p:nvPr/>
          </p:nvSpPr>
          <p:spPr bwMode="auto">
            <a:xfrm>
              <a:off x="4900613" y="3937000"/>
              <a:ext cx="133350" cy="38100"/>
            </a:xfrm>
            <a:custGeom>
              <a:avLst/>
              <a:gdLst>
                <a:gd name="T0" fmla="*/ 346 w 421"/>
                <a:gd name="T1" fmla="*/ 0 h 120"/>
                <a:gd name="T2" fmla="*/ 76 w 421"/>
                <a:gd name="T3" fmla="*/ 0 h 120"/>
                <a:gd name="T4" fmla="*/ 68 w 421"/>
                <a:gd name="T5" fmla="*/ 1 h 120"/>
                <a:gd name="T6" fmla="*/ 61 w 421"/>
                <a:gd name="T7" fmla="*/ 2 h 120"/>
                <a:gd name="T8" fmla="*/ 53 w 421"/>
                <a:gd name="T9" fmla="*/ 3 h 120"/>
                <a:gd name="T10" fmla="*/ 46 w 421"/>
                <a:gd name="T11" fmla="*/ 5 h 120"/>
                <a:gd name="T12" fmla="*/ 40 w 421"/>
                <a:gd name="T13" fmla="*/ 9 h 120"/>
                <a:gd name="T14" fmla="*/ 33 w 421"/>
                <a:gd name="T15" fmla="*/ 12 h 120"/>
                <a:gd name="T16" fmla="*/ 27 w 421"/>
                <a:gd name="T17" fmla="*/ 17 h 120"/>
                <a:gd name="T18" fmla="*/ 22 w 421"/>
                <a:gd name="T19" fmla="*/ 22 h 120"/>
                <a:gd name="T20" fmla="*/ 18 w 421"/>
                <a:gd name="T21" fmla="*/ 27 h 120"/>
                <a:gd name="T22" fmla="*/ 13 w 421"/>
                <a:gd name="T23" fmla="*/ 33 h 120"/>
                <a:gd name="T24" fmla="*/ 10 w 421"/>
                <a:gd name="T25" fmla="*/ 39 h 120"/>
                <a:gd name="T26" fmla="*/ 6 w 421"/>
                <a:gd name="T27" fmla="*/ 46 h 120"/>
                <a:gd name="T28" fmla="*/ 4 w 421"/>
                <a:gd name="T29" fmla="*/ 53 h 120"/>
                <a:gd name="T30" fmla="*/ 2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20 w 421"/>
                <a:gd name="T45" fmla="*/ 60 h 120"/>
                <a:gd name="T46" fmla="*/ 417 w 421"/>
                <a:gd name="T47" fmla="*/ 53 h 120"/>
                <a:gd name="T48" fmla="*/ 415 w 421"/>
                <a:gd name="T49" fmla="*/ 46 h 120"/>
                <a:gd name="T50" fmla="*/ 412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5 w 421"/>
                <a:gd name="T65" fmla="*/ 5 h 120"/>
                <a:gd name="T66" fmla="*/ 368 w 421"/>
                <a:gd name="T67" fmla="*/ 3 h 120"/>
                <a:gd name="T68" fmla="*/ 361 w 421"/>
                <a:gd name="T69" fmla="*/ 2 h 120"/>
                <a:gd name="T70" fmla="*/ 354 w 421"/>
                <a:gd name="T71" fmla="*/ 1 h 120"/>
                <a:gd name="T72" fmla="*/ 346 w 421"/>
                <a:gd name="T73" fmla="*/ 0 h 120"/>
                <a:gd name="T74" fmla="*/ 346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744">
              <a:extLst>
                <a:ext uri="{FF2B5EF4-FFF2-40B4-BE49-F238E27FC236}">
                  <a16:creationId xmlns:a16="http://schemas.microsoft.com/office/drawing/2014/main" id="{5A76ECC7-C209-476D-BB16-D2195C8DD95B}"/>
                </a:ext>
              </a:extLst>
            </p:cNvPr>
            <p:cNvSpPr>
              <a:spLocks/>
            </p:cNvSpPr>
            <p:nvPr/>
          </p:nvSpPr>
          <p:spPr bwMode="auto">
            <a:xfrm>
              <a:off x="4900613" y="3984625"/>
              <a:ext cx="133350" cy="85725"/>
            </a:xfrm>
            <a:custGeom>
              <a:avLst/>
              <a:gdLst>
                <a:gd name="T0" fmla="*/ 0 w 421"/>
                <a:gd name="T1" fmla="*/ 196 h 270"/>
                <a:gd name="T2" fmla="*/ 0 w 421"/>
                <a:gd name="T3" fmla="*/ 203 h 270"/>
                <a:gd name="T4" fmla="*/ 2 w 421"/>
                <a:gd name="T5" fmla="*/ 211 h 270"/>
                <a:gd name="T6" fmla="*/ 4 w 421"/>
                <a:gd name="T7" fmla="*/ 218 h 270"/>
                <a:gd name="T8" fmla="*/ 6 w 421"/>
                <a:gd name="T9" fmla="*/ 225 h 270"/>
                <a:gd name="T10" fmla="*/ 10 w 421"/>
                <a:gd name="T11" fmla="*/ 231 h 270"/>
                <a:gd name="T12" fmla="*/ 13 w 421"/>
                <a:gd name="T13" fmla="*/ 238 h 270"/>
                <a:gd name="T14" fmla="*/ 18 w 421"/>
                <a:gd name="T15" fmla="*/ 243 h 270"/>
                <a:gd name="T16" fmla="*/ 22 w 421"/>
                <a:gd name="T17" fmla="*/ 248 h 270"/>
                <a:gd name="T18" fmla="*/ 27 w 421"/>
                <a:gd name="T19" fmla="*/ 254 h 270"/>
                <a:gd name="T20" fmla="*/ 33 w 421"/>
                <a:gd name="T21" fmla="*/ 257 h 270"/>
                <a:gd name="T22" fmla="*/ 40 w 421"/>
                <a:gd name="T23" fmla="*/ 262 h 270"/>
                <a:gd name="T24" fmla="*/ 46 w 421"/>
                <a:gd name="T25" fmla="*/ 264 h 270"/>
                <a:gd name="T26" fmla="*/ 53 w 421"/>
                <a:gd name="T27" fmla="*/ 267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7 h 270"/>
                <a:gd name="T42" fmla="*/ 375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2 w 421"/>
                <a:gd name="T57" fmla="*/ 231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745">
              <a:extLst>
                <a:ext uri="{FF2B5EF4-FFF2-40B4-BE49-F238E27FC236}">
                  <a16:creationId xmlns:a16="http://schemas.microsoft.com/office/drawing/2014/main" id="{842A256B-87AA-4D95-A759-ECE316A17FF2}"/>
                </a:ext>
              </a:extLst>
            </p:cNvPr>
            <p:cNvSpPr>
              <a:spLocks/>
            </p:cNvSpPr>
            <p:nvPr/>
          </p:nvSpPr>
          <p:spPr bwMode="auto">
            <a:xfrm>
              <a:off x="5053013" y="3937000"/>
              <a:ext cx="134938" cy="38100"/>
            </a:xfrm>
            <a:custGeom>
              <a:avLst/>
              <a:gdLst>
                <a:gd name="T0" fmla="*/ 345 w 421"/>
                <a:gd name="T1" fmla="*/ 0 h 120"/>
                <a:gd name="T2" fmla="*/ 75 w 421"/>
                <a:gd name="T3" fmla="*/ 0 h 120"/>
                <a:gd name="T4" fmla="*/ 67 w 421"/>
                <a:gd name="T5" fmla="*/ 1 h 120"/>
                <a:gd name="T6" fmla="*/ 60 w 421"/>
                <a:gd name="T7" fmla="*/ 2 h 120"/>
                <a:gd name="T8" fmla="*/ 52 w 421"/>
                <a:gd name="T9" fmla="*/ 3 h 120"/>
                <a:gd name="T10" fmla="*/ 45 w 421"/>
                <a:gd name="T11" fmla="*/ 5 h 120"/>
                <a:gd name="T12" fmla="*/ 39 w 421"/>
                <a:gd name="T13" fmla="*/ 9 h 120"/>
                <a:gd name="T14" fmla="*/ 33 w 421"/>
                <a:gd name="T15" fmla="*/ 12 h 120"/>
                <a:gd name="T16" fmla="*/ 27 w 421"/>
                <a:gd name="T17" fmla="*/ 17 h 120"/>
                <a:gd name="T18" fmla="*/ 22 w 421"/>
                <a:gd name="T19" fmla="*/ 22 h 120"/>
                <a:gd name="T20" fmla="*/ 17 w 421"/>
                <a:gd name="T21" fmla="*/ 27 h 120"/>
                <a:gd name="T22" fmla="*/ 13 w 421"/>
                <a:gd name="T23" fmla="*/ 33 h 120"/>
                <a:gd name="T24" fmla="*/ 9 w 421"/>
                <a:gd name="T25" fmla="*/ 39 h 120"/>
                <a:gd name="T26" fmla="*/ 6 w 421"/>
                <a:gd name="T27" fmla="*/ 46 h 120"/>
                <a:gd name="T28" fmla="*/ 4 w 421"/>
                <a:gd name="T29" fmla="*/ 53 h 120"/>
                <a:gd name="T30" fmla="*/ 1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19 w 421"/>
                <a:gd name="T45" fmla="*/ 60 h 120"/>
                <a:gd name="T46" fmla="*/ 417 w 421"/>
                <a:gd name="T47" fmla="*/ 53 h 120"/>
                <a:gd name="T48" fmla="*/ 415 w 421"/>
                <a:gd name="T49" fmla="*/ 46 h 120"/>
                <a:gd name="T50" fmla="*/ 411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4 w 421"/>
                <a:gd name="T65" fmla="*/ 5 h 120"/>
                <a:gd name="T66" fmla="*/ 367 w 421"/>
                <a:gd name="T67" fmla="*/ 3 h 120"/>
                <a:gd name="T68" fmla="*/ 360 w 421"/>
                <a:gd name="T69" fmla="*/ 2 h 120"/>
                <a:gd name="T70" fmla="*/ 353 w 421"/>
                <a:gd name="T71" fmla="*/ 1 h 120"/>
                <a:gd name="T72" fmla="*/ 345 w 421"/>
                <a:gd name="T73" fmla="*/ 0 h 120"/>
                <a:gd name="T74" fmla="*/ 345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746">
              <a:extLst>
                <a:ext uri="{FF2B5EF4-FFF2-40B4-BE49-F238E27FC236}">
                  <a16:creationId xmlns:a16="http://schemas.microsoft.com/office/drawing/2014/main" id="{3D60C298-D43E-4861-BEA9-D00241730C7D}"/>
                </a:ext>
              </a:extLst>
            </p:cNvPr>
            <p:cNvSpPr>
              <a:spLocks/>
            </p:cNvSpPr>
            <p:nvPr/>
          </p:nvSpPr>
          <p:spPr bwMode="auto">
            <a:xfrm>
              <a:off x="5053013" y="3984625"/>
              <a:ext cx="134938" cy="85725"/>
            </a:xfrm>
            <a:custGeom>
              <a:avLst/>
              <a:gdLst>
                <a:gd name="T0" fmla="*/ 0 w 421"/>
                <a:gd name="T1" fmla="*/ 196 h 270"/>
                <a:gd name="T2" fmla="*/ 0 w 421"/>
                <a:gd name="T3" fmla="*/ 203 h 270"/>
                <a:gd name="T4" fmla="*/ 1 w 421"/>
                <a:gd name="T5" fmla="*/ 211 h 270"/>
                <a:gd name="T6" fmla="*/ 4 w 421"/>
                <a:gd name="T7" fmla="*/ 218 h 270"/>
                <a:gd name="T8" fmla="*/ 6 w 421"/>
                <a:gd name="T9" fmla="*/ 225 h 270"/>
                <a:gd name="T10" fmla="*/ 9 w 421"/>
                <a:gd name="T11" fmla="*/ 231 h 270"/>
                <a:gd name="T12" fmla="*/ 13 w 421"/>
                <a:gd name="T13" fmla="*/ 238 h 270"/>
                <a:gd name="T14" fmla="*/ 17 w 421"/>
                <a:gd name="T15" fmla="*/ 243 h 270"/>
                <a:gd name="T16" fmla="*/ 22 w 421"/>
                <a:gd name="T17" fmla="*/ 248 h 270"/>
                <a:gd name="T18" fmla="*/ 27 w 421"/>
                <a:gd name="T19" fmla="*/ 254 h 270"/>
                <a:gd name="T20" fmla="*/ 33 w 421"/>
                <a:gd name="T21" fmla="*/ 257 h 270"/>
                <a:gd name="T22" fmla="*/ 39 w 421"/>
                <a:gd name="T23" fmla="*/ 262 h 270"/>
                <a:gd name="T24" fmla="*/ 45 w 421"/>
                <a:gd name="T25" fmla="*/ 264 h 270"/>
                <a:gd name="T26" fmla="*/ 52 w 421"/>
                <a:gd name="T27" fmla="*/ 267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7 h 270"/>
                <a:gd name="T42" fmla="*/ 374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1 w 421"/>
                <a:gd name="T57" fmla="*/ 231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747">
              <a:extLst>
                <a:ext uri="{FF2B5EF4-FFF2-40B4-BE49-F238E27FC236}">
                  <a16:creationId xmlns:a16="http://schemas.microsoft.com/office/drawing/2014/main" id="{29B54F52-E2CA-455A-9AA3-2B20BE885EED}"/>
                </a:ext>
              </a:extLst>
            </p:cNvPr>
            <p:cNvSpPr>
              <a:spLocks/>
            </p:cNvSpPr>
            <p:nvPr/>
          </p:nvSpPr>
          <p:spPr bwMode="auto">
            <a:xfrm>
              <a:off x="4900613" y="4137025"/>
              <a:ext cx="133350" cy="85725"/>
            </a:xfrm>
            <a:custGeom>
              <a:avLst/>
              <a:gdLst>
                <a:gd name="T0" fmla="*/ 0 w 421"/>
                <a:gd name="T1" fmla="*/ 194 h 270"/>
                <a:gd name="T2" fmla="*/ 0 w 421"/>
                <a:gd name="T3" fmla="*/ 203 h 270"/>
                <a:gd name="T4" fmla="*/ 2 w 421"/>
                <a:gd name="T5" fmla="*/ 209 h 270"/>
                <a:gd name="T6" fmla="*/ 4 w 421"/>
                <a:gd name="T7" fmla="*/ 218 h 270"/>
                <a:gd name="T8" fmla="*/ 6 w 421"/>
                <a:gd name="T9" fmla="*/ 225 h 270"/>
                <a:gd name="T10" fmla="*/ 10 w 421"/>
                <a:gd name="T11" fmla="*/ 230 h 270"/>
                <a:gd name="T12" fmla="*/ 13 w 421"/>
                <a:gd name="T13" fmla="*/ 237 h 270"/>
                <a:gd name="T14" fmla="*/ 18 w 421"/>
                <a:gd name="T15" fmla="*/ 243 h 270"/>
                <a:gd name="T16" fmla="*/ 22 w 421"/>
                <a:gd name="T17" fmla="*/ 248 h 270"/>
                <a:gd name="T18" fmla="*/ 27 w 421"/>
                <a:gd name="T19" fmla="*/ 252 h 270"/>
                <a:gd name="T20" fmla="*/ 33 w 421"/>
                <a:gd name="T21" fmla="*/ 257 h 270"/>
                <a:gd name="T22" fmla="*/ 40 w 421"/>
                <a:gd name="T23" fmla="*/ 262 h 270"/>
                <a:gd name="T24" fmla="*/ 46 w 421"/>
                <a:gd name="T25" fmla="*/ 264 h 270"/>
                <a:gd name="T26" fmla="*/ 53 w 421"/>
                <a:gd name="T27" fmla="*/ 266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6 h 270"/>
                <a:gd name="T42" fmla="*/ 375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2 w 421"/>
                <a:gd name="T57" fmla="*/ 230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4748">
              <a:extLst>
                <a:ext uri="{FF2B5EF4-FFF2-40B4-BE49-F238E27FC236}">
                  <a16:creationId xmlns:a16="http://schemas.microsoft.com/office/drawing/2014/main" id="{46C54F87-D686-45B0-AC4F-BD4AD01BD05A}"/>
                </a:ext>
              </a:extLst>
            </p:cNvPr>
            <p:cNvSpPr>
              <a:spLocks/>
            </p:cNvSpPr>
            <p:nvPr/>
          </p:nvSpPr>
          <p:spPr bwMode="auto">
            <a:xfrm>
              <a:off x="4900613" y="4089400"/>
              <a:ext cx="133350" cy="38100"/>
            </a:xfrm>
            <a:custGeom>
              <a:avLst/>
              <a:gdLst>
                <a:gd name="T0" fmla="*/ 346 w 421"/>
                <a:gd name="T1" fmla="*/ 0 h 121"/>
                <a:gd name="T2" fmla="*/ 76 w 421"/>
                <a:gd name="T3" fmla="*/ 0 h 121"/>
                <a:gd name="T4" fmla="*/ 68 w 421"/>
                <a:gd name="T5" fmla="*/ 1 h 121"/>
                <a:gd name="T6" fmla="*/ 61 w 421"/>
                <a:gd name="T7" fmla="*/ 3 h 121"/>
                <a:gd name="T8" fmla="*/ 53 w 421"/>
                <a:gd name="T9" fmla="*/ 4 h 121"/>
                <a:gd name="T10" fmla="*/ 46 w 421"/>
                <a:gd name="T11" fmla="*/ 6 h 121"/>
                <a:gd name="T12" fmla="*/ 40 w 421"/>
                <a:gd name="T13" fmla="*/ 10 h 121"/>
                <a:gd name="T14" fmla="*/ 33 w 421"/>
                <a:gd name="T15" fmla="*/ 13 h 121"/>
                <a:gd name="T16" fmla="*/ 27 w 421"/>
                <a:gd name="T17" fmla="*/ 18 h 121"/>
                <a:gd name="T18" fmla="*/ 22 w 421"/>
                <a:gd name="T19" fmla="*/ 22 h 121"/>
                <a:gd name="T20" fmla="*/ 18 w 421"/>
                <a:gd name="T21" fmla="*/ 28 h 121"/>
                <a:gd name="T22" fmla="*/ 13 w 421"/>
                <a:gd name="T23" fmla="*/ 34 h 121"/>
                <a:gd name="T24" fmla="*/ 10 w 421"/>
                <a:gd name="T25" fmla="*/ 40 h 121"/>
                <a:gd name="T26" fmla="*/ 6 w 421"/>
                <a:gd name="T27" fmla="*/ 47 h 121"/>
                <a:gd name="T28" fmla="*/ 4 w 421"/>
                <a:gd name="T29" fmla="*/ 54 h 121"/>
                <a:gd name="T30" fmla="*/ 2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20 w 421"/>
                <a:gd name="T45" fmla="*/ 61 h 121"/>
                <a:gd name="T46" fmla="*/ 417 w 421"/>
                <a:gd name="T47" fmla="*/ 54 h 121"/>
                <a:gd name="T48" fmla="*/ 415 w 421"/>
                <a:gd name="T49" fmla="*/ 47 h 121"/>
                <a:gd name="T50" fmla="*/ 412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5 w 421"/>
                <a:gd name="T65" fmla="*/ 6 h 121"/>
                <a:gd name="T66" fmla="*/ 368 w 421"/>
                <a:gd name="T67" fmla="*/ 4 h 121"/>
                <a:gd name="T68" fmla="*/ 361 w 421"/>
                <a:gd name="T69" fmla="*/ 3 h 121"/>
                <a:gd name="T70" fmla="*/ 354 w 421"/>
                <a:gd name="T71" fmla="*/ 1 h 121"/>
                <a:gd name="T72" fmla="*/ 346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749">
              <a:extLst>
                <a:ext uri="{FF2B5EF4-FFF2-40B4-BE49-F238E27FC236}">
                  <a16:creationId xmlns:a16="http://schemas.microsoft.com/office/drawing/2014/main" id="{2AD4B2ED-3FF5-413A-9E75-6FD5885D478D}"/>
                </a:ext>
              </a:extLst>
            </p:cNvPr>
            <p:cNvSpPr>
              <a:spLocks/>
            </p:cNvSpPr>
            <p:nvPr/>
          </p:nvSpPr>
          <p:spPr bwMode="auto">
            <a:xfrm>
              <a:off x="5053013" y="4137025"/>
              <a:ext cx="134938" cy="85725"/>
            </a:xfrm>
            <a:custGeom>
              <a:avLst/>
              <a:gdLst>
                <a:gd name="T0" fmla="*/ 0 w 421"/>
                <a:gd name="T1" fmla="*/ 194 h 270"/>
                <a:gd name="T2" fmla="*/ 0 w 421"/>
                <a:gd name="T3" fmla="*/ 203 h 270"/>
                <a:gd name="T4" fmla="*/ 1 w 421"/>
                <a:gd name="T5" fmla="*/ 209 h 270"/>
                <a:gd name="T6" fmla="*/ 4 w 421"/>
                <a:gd name="T7" fmla="*/ 218 h 270"/>
                <a:gd name="T8" fmla="*/ 6 w 421"/>
                <a:gd name="T9" fmla="*/ 225 h 270"/>
                <a:gd name="T10" fmla="*/ 9 w 421"/>
                <a:gd name="T11" fmla="*/ 230 h 270"/>
                <a:gd name="T12" fmla="*/ 13 w 421"/>
                <a:gd name="T13" fmla="*/ 237 h 270"/>
                <a:gd name="T14" fmla="*/ 17 w 421"/>
                <a:gd name="T15" fmla="*/ 243 h 270"/>
                <a:gd name="T16" fmla="*/ 22 w 421"/>
                <a:gd name="T17" fmla="*/ 248 h 270"/>
                <a:gd name="T18" fmla="*/ 27 w 421"/>
                <a:gd name="T19" fmla="*/ 252 h 270"/>
                <a:gd name="T20" fmla="*/ 33 w 421"/>
                <a:gd name="T21" fmla="*/ 257 h 270"/>
                <a:gd name="T22" fmla="*/ 39 w 421"/>
                <a:gd name="T23" fmla="*/ 262 h 270"/>
                <a:gd name="T24" fmla="*/ 45 w 421"/>
                <a:gd name="T25" fmla="*/ 264 h 270"/>
                <a:gd name="T26" fmla="*/ 52 w 421"/>
                <a:gd name="T27" fmla="*/ 266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6 h 270"/>
                <a:gd name="T42" fmla="*/ 374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1 w 421"/>
                <a:gd name="T57" fmla="*/ 230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750">
              <a:extLst>
                <a:ext uri="{FF2B5EF4-FFF2-40B4-BE49-F238E27FC236}">
                  <a16:creationId xmlns:a16="http://schemas.microsoft.com/office/drawing/2014/main" id="{C94F299B-31F2-4CA4-A270-5E5DDD6CEDAA}"/>
                </a:ext>
              </a:extLst>
            </p:cNvPr>
            <p:cNvSpPr>
              <a:spLocks/>
            </p:cNvSpPr>
            <p:nvPr/>
          </p:nvSpPr>
          <p:spPr bwMode="auto">
            <a:xfrm>
              <a:off x="5053013" y="4089400"/>
              <a:ext cx="134938" cy="38100"/>
            </a:xfrm>
            <a:custGeom>
              <a:avLst/>
              <a:gdLst>
                <a:gd name="T0" fmla="*/ 345 w 421"/>
                <a:gd name="T1" fmla="*/ 0 h 121"/>
                <a:gd name="T2" fmla="*/ 75 w 421"/>
                <a:gd name="T3" fmla="*/ 0 h 121"/>
                <a:gd name="T4" fmla="*/ 67 w 421"/>
                <a:gd name="T5" fmla="*/ 1 h 121"/>
                <a:gd name="T6" fmla="*/ 60 w 421"/>
                <a:gd name="T7" fmla="*/ 3 h 121"/>
                <a:gd name="T8" fmla="*/ 52 w 421"/>
                <a:gd name="T9" fmla="*/ 4 h 121"/>
                <a:gd name="T10" fmla="*/ 45 w 421"/>
                <a:gd name="T11" fmla="*/ 6 h 121"/>
                <a:gd name="T12" fmla="*/ 39 w 421"/>
                <a:gd name="T13" fmla="*/ 10 h 121"/>
                <a:gd name="T14" fmla="*/ 33 w 421"/>
                <a:gd name="T15" fmla="*/ 13 h 121"/>
                <a:gd name="T16" fmla="*/ 27 w 421"/>
                <a:gd name="T17" fmla="*/ 18 h 121"/>
                <a:gd name="T18" fmla="*/ 22 w 421"/>
                <a:gd name="T19" fmla="*/ 22 h 121"/>
                <a:gd name="T20" fmla="*/ 17 w 421"/>
                <a:gd name="T21" fmla="*/ 28 h 121"/>
                <a:gd name="T22" fmla="*/ 13 w 421"/>
                <a:gd name="T23" fmla="*/ 34 h 121"/>
                <a:gd name="T24" fmla="*/ 9 w 421"/>
                <a:gd name="T25" fmla="*/ 40 h 121"/>
                <a:gd name="T26" fmla="*/ 6 w 421"/>
                <a:gd name="T27" fmla="*/ 47 h 121"/>
                <a:gd name="T28" fmla="*/ 4 w 421"/>
                <a:gd name="T29" fmla="*/ 54 h 121"/>
                <a:gd name="T30" fmla="*/ 1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19 w 421"/>
                <a:gd name="T45" fmla="*/ 61 h 121"/>
                <a:gd name="T46" fmla="*/ 417 w 421"/>
                <a:gd name="T47" fmla="*/ 54 h 121"/>
                <a:gd name="T48" fmla="*/ 415 w 421"/>
                <a:gd name="T49" fmla="*/ 47 h 121"/>
                <a:gd name="T50" fmla="*/ 411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4 w 421"/>
                <a:gd name="T65" fmla="*/ 6 h 121"/>
                <a:gd name="T66" fmla="*/ 367 w 421"/>
                <a:gd name="T67" fmla="*/ 4 h 121"/>
                <a:gd name="T68" fmla="*/ 360 w 421"/>
                <a:gd name="T69" fmla="*/ 3 h 121"/>
                <a:gd name="T70" fmla="*/ 353 w 421"/>
                <a:gd name="T71" fmla="*/ 1 h 121"/>
                <a:gd name="T72" fmla="*/ 345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descr="Icon of mobile phone and speech bubble.">
            <a:extLst>
              <a:ext uri="{FF2B5EF4-FFF2-40B4-BE49-F238E27FC236}">
                <a16:creationId xmlns:a16="http://schemas.microsoft.com/office/drawing/2014/main" id="{67EBF40E-2836-4B56-82CA-B0AE5592616F}"/>
              </a:ext>
            </a:extLst>
          </p:cNvPr>
          <p:cNvGrpSpPr/>
          <p:nvPr/>
        </p:nvGrpSpPr>
        <p:grpSpPr>
          <a:xfrm>
            <a:off x="6564709" y="1373740"/>
            <a:ext cx="277813" cy="276225"/>
            <a:chOff x="6105525" y="1922463"/>
            <a:chExt cx="277813" cy="276225"/>
          </a:xfrm>
          <a:solidFill>
            <a:schemeClr val="bg1"/>
          </a:solidFill>
        </p:grpSpPr>
        <p:sp>
          <p:nvSpPr>
            <p:cNvPr id="102" name="Freeform 2023">
              <a:extLst>
                <a:ext uri="{FF2B5EF4-FFF2-40B4-BE49-F238E27FC236}">
                  <a16:creationId xmlns:a16="http://schemas.microsoft.com/office/drawing/2014/main" id="{8A677BB9-7FF5-46F1-AA35-A8280C80A687}"/>
                </a:ext>
              </a:extLst>
            </p:cNvPr>
            <p:cNvSpPr>
              <a:spLocks noEditPoints="1"/>
            </p:cNvSpPr>
            <p:nvPr/>
          </p:nvSpPr>
          <p:spPr bwMode="auto">
            <a:xfrm>
              <a:off x="6105525" y="1960563"/>
              <a:ext cx="96838" cy="47625"/>
            </a:xfrm>
            <a:custGeom>
              <a:avLst/>
              <a:gdLst>
                <a:gd name="T0" fmla="*/ 195 w 303"/>
                <a:gd name="T1" fmla="*/ 105 h 150"/>
                <a:gd name="T2" fmla="*/ 165 w 303"/>
                <a:gd name="T3" fmla="*/ 105 h 150"/>
                <a:gd name="T4" fmla="*/ 162 w 303"/>
                <a:gd name="T5" fmla="*/ 105 h 150"/>
                <a:gd name="T6" fmla="*/ 160 w 303"/>
                <a:gd name="T7" fmla="*/ 104 h 150"/>
                <a:gd name="T8" fmla="*/ 157 w 303"/>
                <a:gd name="T9" fmla="*/ 103 h 150"/>
                <a:gd name="T10" fmla="*/ 155 w 303"/>
                <a:gd name="T11" fmla="*/ 101 h 150"/>
                <a:gd name="T12" fmla="*/ 153 w 303"/>
                <a:gd name="T13" fmla="*/ 98 h 150"/>
                <a:gd name="T14" fmla="*/ 151 w 303"/>
                <a:gd name="T15" fmla="*/ 96 h 150"/>
                <a:gd name="T16" fmla="*/ 151 w 303"/>
                <a:gd name="T17" fmla="*/ 93 h 150"/>
                <a:gd name="T18" fmla="*/ 150 w 303"/>
                <a:gd name="T19" fmla="*/ 90 h 150"/>
                <a:gd name="T20" fmla="*/ 151 w 303"/>
                <a:gd name="T21" fmla="*/ 88 h 150"/>
                <a:gd name="T22" fmla="*/ 151 w 303"/>
                <a:gd name="T23" fmla="*/ 85 h 150"/>
                <a:gd name="T24" fmla="*/ 153 w 303"/>
                <a:gd name="T25" fmla="*/ 82 h 150"/>
                <a:gd name="T26" fmla="*/ 155 w 303"/>
                <a:gd name="T27" fmla="*/ 80 h 150"/>
                <a:gd name="T28" fmla="*/ 157 w 303"/>
                <a:gd name="T29" fmla="*/ 78 h 150"/>
                <a:gd name="T30" fmla="*/ 160 w 303"/>
                <a:gd name="T31" fmla="*/ 77 h 150"/>
                <a:gd name="T32" fmla="*/ 162 w 303"/>
                <a:gd name="T33" fmla="*/ 76 h 150"/>
                <a:gd name="T34" fmla="*/ 165 w 303"/>
                <a:gd name="T35" fmla="*/ 75 h 150"/>
                <a:gd name="T36" fmla="*/ 195 w 303"/>
                <a:gd name="T37" fmla="*/ 75 h 150"/>
                <a:gd name="T38" fmla="*/ 199 w 303"/>
                <a:gd name="T39" fmla="*/ 76 h 150"/>
                <a:gd name="T40" fmla="*/ 202 w 303"/>
                <a:gd name="T41" fmla="*/ 77 h 150"/>
                <a:gd name="T42" fmla="*/ 204 w 303"/>
                <a:gd name="T43" fmla="*/ 78 h 150"/>
                <a:gd name="T44" fmla="*/ 206 w 303"/>
                <a:gd name="T45" fmla="*/ 80 h 150"/>
                <a:gd name="T46" fmla="*/ 208 w 303"/>
                <a:gd name="T47" fmla="*/ 82 h 150"/>
                <a:gd name="T48" fmla="*/ 209 w 303"/>
                <a:gd name="T49" fmla="*/ 85 h 150"/>
                <a:gd name="T50" fmla="*/ 210 w 303"/>
                <a:gd name="T51" fmla="*/ 88 h 150"/>
                <a:gd name="T52" fmla="*/ 210 w 303"/>
                <a:gd name="T53" fmla="*/ 90 h 150"/>
                <a:gd name="T54" fmla="*/ 210 w 303"/>
                <a:gd name="T55" fmla="*/ 93 h 150"/>
                <a:gd name="T56" fmla="*/ 209 w 303"/>
                <a:gd name="T57" fmla="*/ 96 h 150"/>
                <a:gd name="T58" fmla="*/ 208 w 303"/>
                <a:gd name="T59" fmla="*/ 98 h 150"/>
                <a:gd name="T60" fmla="*/ 206 w 303"/>
                <a:gd name="T61" fmla="*/ 101 h 150"/>
                <a:gd name="T62" fmla="*/ 204 w 303"/>
                <a:gd name="T63" fmla="*/ 103 h 150"/>
                <a:gd name="T64" fmla="*/ 202 w 303"/>
                <a:gd name="T65" fmla="*/ 104 h 150"/>
                <a:gd name="T66" fmla="*/ 199 w 303"/>
                <a:gd name="T67" fmla="*/ 105 h 150"/>
                <a:gd name="T68" fmla="*/ 195 w 303"/>
                <a:gd name="T69" fmla="*/ 105 h 150"/>
                <a:gd name="T70" fmla="*/ 195 w 303"/>
                <a:gd name="T71" fmla="*/ 105 h 150"/>
                <a:gd name="T72" fmla="*/ 300 w 303"/>
                <a:gd name="T73" fmla="*/ 135 h 150"/>
                <a:gd name="T74" fmla="*/ 300 w 303"/>
                <a:gd name="T75" fmla="*/ 0 h 150"/>
                <a:gd name="T76" fmla="*/ 90 w 303"/>
                <a:gd name="T77" fmla="*/ 0 h 150"/>
                <a:gd name="T78" fmla="*/ 82 w 303"/>
                <a:gd name="T79" fmla="*/ 1 h 150"/>
                <a:gd name="T80" fmla="*/ 72 w 303"/>
                <a:gd name="T81" fmla="*/ 2 h 150"/>
                <a:gd name="T82" fmla="*/ 63 w 303"/>
                <a:gd name="T83" fmla="*/ 4 h 150"/>
                <a:gd name="T84" fmla="*/ 55 w 303"/>
                <a:gd name="T85" fmla="*/ 7 h 150"/>
                <a:gd name="T86" fmla="*/ 47 w 303"/>
                <a:gd name="T87" fmla="*/ 10 h 150"/>
                <a:gd name="T88" fmla="*/ 40 w 303"/>
                <a:gd name="T89" fmla="*/ 15 h 150"/>
                <a:gd name="T90" fmla="*/ 32 w 303"/>
                <a:gd name="T91" fmla="*/ 20 h 150"/>
                <a:gd name="T92" fmla="*/ 27 w 303"/>
                <a:gd name="T93" fmla="*/ 27 h 150"/>
                <a:gd name="T94" fmla="*/ 20 w 303"/>
                <a:gd name="T95" fmla="*/ 33 h 150"/>
                <a:gd name="T96" fmla="*/ 15 w 303"/>
                <a:gd name="T97" fmla="*/ 39 h 150"/>
                <a:gd name="T98" fmla="*/ 11 w 303"/>
                <a:gd name="T99" fmla="*/ 47 h 150"/>
                <a:gd name="T100" fmla="*/ 8 w 303"/>
                <a:gd name="T101" fmla="*/ 54 h 150"/>
                <a:gd name="T102" fmla="*/ 4 w 303"/>
                <a:gd name="T103" fmla="*/ 63 h 150"/>
                <a:gd name="T104" fmla="*/ 2 w 303"/>
                <a:gd name="T105" fmla="*/ 72 h 150"/>
                <a:gd name="T106" fmla="*/ 1 w 303"/>
                <a:gd name="T107" fmla="*/ 81 h 150"/>
                <a:gd name="T108" fmla="*/ 0 w 303"/>
                <a:gd name="T109" fmla="*/ 90 h 150"/>
                <a:gd name="T110" fmla="*/ 0 w 303"/>
                <a:gd name="T111" fmla="*/ 150 h 150"/>
                <a:gd name="T112" fmla="*/ 303 w 303"/>
                <a:gd name="T113" fmla="*/ 150 h 150"/>
                <a:gd name="T114" fmla="*/ 301 w 303"/>
                <a:gd name="T115" fmla="*/ 144 h 150"/>
                <a:gd name="T116" fmla="*/ 300 w 303"/>
                <a:gd name="T117" fmla="*/ 135 h 150"/>
                <a:gd name="T118" fmla="*/ 300 w 303"/>
                <a:gd name="T119" fmla="*/ 13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3" h="150">
                  <a:moveTo>
                    <a:pt x="195" y="105"/>
                  </a:moveTo>
                  <a:lnTo>
                    <a:pt x="165" y="105"/>
                  </a:lnTo>
                  <a:lnTo>
                    <a:pt x="162" y="105"/>
                  </a:lnTo>
                  <a:lnTo>
                    <a:pt x="160" y="104"/>
                  </a:lnTo>
                  <a:lnTo>
                    <a:pt x="157" y="103"/>
                  </a:lnTo>
                  <a:lnTo>
                    <a:pt x="155" y="101"/>
                  </a:lnTo>
                  <a:lnTo>
                    <a:pt x="153" y="98"/>
                  </a:lnTo>
                  <a:lnTo>
                    <a:pt x="151" y="96"/>
                  </a:lnTo>
                  <a:lnTo>
                    <a:pt x="151" y="93"/>
                  </a:lnTo>
                  <a:lnTo>
                    <a:pt x="150" y="90"/>
                  </a:lnTo>
                  <a:lnTo>
                    <a:pt x="151" y="88"/>
                  </a:lnTo>
                  <a:lnTo>
                    <a:pt x="151" y="85"/>
                  </a:lnTo>
                  <a:lnTo>
                    <a:pt x="153" y="82"/>
                  </a:lnTo>
                  <a:lnTo>
                    <a:pt x="155" y="80"/>
                  </a:lnTo>
                  <a:lnTo>
                    <a:pt x="157" y="78"/>
                  </a:lnTo>
                  <a:lnTo>
                    <a:pt x="160" y="77"/>
                  </a:lnTo>
                  <a:lnTo>
                    <a:pt x="162" y="76"/>
                  </a:lnTo>
                  <a:lnTo>
                    <a:pt x="165" y="75"/>
                  </a:lnTo>
                  <a:lnTo>
                    <a:pt x="195" y="75"/>
                  </a:lnTo>
                  <a:lnTo>
                    <a:pt x="199" y="76"/>
                  </a:lnTo>
                  <a:lnTo>
                    <a:pt x="202" y="77"/>
                  </a:lnTo>
                  <a:lnTo>
                    <a:pt x="204" y="78"/>
                  </a:lnTo>
                  <a:lnTo>
                    <a:pt x="206" y="80"/>
                  </a:lnTo>
                  <a:lnTo>
                    <a:pt x="208" y="82"/>
                  </a:lnTo>
                  <a:lnTo>
                    <a:pt x="209" y="85"/>
                  </a:lnTo>
                  <a:lnTo>
                    <a:pt x="210" y="88"/>
                  </a:lnTo>
                  <a:lnTo>
                    <a:pt x="210" y="90"/>
                  </a:lnTo>
                  <a:lnTo>
                    <a:pt x="210" y="93"/>
                  </a:lnTo>
                  <a:lnTo>
                    <a:pt x="209" y="96"/>
                  </a:lnTo>
                  <a:lnTo>
                    <a:pt x="208" y="98"/>
                  </a:lnTo>
                  <a:lnTo>
                    <a:pt x="206" y="101"/>
                  </a:lnTo>
                  <a:lnTo>
                    <a:pt x="204" y="103"/>
                  </a:lnTo>
                  <a:lnTo>
                    <a:pt x="202" y="104"/>
                  </a:lnTo>
                  <a:lnTo>
                    <a:pt x="199" y="105"/>
                  </a:lnTo>
                  <a:lnTo>
                    <a:pt x="195" y="105"/>
                  </a:lnTo>
                  <a:lnTo>
                    <a:pt x="195" y="105"/>
                  </a:lnTo>
                  <a:close/>
                  <a:moveTo>
                    <a:pt x="300" y="135"/>
                  </a:moveTo>
                  <a:lnTo>
                    <a:pt x="300" y="0"/>
                  </a:lnTo>
                  <a:lnTo>
                    <a:pt x="90" y="0"/>
                  </a:lnTo>
                  <a:lnTo>
                    <a:pt x="82" y="1"/>
                  </a:lnTo>
                  <a:lnTo>
                    <a:pt x="72" y="2"/>
                  </a:lnTo>
                  <a:lnTo>
                    <a:pt x="63" y="4"/>
                  </a:lnTo>
                  <a:lnTo>
                    <a:pt x="55" y="7"/>
                  </a:lnTo>
                  <a:lnTo>
                    <a:pt x="47" y="10"/>
                  </a:lnTo>
                  <a:lnTo>
                    <a:pt x="40" y="15"/>
                  </a:lnTo>
                  <a:lnTo>
                    <a:pt x="32" y="20"/>
                  </a:lnTo>
                  <a:lnTo>
                    <a:pt x="27" y="27"/>
                  </a:lnTo>
                  <a:lnTo>
                    <a:pt x="20" y="33"/>
                  </a:lnTo>
                  <a:lnTo>
                    <a:pt x="15" y="39"/>
                  </a:lnTo>
                  <a:lnTo>
                    <a:pt x="11" y="47"/>
                  </a:lnTo>
                  <a:lnTo>
                    <a:pt x="8" y="54"/>
                  </a:lnTo>
                  <a:lnTo>
                    <a:pt x="4" y="63"/>
                  </a:lnTo>
                  <a:lnTo>
                    <a:pt x="2" y="72"/>
                  </a:lnTo>
                  <a:lnTo>
                    <a:pt x="1" y="81"/>
                  </a:lnTo>
                  <a:lnTo>
                    <a:pt x="0" y="90"/>
                  </a:lnTo>
                  <a:lnTo>
                    <a:pt x="0" y="150"/>
                  </a:lnTo>
                  <a:lnTo>
                    <a:pt x="303" y="150"/>
                  </a:lnTo>
                  <a:lnTo>
                    <a:pt x="301" y="144"/>
                  </a:lnTo>
                  <a:lnTo>
                    <a:pt x="300" y="135"/>
                  </a:lnTo>
                  <a:lnTo>
                    <a:pt x="30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2024">
              <a:extLst>
                <a:ext uri="{FF2B5EF4-FFF2-40B4-BE49-F238E27FC236}">
                  <a16:creationId xmlns:a16="http://schemas.microsoft.com/office/drawing/2014/main" id="{A089C24C-3669-4556-BCE2-1150BE6C011A}"/>
                </a:ext>
              </a:extLst>
            </p:cNvPr>
            <p:cNvSpPr>
              <a:spLocks noEditPoints="1"/>
            </p:cNvSpPr>
            <p:nvPr/>
          </p:nvSpPr>
          <p:spPr bwMode="auto">
            <a:xfrm>
              <a:off x="6105525" y="2151063"/>
              <a:ext cx="142875" cy="47625"/>
            </a:xfrm>
            <a:custGeom>
              <a:avLst/>
              <a:gdLst>
                <a:gd name="T0" fmla="*/ 231 w 451"/>
                <a:gd name="T1" fmla="*/ 25 h 150"/>
                <a:gd name="T2" fmla="*/ 242 w 451"/>
                <a:gd name="T3" fmla="*/ 31 h 150"/>
                <a:gd name="T4" fmla="*/ 252 w 451"/>
                <a:gd name="T5" fmla="*/ 39 h 150"/>
                <a:gd name="T6" fmla="*/ 258 w 451"/>
                <a:gd name="T7" fmla="*/ 52 h 150"/>
                <a:gd name="T8" fmla="*/ 258 w 451"/>
                <a:gd name="T9" fmla="*/ 65 h 150"/>
                <a:gd name="T10" fmla="*/ 252 w 451"/>
                <a:gd name="T11" fmla="*/ 78 h 150"/>
                <a:gd name="T12" fmla="*/ 242 w 451"/>
                <a:gd name="T13" fmla="*/ 86 h 150"/>
                <a:gd name="T14" fmla="*/ 231 w 451"/>
                <a:gd name="T15" fmla="*/ 92 h 150"/>
                <a:gd name="T16" fmla="*/ 217 w 451"/>
                <a:gd name="T17" fmla="*/ 92 h 150"/>
                <a:gd name="T18" fmla="*/ 205 w 451"/>
                <a:gd name="T19" fmla="*/ 86 h 150"/>
                <a:gd name="T20" fmla="*/ 195 w 451"/>
                <a:gd name="T21" fmla="*/ 78 h 150"/>
                <a:gd name="T22" fmla="*/ 190 w 451"/>
                <a:gd name="T23" fmla="*/ 66 h 150"/>
                <a:gd name="T24" fmla="*/ 190 w 451"/>
                <a:gd name="T25" fmla="*/ 52 h 150"/>
                <a:gd name="T26" fmla="*/ 195 w 451"/>
                <a:gd name="T27" fmla="*/ 39 h 150"/>
                <a:gd name="T28" fmla="*/ 205 w 451"/>
                <a:gd name="T29" fmla="*/ 31 h 150"/>
                <a:gd name="T30" fmla="*/ 217 w 451"/>
                <a:gd name="T31" fmla="*/ 25 h 150"/>
                <a:gd name="T32" fmla="*/ 224 w 451"/>
                <a:gd name="T33" fmla="*/ 24 h 150"/>
                <a:gd name="T34" fmla="*/ 1 w 451"/>
                <a:gd name="T35" fmla="*/ 68 h 150"/>
                <a:gd name="T36" fmla="*/ 4 w 451"/>
                <a:gd name="T37" fmla="*/ 85 h 150"/>
                <a:gd name="T38" fmla="*/ 11 w 451"/>
                <a:gd name="T39" fmla="*/ 102 h 150"/>
                <a:gd name="T40" fmla="*/ 20 w 451"/>
                <a:gd name="T41" fmla="*/ 116 h 150"/>
                <a:gd name="T42" fmla="*/ 33 w 451"/>
                <a:gd name="T43" fmla="*/ 129 h 150"/>
                <a:gd name="T44" fmla="*/ 47 w 451"/>
                <a:gd name="T45" fmla="*/ 139 h 150"/>
                <a:gd name="T46" fmla="*/ 63 w 451"/>
                <a:gd name="T47" fmla="*/ 145 h 150"/>
                <a:gd name="T48" fmla="*/ 82 w 451"/>
                <a:gd name="T49" fmla="*/ 149 h 150"/>
                <a:gd name="T50" fmla="*/ 360 w 451"/>
                <a:gd name="T51" fmla="*/ 150 h 150"/>
                <a:gd name="T52" fmla="*/ 379 w 451"/>
                <a:gd name="T53" fmla="*/ 148 h 150"/>
                <a:gd name="T54" fmla="*/ 395 w 451"/>
                <a:gd name="T55" fmla="*/ 143 h 150"/>
                <a:gd name="T56" fmla="*/ 409 w 451"/>
                <a:gd name="T57" fmla="*/ 135 h 150"/>
                <a:gd name="T58" fmla="*/ 422 w 451"/>
                <a:gd name="T59" fmla="*/ 124 h 150"/>
                <a:gd name="T60" fmla="*/ 433 w 451"/>
                <a:gd name="T61" fmla="*/ 111 h 150"/>
                <a:gd name="T62" fmla="*/ 442 w 451"/>
                <a:gd name="T63" fmla="*/ 96 h 150"/>
                <a:gd name="T64" fmla="*/ 447 w 451"/>
                <a:gd name="T65" fmla="*/ 79 h 150"/>
                <a:gd name="T66" fmla="*/ 451 w 451"/>
                <a:gd name="T67" fmla="*/ 60 h 150"/>
                <a:gd name="T68" fmla="*/ 0 w 451"/>
                <a:gd name="T6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1" h="150">
                  <a:moveTo>
                    <a:pt x="224" y="24"/>
                  </a:moveTo>
                  <a:lnTo>
                    <a:pt x="231" y="25"/>
                  </a:lnTo>
                  <a:lnTo>
                    <a:pt x="237" y="27"/>
                  </a:lnTo>
                  <a:lnTo>
                    <a:pt x="242" y="31"/>
                  </a:lnTo>
                  <a:lnTo>
                    <a:pt x="248" y="35"/>
                  </a:lnTo>
                  <a:lnTo>
                    <a:pt x="252" y="39"/>
                  </a:lnTo>
                  <a:lnTo>
                    <a:pt x="255" y="46"/>
                  </a:lnTo>
                  <a:lnTo>
                    <a:pt x="258" y="52"/>
                  </a:lnTo>
                  <a:lnTo>
                    <a:pt x="258" y="59"/>
                  </a:lnTo>
                  <a:lnTo>
                    <a:pt x="258" y="65"/>
                  </a:lnTo>
                  <a:lnTo>
                    <a:pt x="255" y="71"/>
                  </a:lnTo>
                  <a:lnTo>
                    <a:pt x="252" y="78"/>
                  </a:lnTo>
                  <a:lnTo>
                    <a:pt x="248" y="83"/>
                  </a:lnTo>
                  <a:lnTo>
                    <a:pt x="242" y="86"/>
                  </a:lnTo>
                  <a:lnTo>
                    <a:pt x="237" y="90"/>
                  </a:lnTo>
                  <a:lnTo>
                    <a:pt x="231" y="92"/>
                  </a:lnTo>
                  <a:lnTo>
                    <a:pt x="224" y="93"/>
                  </a:lnTo>
                  <a:lnTo>
                    <a:pt x="217" y="92"/>
                  </a:lnTo>
                  <a:lnTo>
                    <a:pt x="210" y="90"/>
                  </a:lnTo>
                  <a:lnTo>
                    <a:pt x="205" y="86"/>
                  </a:lnTo>
                  <a:lnTo>
                    <a:pt x="200" y="83"/>
                  </a:lnTo>
                  <a:lnTo>
                    <a:pt x="195" y="78"/>
                  </a:lnTo>
                  <a:lnTo>
                    <a:pt x="192" y="71"/>
                  </a:lnTo>
                  <a:lnTo>
                    <a:pt x="190" y="66"/>
                  </a:lnTo>
                  <a:lnTo>
                    <a:pt x="190" y="59"/>
                  </a:lnTo>
                  <a:lnTo>
                    <a:pt x="190" y="52"/>
                  </a:lnTo>
                  <a:lnTo>
                    <a:pt x="192" y="46"/>
                  </a:lnTo>
                  <a:lnTo>
                    <a:pt x="195" y="39"/>
                  </a:lnTo>
                  <a:lnTo>
                    <a:pt x="200" y="35"/>
                  </a:lnTo>
                  <a:lnTo>
                    <a:pt x="205" y="31"/>
                  </a:lnTo>
                  <a:lnTo>
                    <a:pt x="210" y="27"/>
                  </a:lnTo>
                  <a:lnTo>
                    <a:pt x="217" y="25"/>
                  </a:lnTo>
                  <a:lnTo>
                    <a:pt x="224" y="24"/>
                  </a:lnTo>
                  <a:lnTo>
                    <a:pt x="224" y="24"/>
                  </a:lnTo>
                  <a:close/>
                  <a:moveTo>
                    <a:pt x="0" y="59"/>
                  </a:moveTo>
                  <a:lnTo>
                    <a:pt x="1" y="68"/>
                  </a:lnTo>
                  <a:lnTo>
                    <a:pt x="2" y="77"/>
                  </a:lnTo>
                  <a:lnTo>
                    <a:pt x="4" y="85"/>
                  </a:lnTo>
                  <a:lnTo>
                    <a:pt x="8" y="94"/>
                  </a:lnTo>
                  <a:lnTo>
                    <a:pt x="11" y="102"/>
                  </a:lnTo>
                  <a:lnTo>
                    <a:pt x="16" y="109"/>
                  </a:lnTo>
                  <a:lnTo>
                    <a:pt x="20" y="116"/>
                  </a:lnTo>
                  <a:lnTo>
                    <a:pt x="27" y="123"/>
                  </a:lnTo>
                  <a:lnTo>
                    <a:pt x="33" y="129"/>
                  </a:lnTo>
                  <a:lnTo>
                    <a:pt x="40" y="134"/>
                  </a:lnTo>
                  <a:lnTo>
                    <a:pt x="47" y="139"/>
                  </a:lnTo>
                  <a:lnTo>
                    <a:pt x="56" y="142"/>
                  </a:lnTo>
                  <a:lnTo>
                    <a:pt x="63" y="145"/>
                  </a:lnTo>
                  <a:lnTo>
                    <a:pt x="72" y="148"/>
                  </a:lnTo>
                  <a:lnTo>
                    <a:pt x="82" y="149"/>
                  </a:lnTo>
                  <a:lnTo>
                    <a:pt x="90" y="150"/>
                  </a:lnTo>
                  <a:lnTo>
                    <a:pt x="360" y="150"/>
                  </a:lnTo>
                  <a:lnTo>
                    <a:pt x="370" y="149"/>
                  </a:lnTo>
                  <a:lnTo>
                    <a:pt x="379" y="148"/>
                  </a:lnTo>
                  <a:lnTo>
                    <a:pt x="386" y="145"/>
                  </a:lnTo>
                  <a:lnTo>
                    <a:pt x="395" y="143"/>
                  </a:lnTo>
                  <a:lnTo>
                    <a:pt x="402" y="139"/>
                  </a:lnTo>
                  <a:lnTo>
                    <a:pt x="409" y="135"/>
                  </a:lnTo>
                  <a:lnTo>
                    <a:pt x="415" y="130"/>
                  </a:lnTo>
                  <a:lnTo>
                    <a:pt x="422" y="124"/>
                  </a:lnTo>
                  <a:lnTo>
                    <a:pt x="428" y="117"/>
                  </a:lnTo>
                  <a:lnTo>
                    <a:pt x="433" y="111"/>
                  </a:lnTo>
                  <a:lnTo>
                    <a:pt x="438" y="104"/>
                  </a:lnTo>
                  <a:lnTo>
                    <a:pt x="442" y="96"/>
                  </a:lnTo>
                  <a:lnTo>
                    <a:pt x="445" y="87"/>
                  </a:lnTo>
                  <a:lnTo>
                    <a:pt x="447" y="79"/>
                  </a:lnTo>
                  <a:lnTo>
                    <a:pt x="449" y="69"/>
                  </a:lnTo>
                  <a:lnTo>
                    <a:pt x="451" y="60"/>
                  </a:lnTo>
                  <a:lnTo>
                    <a:pt x="451" y="0"/>
                  </a:lnTo>
                  <a:lnTo>
                    <a:pt x="0" y="0"/>
                  </a:lnTo>
                  <a:lnTo>
                    <a:pt x="0"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2025">
              <a:extLst>
                <a:ext uri="{FF2B5EF4-FFF2-40B4-BE49-F238E27FC236}">
                  <a16:creationId xmlns:a16="http://schemas.microsoft.com/office/drawing/2014/main" id="{AD44BCFE-381C-4084-BB3E-AC4E2D2DE4A0}"/>
                </a:ext>
              </a:extLst>
            </p:cNvPr>
            <p:cNvSpPr>
              <a:spLocks/>
            </p:cNvSpPr>
            <p:nvPr/>
          </p:nvSpPr>
          <p:spPr bwMode="auto">
            <a:xfrm>
              <a:off x="6105525" y="2017713"/>
              <a:ext cx="142875" cy="123825"/>
            </a:xfrm>
            <a:custGeom>
              <a:avLst/>
              <a:gdLst>
                <a:gd name="T0" fmla="*/ 318 w 451"/>
                <a:gd name="T1" fmla="*/ 0 h 390"/>
                <a:gd name="T2" fmla="*/ 30 w 451"/>
                <a:gd name="T3" fmla="*/ 0 h 390"/>
                <a:gd name="T4" fmla="*/ 0 w 451"/>
                <a:gd name="T5" fmla="*/ 0 h 390"/>
                <a:gd name="T6" fmla="*/ 0 w 451"/>
                <a:gd name="T7" fmla="*/ 390 h 390"/>
                <a:gd name="T8" fmla="*/ 451 w 451"/>
                <a:gd name="T9" fmla="*/ 390 h 390"/>
                <a:gd name="T10" fmla="*/ 451 w 451"/>
                <a:gd name="T11" fmla="*/ 30 h 390"/>
                <a:gd name="T12" fmla="*/ 375 w 451"/>
                <a:gd name="T13" fmla="*/ 30 h 390"/>
                <a:gd name="T14" fmla="*/ 367 w 451"/>
                <a:gd name="T15" fmla="*/ 29 h 390"/>
                <a:gd name="T16" fmla="*/ 359 w 451"/>
                <a:gd name="T17" fmla="*/ 27 h 390"/>
                <a:gd name="T18" fmla="*/ 351 w 451"/>
                <a:gd name="T19" fmla="*/ 25 h 390"/>
                <a:gd name="T20" fmla="*/ 343 w 451"/>
                <a:gd name="T21" fmla="*/ 21 h 390"/>
                <a:gd name="T22" fmla="*/ 336 w 451"/>
                <a:gd name="T23" fmla="*/ 17 h 390"/>
                <a:gd name="T24" fmla="*/ 329 w 451"/>
                <a:gd name="T25" fmla="*/ 12 h 390"/>
                <a:gd name="T26" fmla="*/ 323 w 451"/>
                <a:gd name="T27" fmla="*/ 6 h 390"/>
                <a:gd name="T28" fmla="*/ 318 w 451"/>
                <a:gd name="T2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390">
                  <a:moveTo>
                    <a:pt x="318" y="0"/>
                  </a:moveTo>
                  <a:lnTo>
                    <a:pt x="30" y="0"/>
                  </a:lnTo>
                  <a:lnTo>
                    <a:pt x="0" y="0"/>
                  </a:lnTo>
                  <a:lnTo>
                    <a:pt x="0" y="390"/>
                  </a:lnTo>
                  <a:lnTo>
                    <a:pt x="451" y="390"/>
                  </a:lnTo>
                  <a:lnTo>
                    <a:pt x="451" y="30"/>
                  </a:lnTo>
                  <a:lnTo>
                    <a:pt x="375" y="30"/>
                  </a:lnTo>
                  <a:lnTo>
                    <a:pt x="367" y="29"/>
                  </a:lnTo>
                  <a:lnTo>
                    <a:pt x="359" y="27"/>
                  </a:lnTo>
                  <a:lnTo>
                    <a:pt x="351" y="25"/>
                  </a:lnTo>
                  <a:lnTo>
                    <a:pt x="343" y="21"/>
                  </a:lnTo>
                  <a:lnTo>
                    <a:pt x="336" y="17"/>
                  </a:lnTo>
                  <a:lnTo>
                    <a:pt x="329" y="12"/>
                  </a:lnTo>
                  <a:lnTo>
                    <a:pt x="323" y="6"/>
                  </a:lnTo>
                  <a:lnTo>
                    <a:pt x="3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2026">
              <a:extLst>
                <a:ext uri="{FF2B5EF4-FFF2-40B4-BE49-F238E27FC236}">
                  <a16:creationId xmlns:a16="http://schemas.microsoft.com/office/drawing/2014/main" id="{53FDEEB6-B7E5-4317-BF5C-105279C6C66B}"/>
                </a:ext>
              </a:extLst>
            </p:cNvPr>
            <p:cNvSpPr>
              <a:spLocks noEditPoints="1"/>
            </p:cNvSpPr>
            <p:nvPr/>
          </p:nvSpPr>
          <p:spPr bwMode="auto">
            <a:xfrm>
              <a:off x="6210300" y="1922463"/>
              <a:ext cx="173038" cy="127000"/>
            </a:xfrm>
            <a:custGeom>
              <a:avLst/>
              <a:gdLst>
                <a:gd name="T0" fmla="*/ 360 w 542"/>
                <a:gd name="T1" fmla="*/ 172 h 400"/>
                <a:gd name="T2" fmla="*/ 351 w 542"/>
                <a:gd name="T3" fmla="*/ 166 h 400"/>
                <a:gd name="T4" fmla="*/ 348 w 542"/>
                <a:gd name="T5" fmla="*/ 155 h 400"/>
                <a:gd name="T6" fmla="*/ 351 w 542"/>
                <a:gd name="T7" fmla="*/ 144 h 400"/>
                <a:gd name="T8" fmla="*/ 360 w 542"/>
                <a:gd name="T9" fmla="*/ 138 h 400"/>
                <a:gd name="T10" fmla="*/ 372 w 542"/>
                <a:gd name="T11" fmla="*/ 137 h 400"/>
                <a:gd name="T12" fmla="*/ 381 w 542"/>
                <a:gd name="T13" fmla="*/ 142 h 400"/>
                <a:gd name="T14" fmla="*/ 385 w 542"/>
                <a:gd name="T15" fmla="*/ 152 h 400"/>
                <a:gd name="T16" fmla="*/ 384 w 542"/>
                <a:gd name="T17" fmla="*/ 163 h 400"/>
                <a:gd name="T18" fmla="*/ 378 w 542"/>
                <a:gd name="T19" fmla="*/ 171 h 400"/>
                <a:gd name="T20" fmla="*/ 367 w 542"/>
                <a:gd name="T21" fmla="*/ 174 h 400"/>
                <a:gd name="T22" fmla="*/ 269 w 542"/>
                <a:gd name="T23" fmla="*/ 174 h 400"/>
                <a:gd name="T24" fmla="*/ 259 w 542"/>
                <a:gd name="T25" fmla="*/ 169 h 400"/>
                <a:gd name="T26" fmla="*/ 254 w 542"/>
                <a:gd name="T27" fmla="*/ 159 h 400"/>
                <a:gd name="T28" fmla="*/ 256 w 542"/>
                <a:gd name="T29" fmla="*/ 148 h 400"/>
                <a:gd name="T30" fmla="*/ 262 w 542"/>
                <a:gd name="T31" fmla="*/ 140 h 400"/>
                <a:gd name="T32" fmla="*/ 273 w 542"/>
                <a:gd name="T33" fmla="*/ 137 h 400"/>
                <a:gd name="T34" fmla="*/ 284 w 542"/>
                <a:gd name="T35" fmla="*/ 140 h 400"/>
                <a:gd name="T36" fmla="*/ 290 w 542"/>
                <a:gd name="T37" fmla="*/ 148 h 400"/>
                <a:gd name="T38" fmla="*/ 291 w 542"/>
                <a:gd name="T39" fmla="*/ 159 h 400"/>
                <a:gd name="T40" fmla="*/ 286 w 542"/>
                <a:gd name="T41" fmla="*/ 169 h 400"/>
                <a:gd name="T42" fmla="*/ 276 w 542"/>
                <a:gd name="T43" fmla="*/ 174 h 400"/>
                <a:gd name="T44" fmla="*/ 177 w 542"/>
                <a:gd name="T45" fmla="*/ 174 h 400"/>
                <a:gd name="T46" fmla="*/ 168 w 542"/>
                <a:gd name="T47" fmla="*/ 171 h 400"/>
                <a:gd name="T48" fmla="*/ 160 w 542"/>
                <a:gd name="T49" fmla="*/ 163 h 400"/>
                <a:gd name="T50" fmla="*/ 159 w 542"/>
                <a:gd name="T51" fmla="*/ 152 h 400"/>
                <a:gd name="T52" fmla="*/ 165 w 542"/>
                <a:gd name="T53" fmla="*/ 142 h 400"/>
                <a:gd name="T54" fmla="*/ 174 w 542"/>
                <a:gd name="T55" fmla="*/ 137 h 400"/>
                <a:gd name="T56" fmla="*/ 185 w 542"/>
                <a:gd name="T57" fmla="*/ 138 h 400"/>
                <a:gd name="T58" fmla="*/ 193 w 542"/>
                <a:gd name="T59" fmla="*/ 144 h 400"/>
                <a:gd name="T60" fmla="*/ 197 w 542"/>
                <a:gd name="T61" fmla="*/ 155 h 400"/>
                <a:gd name="T62" fmla="*/ 193 w 542"/>
                <a:gd name="T63" fmla="*/ 166 h 400"/>
                <a:gd name="T64" fmla="*/ 185 w 542"/>
                <a:gd name="T65" fmla="*/ 173 h 400"/>
                <a:gd name="T66" fmla="*/ 177 w 542"/>
                <a:gd name="T67" fmla="*/ 174 h 400"/>
                <a:gd name="T68" fmla="*/ 37 w 542"/>
                <a:gd name="T69" fmla="*/ 1 h 400"/>
                <a:gd name="T70" fmla="*/ 14 w 542"/>
                <a:gd name="T71" fmla="*/ 14 h 400"/>
                <a:gd name="T72" fmla="*/ 2 w 542"/>
                <a:gd name="T73" fmla="*/ 36 h 400"/>
                <a:gd name="T74" fmla="*/ 2 w 542"/>
                <a:gd name="T75" fmla="*/ 264 h 400"/>
                <a:gd name="T76" fmla="*/ 14 w 542"/>
                <a:gd name="T77" fmla="*/ 287 h 400"/>
                <a:gd name="T78" fmla="*/ 37 w 542"/>
                <a:gd name="T79" fmla="*/ 300 h 400"/>
                <a:gd name="T80" fmla="*/ 91 w 542"/>
                <a:gd name="T81" fmla="*/ 301 h 400"/>
                <a:gd name="T82" fmla="*/ 172 w 542"/>
                <a:gd name="T83" fmla="*/ 302 h 400"/>
                <a:gd name="T84" fmla="*/ 178 w 542"/>
                <a:gd name="T85" fmla="*/ 307 h 400"/>
                <a:gd name="T86" fmla="*/ 182 w 542"/>
                <a:gd name="T87" fmla="*/ 316 h 400"/>
                <a:gd name="T88" fmla="*/ 280 w 542"/>
                <a:gd name="T89" fmla="*/ 303 h 400"/>
                <a:gd name="T90" fmla="*/ 288 w 542"/>
                <a:gd name="T91" fmla="*/ 301 h 400"/>
                <a:gd name="T92" fmla="*/ 513 w 542"/>
                <a:gd name="T93" fmla="*/ 297 h 400"/>
                <a:gd name="T94" fmla="*/ 533 w 542"/>
                <a:gd name="T95" fmla="*/ 280 h 400"/>
                <a:gd name="T96" fmla="*/ 542 w 542"/>
                <a:gd name="T97" fmla="*/ 255 h 400"/>
                <a:gd name="T98" fmla="*/ 538 w 542"/>
                <a:gd name="T99" fmla="*/ 29 h 400"/>
                <a:gd name="T100" fmla="*/ 522 w 542"/>
                <a:gd name="T101" fmla="*/ 8 h 400"/>
                <a:gd name="T102" fmla="*/ 497 w 542"/>
                <a:gd name="T10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2" h="400">
                  <a:moveTo>
                    <a:pt x="367" y="174"/>
                  </a:moveTo>
                  <a:lnTo>
                    <a:pt x="364" y="174"/>
                  </a:lnTo>
                  <a:lnTo>
                    <a:pt x="360" y="172"/>
                  </a:lnTo>
                  <a:lnTo>
                    <a:pt x="357" y="171"/>
                  </a:lnTo>
                  <a:lnTo>
                    <a:pt x="354" y="169"/>
                  </a:lnTo>
                  <a:lnTo>
                    <a:pt x="351" y="166"/>
                  </a:lnTo>
                  <a:lnTo>
                    <a:pt x="350" y="163"/>
                  </a:lnTo>
                  <a:lnTo>
                    <a:pt x="349" y="159"/>
                  </a:lnTo>
                  <a:lnTo>
                    <a:pt x="348" y="155"/>
                  </a:lnTo>
                  <a:lnTo>
                    <a:pt x="349" y="152"/>
                  </a:lnTo>
                  <a:lnTo>
                    <a:pt x="350" y="148"/>
                  </a:lnTo>
                  <a:lnTo>
                    <a:pt x="351" y="144"/>
                  </a:lnTo>
                  <a:lnTo>
                    <a:pt x="354" y="142"/>
                  </a:lnTo>
                  <a:lnTo>
                    <a:pt x="357" y="140"/>
                  </a:lnTo>
                  <a:lnTo>
                    <a:pt x="360" y="138"/>
                  </a:lnTo>
                  <a:lnTo>
                    <a:pt x="364" y="137"/>
                  </a:lnTo>
                  <a:lnTo>
                    <a:pt x="367" y="137"/>
                  </a:lnTo>
                  <a:lnTo>
                    <a:pt x="372" y="137"/>
                  </a:lnTo>
                  <a:lnTo>
                    <a:pt x="375" y="138"/>
                  </a:lnTo>
                  <a:lnTo>
                    <a:pt x="378" y="140"/>
                  </a:lnTo>
                  <a:lnTo>
                    <a:pt x="381" y="142"/>
                  </a:lnTo>
                  <a:lnTo>
                    <a:pt x="383" y="144"/>
                  </a:lnTo>
                  <a:lnTo>
                    <a:pt x="384" y="148"/>
                  </a:lnTo>
                  <a:lnTo>
                    <a:pt x="385" y="152"/>
                  </a:lnTo>
                  <a:lnTo>
                    <a:pt x="387" y="155"/>
                  </a:lnTo>
                  <a:lnTo>
                    <a:pt x="385" y="159"/>
                  </a:lnTo>
                  <a:lnTo>
                    <a:pt x="384" y="163"/>
                  </a:lnTo>
                  <a:lnTo>
                    <a:pt x="383" y="166"/>
                  </a:lnTo>
                  <a:lnTo>
                    <a:pt x="381" y="169"/>
                  </a:lnTo>
                  <a:lnTo>
                    <a:pt x="378" y="171"/>
                  </a:lnTo>
                  <a:lnTo>
                    <a:pt x="375" y="173"/>
                  </a:lnTo>
                  <a:lnTo>
                    <a:pt x="372" y="174"/>
                  </a:lnTo>
                  <a:lnTo>
                    <a:pt x="367" y="174"/>
                  </a:lnTo>
                  <a:lnTo>
                    <a:pt x="367" y="174"/>
                  </a:lnTo>
                  <a:close/>
                  <a:moveTo>
                    <a:pt x="273" y="174"/>
                  </a:moveTo>
                  <a:lnTo>
                    <a:pt x="269" y="174"/>
                  </a:lnTo>
                  <a:lnTo>
                    <a:pt x="265" y="172"/>
                  </a:lnTo>
                  <a:lnTo>
                    <a:pt x="262" y="171"/>
                  </a:lnTo>
                  <a:lnTo>
                    <a:pt x="259" y="169"/>
                  </a:lnTo>
                  <a:lnTo>
                    <a:pt x="257" y="166"/>
                  </a:lnTo>
                  <a:lnTo>
                    <a:pt x="256" y="163"/>
                  </a:lnTo>
                  <a:lnTo>
                    <a:pt x="254" y="159"/>
                  </a:lnTo>
                  <a:lnTo>
                    <a:pt x="254" y="155"/>
                  </a:lnTo>
                  <a:lnTo>
                    <a:pt x="254" y="152"/>
                  </a:lnTo>
                  <a:lnTo>
                    <a:pt x="256" y="148"/>
                  </a:lnTo>
                  <a:lnTo>
                    <a:pt x="257" y="144"/>
                  </a:lnTo>
                  <a:lnTo>
                    <a:pt x="259" y="142"/>
                  </a:lnTo>
                  <a:lnTo>
                    <a:pt x="262" y="140"/>
                  </a:lnTo>
                  <a:lnTo>
                    <a:pt x="265" y="138"/>
                  </a:lnTo>
                  <a:lnTo>
                    <a:pt x="269" y="137"/>
                  </a:lnTo>
                  <a:lnTo>
                    <a:pt x="273" y="137"/>
                  </a:lnTo>
                  <a:lnTo>
                    <a:pt x="276" y="137"/>
                  </a:lnTo>
                  <a:lnTo>
                    <a:pt x="280" y="138"/>
                  </a:lnTo>
                  <a:lnTo>
                    <a:pt x="284" y="140"/>
                  </a:lnTo>
                  <a:lnTo>
                    <a:pt x="286" y="142"/>
                  </a:lnTo>
                  <a:lnTo>
                    <a:pt x="288" y="144"/>
                  </a:lnTo>
                  <a:lnTo>
                    <a:pt x="290" y="148"/>
                  </a:lnTo>
                  <a:lnTo>
                    <a:pt x="291" y="152"/>
                  </a:lnTo>
                  <a:lnTo>
                    <a:pt x="291" y="155"/>
                  </a:lnTo>
                  <a:lnTo>
                    <a:pt x="291" y="159"/>
                  </a:lnTo>
                  <a:lnTo>
                    <a:pt x="290" y="163"/>
                  </a:lnTo>
                  <a:lnTo>
                    <a:pt x="288" y="166"/>
                  </a:lnTo>
                  <a:lnTo>
                    <a:pt x="286" y="169"/>
                  </a:lnTo>
                  <a:lnTo>
                    <a:pt x="284" y="171"/>
                  </a:lnTo>
                  <a:lnTo>
                    <a:pt x="280" y="173"/>
                  </a:lnTo>
                  <a:lnTo>
                    <a:pt x="276" y="174"/>
                  </a:lnTo>
                  <a:lnTo>
                    <a:pt x="273" y="174"/>
                  </a:lnTo>
                  <a:lnTo>
                    <a:pt x="273" y="174"/>
                  </a:lnTo>
                  <a:close/>
                  <a:moveTo>
                    <a:pt x="177" y="174"/>
                  </a:moveTo>
                  <a:lnTo>
                    <a:pt x="174" y="174"/>
                  </a:lnTo>
                  <a:lnTo>
                    <a:pt x="171" y="172"/>
                  </a:lnTo>
                  <a:lnTo>
                    <a:pt x="168" y="171"/>
                  </a:lnTo>
                  <a:lnTo>
                    <a:pt x="165" y="169"/>
                  </a:lnTo>
                  <a:lnTo>
                    <a:pt x="162" y="166"/>
                  </a:lnTo>
                  <a:lnTo>
                    <a:pt x="160" y="163"/>
                  </a:lnTo>
                  <a:lnTo>
                    <a:pt x="159" y="159"/>
                  </a:lnTo>
                  <a:lnTo>
                    <a:pt x="159" y="155"/>
                  </a:lnTo>
                  <a:lnTo>
                    <a:pt x="159" y="152"/>
                  </a:lnTo>
                  <a:lnTo>
                    <a:pt x="160" y="148"/>
                  </a:lnTo>
                  <a:lnTo>
                    <a:pt x="162" y="144"/>
                  </a:lnTo>
                  <a:lnTo>
                    <a:pt x="165" y="142"/>
                  </a:lnTo>
                  <a:lnTo>
                    <a:pt x="168" y="140"/>
                  </a:lnTo>
                  <a:lnTo>
                    <a:pt x="171" y="138"/>
                  </a:lnTo>
                  <a:lnTo>
                    <a:pt x="174" y="137"/>
                  </a:lnTo>
                  <a:lnTo>
                    <a:pt x="177" y="137"/>
                  </a:lnTo>
                  <a:lnTo>
                    <a:pt x="182" y="137"/>
                  </a:lnTo>
                  <a:lnTo>
                    <a:pt x="185" y="138"/>
                  </a:lnTo>
                  <a:lnTo>
                    <a:pt x="188" y="140"/>
                  </a:lnTo>
                  <a:lnTo>
                    <a:pt x="191" y="142"/>
                  </a:lnTo>
                  <a:lnTo>
                    <a:pt x="193" y="144"/>
                  </a:lnTo>
                  <a:lnTo>
                    <a:pt x="196" y="148"/>
                  </a:lnTo>
                  <a:lnTo>
                    <a:pt x="197" y="152"/>
                  </a:lnTo>
                  <a:lnTo>
                    <a:pt x="197" y="155"/>
                  </a:lnTo>
                  <a:lnTo>
                    <a:pt x="197" y="159"/>
                  </a:lnTo>
                  <a:lnTo>
                    <a:pt x="196" y="163"/>
                  </a:lnTo>
                  <a:lnTo>
                    <a:pt x="193" y="166"/>
                  </a:lnTo>
                  <a:lnTo>
                    <a:pt x="191" y="169"/>
                  </a:lnTo>
                  <a:lnTo>
                    <a:pt x="188" y="171"/>
                  </a:lnTo>
                  <a:lnTo>
                    <a:pt x="185" y="173"/>
                  </a:lnTo>
                  <a:lnTo>
                    <a:pt x="182" y="174"/>
                  </a:lnTo>
                  <a:lnTo>
                    <a:pt x="177" y="174"/>
                  </a:lnTo>
                  <a:lnTo>
                    <a:pt x="177" y="174"/>
                  </a:lnTo>
                  <a:close/>
                  <a:moveTo>
                    <a:pt x="497" y="0"/>
                  </a:moveTo>
                  <a:lnTo>
                    <a:pt x="45" y="0"/>
                  </a:lnTo>
                  <a:lnTo>
                    <a:pt x="37" y="1"/>
                  </a:lnTo>
                  <a:lnTo>
                    <a:pt x="29" y="4"/>
                  </a:lnTo>
                  <a:lnTo>
                    <a:pt x="22" y="8"/>
                  </a:lnTo>
                  <a:lnTo>
                    <a:pt x="14" y="14"/>
                  </a:lnTo>
                  <a:lnTo>
                    <a:pt x="9" y="21"/>
                  </a:lnTo>
                  <a:lnTo>
                    <a:pt x="5" y="29"/>
                  </a:lnTo>
                  <a:lnTo>
                    <a:pt x="2" y="36"/>
                  </a:lnTo>
                  <a:lnTo>
                    <a:pt x="0" y="45"/>
                  </a:lnTo>
                  <a:lnTo>
                    <a:pt x="0" y="255"/>
                  </a:lnTo>
                  <a:lnTo>
                    <a:pt x="2" y="264"/>
                  </a:lnTo>
                  <a:lnTo>
                    <a:pt x="5" y="272"/>
                  </a:lnTo>
                  <a:lnTo>
                    <a:pt x="9" y="280"/>
                  </a:lnTo>
                  <a:lnTo>
                    <a:pt x="14" y="287"/>
                  </a:lnTo>
                  <a:lnTo>
                    <a:pt x="22" y="292"/>
                  </a:lnTo>
                  <a:lnTo>
                    <a:pt x="29" y="297"/>
                  </a:lnTo>
                  <a:lnTo>
                    <a:pt x="37" y="300"/>
                  </a:lnTo>
                  <a:lnTo>
                    <a:pt x="45" y="301"/>
                  </a:lnTo>
                  <a:lnTo>
                    <a:pt x="76" y="301"/>
                  </a:lnTo>
                  <a:lnTo>
                    <a:pt x="91" y="301"/>
                  </a:lnTo>
                  <a:lnTo>
                    <a:pt x="167" y="301"/>
                  </a:lnTo>
                  <a:lnTo>
                    <a:pt x="169" y="301"/>
                  </a:lnTo>
                  <a:lnTo>
                    <a:pt x="172" y="302"/>
                  </a:lnTo>
                  <a:lnTo>
                    <a:pt x="174" y="303"/>
                  </a:lnTo>
                  <a:lnTo>
                    <a:pt x="176" y="305"/>
                  </a:lnTo>
                  <a:lnTo>
                    <a:pt x="178" y="307"/>
                  </a:lnTo>
                  <a:lnTo>
                    <a:pt x="180" y="310"/>
                  </a:lnTo>
                  <a:lnTo>
                    <a:pt x="181" y="313"/>
                  </a:lnTo>
                  <a:lnTo>
                    <a:pt x="182" y="316"/>
                  </a:lnTo>
                  <a:lnTo>
                    <a:pt x="182" y="400"/>
                  </a:lnTo>
                  <a:lnTo>
                    <a:pt x="278" y="305"/>
                  </a:lnTo>
                  <a:lnTo>
                    <a:pt x="280" y="303"/>
                  </a:lnTo>
                  <a:lnTo>
                    <a:pt x="283" y="302"/>
                  </a:lnTo>
                  <a:lnTo>
                    <a:pt x="286" y="301"/>
                  </a:lnTo>
                  <a:lnTo>
                    <a:pt x="288" y="301"/>
                  </a:lnTo>
                  <a:lnTo>
                    <a:pt x="497" y="301"/>
                  </a:lnTo>
                  <a:lnTo>
                    <a:pt x="506" y="300"/>
                  </a:lnTo>
                  <a:lnTo>
                    <a:pt x="513" y="297"/>
                  </a:lnTo>
                  <a:lnTo>
                    <a:pt x="522" y="292"/>
                  </a:lnTo>
                  <a:lnTo>
                    <a:pt x="528" y="287"/>
                  </a:lnTo>
                  <a:lnTo>
                    <a:pt x="533" y="280"/>
                  </a:lnTo>
                  <a:lnTo>
                    <a:pt x="538" y="272"/>
                  </a:lnTo>
                  <a:lnTo>
                    <a:pt x="541" y="264"/>
                  </a:lnTo>
                  <a:lnTo>
                    <a:pt x="542" y="255"/>
                  </a:lnTo>
                  <a:lnTo>
                    <a:pt x="542" y="45"/>
                  </a:lnTo>
                  <a:lnTo>
                    <a:pt x="541" y="36"/>
                  </a:lnTo>
                  <a:lnTo>
                    <a:pt x="538" y="29"/>
                  </a:lnTo>
                  <a:lnTo>
                    <a:pt x="533" y="21"/>
                  </a:lnTo>
                  <a:lnTo>
                    <a:pt x="528" y="14"/>
                  </a:lnTo>
                  <a:lnTo>
                    <a:pt x="522" y="8"/>
                  </a:lnTo>
                  <a:lnTo>
                    <a:pt x="513" y="4"/>
                  </a:lnTo>
                  <a:lnTo>
                    <a:pt x="506" y="1"/>
                  </a:lnTo>
                  <a:lnTo>
                    <a:pt x="497" y="0"/>
                  </a:lnTo>
                  <a:lnTo>
                    <a:pt x="4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descr="Icon of symbol representing email.">
            <a:extLst>
              <a:ext uri="{FF2B5EF4-FFF2-40B4-BE49-F238E27FC236}">
                <a16:creationId xmlns:a16="http://schemas.microsoft.com/office/drawing/2014/main" id="{20CE09B7-A9E8-4791-ABE4-6FEC5916661D}"/>
              </a:ext>
            </a:extLst>
          </p:cNvPr>
          <p:cNvGrpSpPr/>
          <p:nvPr/>
        </p:nvGrpSpPr>
        <p:grpSpPr>
          <a:xfrm>
            <a:off x="7698977" y="1368977"/>
            <a:ext cx="285750" cy="285750"/>
            <a:chOff x="11028363" y="771525"/>
            <a:chExt cx="285750" cy="285750"/>
          </a:xfrm>
          <a:solidFill>
            <a:schemeClr val="bg1"/>
          </a:solidFill>
        </p:grpSpPr>
        <p:sp>
          <p:nvSpPr>
            <p:cNvPr id="112" name="Freeform 3620">
              <a:extLst>
                <a:ext uri="{FF2B5EF4-FFF2-40B4-BE49-F238E27FC236}">
                  <a16:creationId xmlns:a16="http://schemas.microsoft.com/office/drawing/2014/main" id="{849DA0EF-7528-4EE0-8C56-4F1997586CED}"/>
                </a:ext>
              </a:extLst>
            </p:cNvPr>
            <p:cNvSpPr>
              <a:spLocks noEditPoints="1"/>
            </p:cNvSpPr>
            <p:nvPr/>
          </p:nvSpPr>
          <p:spPr bwMode="auto">
            <a:xfrm>
              <a:off x="11033125" y="776288"/>
              <a:ext cx="277812" cy="276225"/>
            </a:xfrm>
            <a:custGeom>
              <a:avLst/>
              <a:gdLst>
                <a:gd name="T0" fmla="*/ 158 w 697"/>
                <a:gd name="T1" fmla="*/ 510 h 698"/>
                <a:gd name="T2" fmla="*/ 133 w 697"/>
                <a:gd name="T3" fmla="*/ 481 h 698"/>
                <a:gd name="T4" fmla="*/ 136 w 697"/>
                <a:gd name="T5" fmla="*/ 237 h 698"/>
                <a:gd name="T6" fmla="*/ 167 w 697"/>
                <a:gd name="T7" fmla="*/ 208 h 698"/>
                <a:gd name="T8" fmla="*/ 517 w 697"/>
                <a:gd name="T9" fmla="*/ 206 h 698"/>
                <a:gd name="T10" fmla="*/ 555 w 697"/>
                <a:gd name="T11" fmla="*/ 225 h 698"/>
                <a:gd name="T12" fmla="*/ 565 w 697"/>
                <a:gd name="T13" fmla="*/ 469 h 698"/>
                <a:gd name="T14" fmla="*/ 548 w 697"/>
                <a:gd name="T15" fmla="*/ 504 h 698"/>
                <a:gd name="T16" fmla="*/ 505 w 697"/>
                <a:gd name="T17" fmla="*/ 518 h 698"/>
                <a:gd name="T18" fmla="*/ 550 w 697"/>
                <a:gd name="T19" fmla="*/ 533 h 698"/>
                <a:gd name="T20" fmla="*/ 571 w 697"/>
                <a:gd name="T21" fmla="*/ 533 h 698"/>
                <a:gd name="T22" fmla="*/ 633 w 697"/>
                <a:gd name="T23" fmla="*/ 550 h 698"/>
                <a:gd name="T24" fmla="*/ 669 w 697"/>
                <a:gd name="T25" fmla="*/ 484 h 698"/>
                <a:gd name="T26" fmla="*/ 688 w 697"/>
                <a:gd name="T27" fmla="*/ 427 h 698"/>
                <a:gd name="T28" fmla="*/ 696 w 697"/>
                <a:gd name="T29" fmla="*/ 365 h 698"/>
                <a:gd name="T30" fmla="*/ 693 w 697"/>
                <a:gd name="T31" fmla="*/ 302 h 698"/>
                <a:gd name="T32" fmla="*/ 681 w 697"/>
                <a:gd name="T33" fmla="*/ 242 h 698"/>
                <a:gd name="T34" fmla="*/ 656 w 697"/>
                <a:gd name="T35" fmla="*/ 187 h 698"/>
                <a:gd name="T36" fmla="*/ 582 w 697"/>
                <a:gd name="T37" fmla="*/ 158 h 698"/>
                <a:gd name="T38" fmla="*/ 560 w 697"/>
                <a:gd name="T39" fmla="*/ 167 h 698"/>
                <a:gd name="T40" fmla="*/ 539 w 697"/>
                <a:gd name="T41" fmla="*/ 158 h 698"/>
                <a:gd name="T42" fmla="*/ 530 w 697"/>
                <a:gd name="T43" fmla="*/ 136 h 698"/>
                <a:gd name="T44" fmla="*/ 539 w 697"/>
                <a:gd name="T45" fmla="*/ 116 h 698"/>
                <a:gd name="T46" fmla="*/ 511 w 697"/>
                <a:gd name="T47" fmla="*/ 41 h 698"/>
                <a:gd name="T48" fmla="*/ 456 w 697"/>
                <a:gd name="T49" fmla="*/ 17 h 698"/>
                <a:gd name="T50" fmla="*/ 395 w 697"/>
                <a:gd name="T51" fmla="*/ 4 h 698"/>
                <a:gd name="T52" fmla="*/ 333 w 697"/>
                <a:gd name="T53" fmla="*/ 2 h 698"/>
                <a:gd name="T54" fmla="*/ 271 w 697"/>
                <a:gd name="T55" fmla="*/ 9 h 698"/>
                <a:gd name="T56" fmla="*/ 213 w 697"/>
                <a:gd name="T57" fmla="*/ 29 h 698"/>
                <a:gd name="T58" fmla="*/ 148 w 697"/>
                <a:gd name="T59" fmla="*/ 65 h 698"/>
                <a:gd name="T60" fmla="*/ 164 w 697"/>
                <a:gd name="T61" fmla="*/ 126 h 698"/>
                <a:gd name="T62" fmla="*/ 164 w 697"/>
                <a:gd name="T63" fmla="*/ 148 h 698"/>
                <a:gd name="T64" fmla="*/ 148 w 697"/>
                <a:gd name="T65" fmla="*/ 165 h 698"/>
                <a:gd name="T66" fmla="*/ 124 w 697"/>
                <a:gd name="T67" fmla="*/ 165 h 698"/>
                <a:gd name="T68" fmla="*/ 63 w 697"/>
                <a:gd name="T69" fmla="*/ 148 h 698"/>
                <a:gd name="T70" fmla="*/ 27 w 697"/>
                <a:gd name="T71" fmla="*/ 214 h 698"/>
                <a:gd name="T72" fmla="*/ 9 w 697"/>
                <a:gd name="T73" fmla="*/ 271 h 698"/>
                <a:gd name="T74" fmla="*/ 0 w 697"/>
                <a:gd name="T75" fmla="*/ 333 h 698"/>
                <a:gd name="T76" fmla="*/ 2 w 697"/>
                <a:gd name="T77" fmla="*/ 396 h 698"/>
                <a:gd name="T78" fmla="*/ 17 w 697"/>
                <a:gd name="T79" fmla="*/ 456 h 698"/>
                <a:gd name="T80" fmla="*/ 40 w 697"/>
                <a:gd name="T81" fmla="*/ 511 h 698"/>
                <a:gd name="T82" fmla="*/ 115 w 697"/>
                <a:gd name="T83" fmla="*/ 540 h 698"/>
                <a:gd name="T84" fmla="*/ 136 w 697"/>
                <a:gd name="T85" fmla="*/ 532 h 698"/>
                <a:gd name="T86" fmla="*/ 158 w 697"/>
                <a:gd name="T87" fmla="*/ 540 h 698"/>
                <a:gd name="T88" fmla="*/ 167 w 697"/>
                <a:gd name="T89" fmla="*/ 562 h 698"/>
                <a:gd name="T90" fmla="*/ 158 w 697"/>
                <a:gd name="T91" fmla="*/ 582 h 698"/>
                <a:gd name="T92" fmla="*/ 186 w 697"/>
                <a:gd name="T93" fmla="*/ 658 h 698"/>
                <a:gd name="T94" fmla="*/ 241 w 697"/>
                <a:gd name="T95" fmla="*/ 681 h 698"/>
                <a:gd name="T96" fmla="*/ 302 w 697"/>
                <a:gd name="T97" fmla="*/ 695 h 698"/>
                <a:gd name="T98" fmla="*/ 365 w 697"/>
                <a:gd name="T99" fmla="*/ 698 h 698"/>
                <a:gd name="T100" fmla="*/ 426 w 697"/>
                <a:gd name="T101" fmla="*/ 689 h 698"/>
                <a:gd name="T102" fmla="*/ 484 w 697"/>
                <a:gd name="T103" fmla="*/ 671 h 698"/>
                <a:gd name="T104" fmla="*/ 550 w 697"/>
                <a:gd name="T105" fmla="*/ 635 h 698"/>
                <a:gd name="T106" fmla="*/ 533 w 697"/>
                <a:gd name="T107" fmla="*/ 573 h 698"/>
                <a:gd name="T108" fmla="*/ 533 w 697"/>
                <a:gd name="T109" fmla="*/ 55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7" h="698">
                  <a:moveTo>
                    <a:pt x="193" y="518"/>
                  </a:moveTo>
                  <a:lnTo>
                    <a:pt x="180" y="517"/>
                  </a:lnTo>
                  <a:lnTo>
                    <a:pt x="168" y="514"/>
                  </a:lnTo>
                  <a:lnTo>
                    <a:pt x="158" y="510"/>
                  </a:lnTo>
                  <a:lnTo>
                    <a:pt x="149" y="504"/>
                  </a:lnTo>
                  <a:lnTo>
                    <a:pt x="141" y="497"/>
                  </a:lnTo>
                  <a:lnTo>
                    <a:pt x="136" y="490"/>
                  </a:lnTo>
                  <a:lnTo>
                    <a:pt x="133" y="481"/>
                  </a:lnTo>
                  <a:lnTo>
                    <a:pt x="132" y="470"/>
                  </a:lnTo>
                  <a:lnTo>
                    <a:pt x="132" y="258"/>
                  </a:lnTo>
                  <a:lnTo>
                    <a:pt x="133" y="247"/>
                  </a:lnTo>
                  <a:lnTo>
                    <a:pt x="136" y="237"/>
                  </a:lnTo>
                  <a:lnTo>
                    <a:pt x="141" y="228"/>
                  </a:lnTo>
                  <a:lnTo>
                    <a:pt x="149" y="220"/>
                  </a:lnTo>
                  <a:lnTo>
                    <a:pt x="157" y="214"/>
                  </a:lnTo>
                  <a:lnTo>
                    <a:pt x="167" y="208"/>
                  </a:lnTo>
                  <a:lnTo>
                    <a:pt x="178" y="206"/>
                  </a:lnTo>
                  <a:lnTo>
                    <a:pt x="193" y="205"/>
                  </a:lnTo>
                  <a:lnTo>
                    <a:pt x="505" y="205"/>
                  </a:lnTo>
                  <a:lnTo>
                    <a:pt x="517" y="206"/>
                  </a:lnTo>
                  <a:lnTo>
                    <a:pt x="529" y="208"/>
                  </a:lnTo>
                  <a:lnTo>
                    <a:pt x="539" y="212"/>
                  </a:lnTo>
                  <a:lnTo>
                    <a:pt x="548" y="219"/>
                  </a:lnTo>
                  <a:lnTo>
                    <a:pt x="555" y="225"/>
                  </a:lnTo>
                  <a:lnTo>
                    <a:pt x="560" y="234"/>
                  </a:lnTo>
                  <a:lnTo>
                    <a:pt x="564" y="243"/>
                  </a:lnTo>
                  <a:lnTo>
                    <a:pt x="565" y="253"/>
                  </a:lnTo>
                  <a:lnTo>
                    <a:pt x="565" y="469"/>
                  </a:lnTo>
                  <a:lnTo>
                    <a:pt x="564" y="479"/>
                  </a:lnTo>
                  <a:lnTo>
                    <a:pt x="560" y="490"/>
                  </a:lnTo>
                  <a:lnTo>
                    <a:pt x="555" y="497"/>
                  </a:lnTo>
                  <a:lnTo>
                    <a:pt x="548" y="504"/>
                  </a:lnTo>
                  <a:lnTo>
                    <a:pt x="539" y="510"/>
                  </a:lnTo>
                  <a:lnTo>
                    <a:pt x="529" y="514"/>
                  </a:lnTo>
                  <a:lnTo>
                    <a:pt x="517" y="517"/>
                  </a:lnTo>
                  <a:lnTo>
                    <a:pt x="505" y="518"/>
                  </a:lnTo>
                  <a:lnTo>
                    <a:pt x="193" y="518"/>
                  </a:lnTo>
                  <a:close/>
                  <a:moveTo>
                    <a:pt x="539" y="540"/>
                  </a:moveTo>
                  <a:lnTo>
                    <a:pt x="544" y="536"/>
                  </a:lnTo>
                  <a:lnTo>
                    <a:pt x="550" y="533"/>
                  </a:lnTo>
                  <a:lnTo>
                    <a:pt x="555" y="532"/>
                  </a:lnTo>
                  <a:lnTo>
                    <a:pt x="560" y="532"/>
                  </a:lnTo>
                  <a:lnTo>
                    <a:pt x="566" y="532"/>
                  </a:lnTo>
                  <a:lnTo>
                    <a:pt x="571" y="533"/>
                  </a:lnTo>
                  <a:lnTo>
                    <a:pt x="577" y="536"/>
                  </a:lnTo>
                  <a:lnTo>
                    <a:pt x="582" y="540"/>
                  </a:lnTo>
                  <a:lnTo>
                    <a:pt x="615" y="573"/>
                  </a:lnTo>
                  <a:lnTo>
                    <a:pt x="633" y="550"/>
                  </a:lnTo>
                  <a:lnTo>
                    <a:pt x="650" y="524"/>
                  </a:lnTo>
                  <a:lnTo>
                    <a:pt x="656" y="511"/>
                  </a:lnTo>
                  <a:lnTo>
                    <a:pt x="664" y="499"/>
                  </a:lnTo>
                  <a:lnTo>
                    <a:pt x="669" y="484"/>
                  </a:lnTo>
                  <a:lnTo>
                    <a:pt x="675" y="470"/>
                  </a:lnTo>
                  <a:lnTo>
                    <a:pt x="681" y="456"/>
                  </a:lnTo>
                  <a:lnTo>
                    <a:pt x="684" y="442"/>
                  </a:lnTo>
                  <a:lnTo>
                    <a:pt x="688" y="427"/>
                  </a:lnTo>
                  <a:lnTo>
                    <a:pt x="691" y="411"/>
                  </a:lnTo>
                  <a:lnTo>
                    <a:pt x="693" y="396"/>
                  </a:lnTo>
                  <a:lnTo>
                    <a:pt x="696" y="380"/>
                  </a:lnTo>
                  <a:lnTo>
                    <a:pt x="696" y="365"/>
                  </a:lnTo>
                  <a:lnTo>
                    <a:pt x="697" y="350"/>
                  </a:lnTo>
                  <a:lnTo>
                    <a:pt x="696" y="333"/>
                  </a:lnTo>
                  <a:lnTo>
                    <a:pt x="696" y="318"/>
                  </a:lnTo>
                  <a:lnTo>
                    <a:pt x="693" y="302"/>
                  </a:lnTo>
                  <a:lnTo>
                    <a:pt x="691" y="287"/>
                  </a:lnTo>
                  <a:lnTo>
                    <a:pt x="688" y="271"/>
                  </a:lnTo>
                  <a:lnTo>
                    <a:pt x="684" y="257"/>
                  </a:lnTo>
                  <a:lnTo>
                    <a:pt x="681" y="242"/>
                  </a:lnTo>
                  <a:lnTo>
                    <a:pt x="675" y="228"/>
                  </a:lnTo>
                  <a:lnTo>
                    <a:pt x="669" y="214"/>
                  </a:lnTo>
                  <a:lnTo>
                    <a:pt x="664" y="201"/>
                  </a:lnTo>
                  <a:lnTo>
                    <a:pt x="656" y="187"/>
                  </a:lnTo>
                  <a:lnTo>
                    <a:pt x="650" y="174"/>
                  </a:lnTo>
                  <a:lnTo>
                    <a:pt x="633" y="148"/>
                  </a:lnTo>
                  <a:lnTo>
                    <a:pt x="615" y="125"/>
                  </a:lnTo>
                  <a:lnTo>
                    <a:pt x="582" y="158"/>
                  </a:lnTo>
                  <a:lnTo>
                    <a:pt x="577" y="162"/>
                  </a:lnTo>
                  <a:lnTo>
                    <a:pt x="571" y="165"/>
                  </a:lnTo>
                  <a:lnTo>
                    <a:pt x="566" y="167"/>
                  </a:lnTo>
                  <a:lnTo>
                    <a:pt x="560" y="167"/>
                  </a:lnTo>
                  <a:lnTo>
                    <a:pt x="555" y="166"/>
                  </a:lnTo>
                  <a:lnTo>
                    <a:pt x="550" y="165"/>
                  </a:lnTo>
                  <a:lnTo>
                    <a:pt x="544" y="162"/>
                  </a:lnTo>
                  <a:lnTo>
                    <a:pt x="539" y="158"/>
                  </a:lnTo>
                  <a:lnTo>
                    <a:pt x="535" y="153"/>
                  </a:lnTo>
                  <a:lnTo>
                    <a:pt x="533" y="148"/>
                  </a:lnTo>
                  <a:lnTo>
                    <a:pt x="532" y="143"/>
                  </a:lnTo>
                  <a:lnTo>
                    <a:pt x="530" y="136"/>
                  </a:lnTo>
                  <a:lnTo>
                    <a:pt x="532" y="131"/>
                  </a:lnTo>
                  <a:lnTo>
                    <a:pt x="533" y="126"/>
                  </a:lnTo>
                  <a:lnTo>
                    <a:pt x="535" y="121"/>
                  </a:lnTo>
                  <a:lnTo>
                    <a:pt x="539" y="116"/>
                  </a:lnTo>
                  <a:lnTo>
                    <a:pt x="573" y="83"/>
                  </a:lnTo>
                  <a:lnTo>
                    <a:pt x="550" y="65"/>
                  </a:lnTo>
                  <a:lnTo>
                    <a:pt x="524" y="48"/>
                  </a:lnTo>
                  <a:lnTo>
                    <a:pt x="511" y="41"/>
                  </a:lnTo>
                  <a:lnTo>
                    <a:pt x="497" y="34"/>
                  </a:lnTo>
                  <a:lnTo>
                    <a:pt x="484" y="29"/>
                  </a:lnTo>
                  <a:lnTo>
                    <a:pt x="470" y="22"/>
                  </a:lnTo>
                  <a:lnTo>
                    <a:pt x="456" y="17"/>
                  </a:lnTo>
                  <a:lnTo>
                    <a:pt x="440" y="13"/>
                  </a:lnTo>
                  <a:lnTo>
                    <a:pt x="426" y="9"/>
                  </a:lnTo>
                  <a:lnTo>
                    <a:pt x="411" y="7"/>
                  </a:lnTo>
                  <a:lnTo>
                    <a:pt x="395" y="4"/>
                  </a:lnTo>
                  <a:lnTo>
                    <a:pt x="380" y="2"/>
                  </a:lnTo>
                  <a:lnTo>
                    <a:pt x="365" y="2"/>
                  </a:lnTo>
                  <a:lnTo>
                    <a:pt x="348" y="0"/>
                  </a:lnTo>
                  <a:lnTo>
                    <a:pt x="333" y="2"/>
                  </a:lnTo>
                  <a:lnTo>
                    <a:pt x="317" y="2"/>
                  </a:lnTo>
                  <a:lnTo>
                    <a:pt x="302" y="4"/>
                  </a:lnTo>
                  <a:lnTo>
                    <a:pt x="286" y="7"/>
                  </a:lnTo>
                  <a:lnTo>
                    <a:pt x="271" y="9"/>
                  </a:lnTo>
                  <a:lnTo>
                    <a:pt x="255" y="13"/>
                  </a:lnTo>
                  <a:lnTo>
                    <a:pt x="241" y="17"/>
                  </a:lnTo>
                  <a:lnTo>
                    <a:pt x="227" y="22"/>
                  </a:lnTo>
                  <a:lnTo>
                    <a:pt x="213" y="29"/>
                  </a:lnTo>
                  <a:lnTo>
                    <a:pt x="199" y="34"/>
                  </a:lnTo>
                  <a:lnTo>
                    <a:pt x="186" y="41"/>
                  </a:lnTo>
                  <a:lnTo>
                    <a:pt x="173" y="48"/>
                  </a:lnTo>
                  <a:lnTo>
                    <a:pt x="148" y="65"/>
                  </a:lnTo>
                  <a:lnTo>
                    <a:pt x="124" y="83"/>
                  </a:lnTo>
                  <a:lnTo>
                    <a:pt x="158" y="116"/>
                  </a:lnTo>
                  <a:lnTo>
                    <a:pt x="162" y="121"/>
                  </a:lnTo>
                  <a:lnTo>
                    <a:pt x="164" y="126"/>
                  </a:lnTo>
                  <a:lnTo>
                    <a:pt x="166" y="131"/>
                  </a:lnTo>
                  <a:lnTo>
                    <a:pt x="167" y="136"/>
                  </a:lnTo>
                  <a:lnTo>
                    <a:pt x="166" y="143"/>
                  </a:lnTo>
                  <a:lnTo>
                    <a:pt x="164" y="148"/>
                  </a:lnTo>
                  <a:lnTo>
                    <a:pt x="162" y="153"/>
                  </a:lnTo>
                  <a:lnTo>
                    <a:pt x="158" y="158"/>
                  </a:lnTo>
                  <a:lnTo>
                    <a:pt x="153" y="162"/>
                  </a:lnTo>
                  <a:lnTo>
                    <a:pt x="148" y="165"/>
                  </a:lnTo>
                  <a:lnTo>
                    <a:pt x="142" y="167"/>
                  </a:lnTo>
                  <a:lnTo>
                    <a:pt x="136" y="167"/>
                  </a:lnTo>
                  <a:lnTo>
                    <a:pt x="131" y="166"/>
                  </a:lnTo>
                  <a:lnTo>
                    <a:pt x="124" y="165"/>
                  </a:lnTo>
                  <a:lnTo>
                    <a:pt x="119" y="162"/>
                  </a:lnTo>
                  <a:lnTo>
                    <a:pt x="115" y="158"/>
                  </a:lnTo>
                  <a:lnTo>
                    <a:pt x="82" y="125"/>
                  </a:lnTo>
                  <a:lnTo>
                    <a:pt x="63" y="148"/>
                  </a:lnTo>
                  <a:lnTo>
                    <a:pt x="47" y="174"/>
                  </a:lnTo>
                  <a:lnTo>
                    <a:pt x="40" y="187"/>
                  </a:lnTo>
                  <a:lnTo>
                    <a:pt x="33" y="201"/>
                  </a:lnTo>
                  <a:lnTo>
                    <a:pt x="27" y="214"/>
                  </a:lnTo>
                  <a:lnTo>
                    <a:pt x="22" y="228"/>
                  </a:lnTo>
                  <a:lnTo>
                    <a:pt x="17" y="242"/>
                  </a:lnTo>
                  <a:lnTo>
                    <a:pt x="13" y="257"/>
                  </a:lnTo>
                  <a:lnTo>
                    <a:pt x="9" y="271"/>
                  </a:lnTo>
                  <a:lnTo>
                    <a:pt x="5" y="287"/>
                  </a:lnTo>
                  <a:lnTo>
                    <a:pt x="2" y="302"/>
                  </a:lnTo>
                  <a:lnTo>
                    <a:pt x="1" y="318"/>
                  </a:lnTo>
                  <a:lnTo>
                    <a:pt x="0" y="333"/>
                  </a:lnTo>
                  <a:lnTo>
                    <a:pt x="0" y="350"/>
                  </a:lnTo>
                  <a:lnTo>
                    <a:pt x="0" y="365"/>
                  </a:lnTo>
                  <a:lnTo>
                    <a:pt x="1" y="380"/>
                  </a:lnTo>
                  <a:lnTo>
                    <a:pt x="2" y="396"/>
                  </a:lnTo>
                  <a:lnTo>
                    <a:pt x="5" y="411"/>
                  </a:lnTo>
                  <a:lnTo>
                    <a:pt x="9" y="427"/>
                  </a:lnTo>
                  <a:lnTo>
                    <a:pt x="13" y="442"/>
                  </a:lnTo>
                  <a:lnTo>
                    <a:pt x="17" y="456"/>
                  </a:lnTo>
                  <a:lnTo>
                    <a:pt x="22" y="470"/>
                  </a:lnTo>
                  <a:lnTo>
                    <a:pt x="27" y="484"/>
                  </a:lnTo>
                  <a:lnTo>
                    <a:pt x="33" y="499"/>
                  </a:lnTo>
                  <a:lnTo>
                    <a:pt x="40" y="511"/>
                  </a:lnTo>
                  <a:lnTo>
                    <a:pt x="47" y="524"/>
                  </a:lnTo>
                  <a:lnTo>
                    <a:pt x="63" y="550"/>
                  </a:lnTo>
                  <a:lnTo>
                    <a:pt x="82" y="573"/>
                  </a:lnTo>
                  <a:lnTo>
                    <a:pt x="115" y="540"/>
                  </a:lnTo>
                  <a:lnTo>
                    <a:pt x="119" y="536"/>
                  </a:lnTo>
                  <a:lnTo>
                    <a:pt x="124" y="533"/>
                  </a:lnTo>
                  <a:lnTo>
                    <a:pt x="131" y="532"/>
                  </a:lnTo>
                  <a:lnTo>
                    <a:pt x="136" y="532"/>
                  </a:lnTo>
                  <a:lnTo>
                    <a:pt x="142" y="532"/>
                  </a:lnTo>
                  <a:lnTo>
                    <a:pt x="148" y="533"/>
                  </a:lnTo>
                  <a:lnTo>
                    <a:pt x="153" y="536"/>
                  </a:lnTo>
                  <a:lnTo>
                    <a:pt x="158" y="540"/>
                  </a:lnTo>
                  <a:lnTo>
                    <a:pt x="162" y="545"/>
                  </a:lnTo>
                  <a:lnTo>
                    <a:pt x="164" y="550"/>
                  </a:lnTo>
                  <a:lnTo>
                    <a:pt x="166" y="555"/>
                  </a:lnTo>
                  <a:lnTo>
                    <a:pt x="167" y="562"/>
                  </a:lnTo>
                  <a:lnTo>
                    <a:pt x="166" y="567"/>
                  </a:lnTo>
                  <a:lnTo>
                    <a:pt x="164" y="573"/>
                  </a:lnTo>
                  <a:lnTo>
                    <a:pt x="162" y="578"/>
                  </a:lnTo>
                  <a:lnTo>
                    <a:pt x="158" y="582"/>
                  </a:lnTo>
                  <a:lnTo>
                    <a:pt x="124" y="615"/>
                  </a:lnTo>
                  <a:lnTo>
                    <a:pt x="148" y="635"/>
                  </a:lnTo>
                  <a:lnTo>
                    <a:pt x="173" y="650"/>
                  </a:lnTo>
                  <a:lnTo>
                    <a:pt x="186" y="658"/>
                  </a:lnTo>
                  <a:lnTo>
                    <a:pt x="199" y="664"/>
                  </a:lnTo>
                  <a:lnTo>
                    <a:pt x="213" y="671"/>
                  </a:lnTo>
                  <a:lnTo>
                    <a:pt x="227" y="676"/>
                  </a:lnTo>
                  <a:lnTo>
                    <a:pt x="241" y="681"/>
                  </a:lnTo>
                  <a:lnTo>
                    <a:pt x="255" y="685"/>
                  </a:lnTo>
                  <a:lnTo>
                    <a:pt x="271" y="689"/>
                  </a:lnTo>
                  <a:lnTo>
                    <a:pt x="286" y="693"/>
                  </a:lnTo>
                  <a:lnTo>
                    <a:pt x="302" y="695"/>
                  </a:lnTo>
                  <a:lnTo>
                    <a:pt x="317" y="696"/>
                  </a:lnTo>
                  <a:lnTo>
                    <a:pt x="333" y="698"/>
                  </a:lnTo>
                  <a:lnTo>
                    <a:pt x="348" y="698"/>
                  </a:lnTo>
                  <a:lnTo>
                    <a:pt x="365" y="698"/>
                  </a:lnTo>
                  <a:lnTo>
                    <a:pt x="380" y="696"/>
                  </a:lnTo>
                  <a:lnTo>
                    <a:pt x="395" y="695"/>
                  </a:lnTo>
                  <a:lnTo>
                    <a:pt x="411" y="693"/>
                  </a:lnTo>
                  <a:lnTo>
                    <a:pt x="426" y="689"/>
                  </a:lnTo>
                  <a:lnTo>
                    <a:pt x="440" y="685"/>
                  </a:lnTo>
                  <a:lnTo>
                    <a:pt x="456" y="681"/>
                  </a:lnTo>
                  <a:lnTo>
                    <a:pt x="470" y="676"/>
                  </a:lnTo>
                  <a:lnTo>
                    <a:pt x="484" y="671"/>
                  </a:lnTo>
                  <a:lnTo>
                    <a:pt x="497" y="664"/>
                  </a:lnTo>
                  <a:lnTo>
                    <a:pt x="511" y="658"/>
                  </a:lnTo>
                  <a:lnTo>
                    <a:pt x="524" y="650"/>
                  </a:lnTo>
                  <a:lnTo>
                    <a:pt x="550" y="635"/>
                  </a:lnTo>
                  <a:lnTo>
                    <a:pt x="573" y="615"/>
                  </a:lnTo>
                  <a:lnTo>
                    <a:pt x="539" y="582"/>
                  </a:lnTo>
                  <a:lnTo>
                    <a:pt x="535" y="578"/>
                  </a:lnTo>
                  <a:lnTo>
                    <a:pt x="533" y="573"/>
                  </a:lnTo>
                  <a:lnTo>
                    <a:pt x="532" y="567"/>
                  </a:lnTo>
                  <a:lnTo>
                    <a:pt x="530" y="562"/>
                  </a:lnTo>
                  <a:lnTo>
                    <a:pt x="532" y="555"/>
                  </a:lnTo>
                  <a:lnTo>
                    <a:pt x="533" y="550"/>
                  </a:lnTo>
                  <a:lnTo>
                    <a:pt x="535" y="545"/>
                  </a:lnTo>
                  <a:lnTo>
                    <a:pt x="539" y="5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3621">
              <a:extLst>
                <a:ext uri="{FF2B5EF4-FFF2-40B4-BE49-F238E27FC236}">
                  <a16:creationId xmlns:a16="http://schemas.microsoft.com/office/drawing/2014/main" id="{AD76D8F2-24A8-45C7-93D1-4E507EA27F85}"/>
                </a:ext>
              </a:extLst>
            </p:cNvPr>
            <p:cNvSpPr>
              <a:spLocks/>
            </p:cNvSpPr>
            <p:nvPr/>
          </p:nvSpPr>
          <p:spPr bwMode="auto">
            <a:xfrm>
              <a:off x="11109325" y="885825"/>
              <a:ext cx="123825" cy="71438"/>
            </a:xfrm>
            <a:custGeom>
              <a:avLst/>
              <a:gdLst>
                <a:gd name="T0" fmla="*/ 220 w 312"/>
                <a:gd name="T1" fmla="*/ 82 h 180"/>
                <a:gd name="T2" fmla="*/ 295 w 312"/>
                <a:gd name="T3" fmla="*/ 20 h 180"/>
                <a:gd name="T4" fmla="*/ 299 w 312"/>
                <a:gd name="T5" fmla="*/ 16 h 180"/>
                <a:gd name="T6" fmla="*/ 300 w 312"/>
                <a:gd name="T7" fmla="*/ 13 h 180"/>
                <a:gd name="T8" fmla="*/ 299 w 312"/>
                <a:gd name="T9" fmla="*/ 7 h 180"/>
                <a:gd name="T10" fmla="*/ 296 w 312"/>
                <a:gd name="T11" fmla="*/ 4 h 180"/>
                <a:gd name="T12" fmla="*/ 294 w 312"/>
                <a:gd name="T13" fmla="*/ 1 h 180"/>
                <a:gd name="T14" fmla="*/ 288 w 312"/>
                <a:gd name="T15" fmla="*/ 0 h 180"/>
                <a:gd name="T16" fmla="*/ 285 w 312"/>
                <a:gd name="T17" fmla="*/ 0 h 180"/>
                <a:gd name="T18" fmla="*/ 279 w 312"/>
                <a:gd name="T19" fmla="*/ 2 h 180"/>
                <a:gd name="T20" fmla="*/ 155 w 312"/>
                <a:gd name="T21" fmla="*/ 104 h 180"/>
                <a:gd name="T22" fmla="*/ 30 w 312"/>
                <a:gd name="T23" fmla="*/ 2 h 180"/>
                <a:gd name="T24" fmla="*/ 26 w 312"/>
                <a:gd name="T25" fmla="*/ 0 h 180"/>
                <a:gd name="T26" fmla="*/ 21 w 312"/>
                <a:gd name="T27" fmla="*/ 0 h 180"/>
                <a:gd name="T28" fmla="*/ 18 w 312"/>
                <a:gd name="T29" fmla="*/ 1 h 180"/>
                <a:gd name="T30" fmla="*/ 14 w 312"/>
                <a:gd name="T31" fmla="*/ 4 h 180"/>
                <a:gd name="T32" fmla="*/ 11 w 312"/>
                <a:gd name="T33" fmla="*/ 7 h 180"/>
                <a:gd name="T34" fmla="*/ 11 w 312"/>
                <a:gd name="T35" fmla="*/ 13 h 180"/>
                <a:gd name="T36" fmla="*/ 12 w 312"/>
                <a:gd name="T37" fmla="*/ 16 h 180"/>
                <a:gd name="T38" fmla="*/ 15 w 312"/>
                <a:gd name="T39" fmla="*/ 20 h 180"/>
                <a:gd name="T40" fmla="*/ 91 w 312"/>
                <a:gd name="T41" fmla="*/ 82 h 180"/>
                <a:gd name="T42" fmla="*/ 3 w 312"/>
                <a:gd name="T43" fmla="*/ 159 h 180"/>
                <a:gd name="T44" fmla="*/ 1 w 312"/>
                <a:gd name="T45" fmla="*/ 162 h 180"/>
                <a:gd name="T46" fmla="*/ 0 w 312"/>
                <a:gd name="T47" fmla="*/ 167 h 180"/>
                <a:gd name="T48" fmla="*/ 0 w 312"/>
                <a:gd name="T49" fmla="*/ 172 h 180"/>
                <a:gd name="T50" fmla="*/ 2 w 312"/>
                <a:gd name="T51" fmla="*/ 176 h 180"/>
                <a:gd name="T52" fmla="*/ 6 w 312"/>
                <a:gd name="T53" fmla="*/ 178 h 180"/>
                <a:gd name="T54" fmla="*/ 11 w 312"/>
                <a:gd name="T55" fmla="*/ 180 h 180"/>
                <a:gd name="T56" fmla="*/ 15 w 312"/>
                <a:gd name="T57" fmla="*/ 178 h 180"/>
                <a:gd name="T58" fmla="*/ 19 w 312"/>
                <a:gd name="T59" fmla="*/ 177 h 180"/>
                <a:gd name="T60" fmla="*/ 110 w 312"/>
                <a:gd name="T61" fmla="*/ 97 h 180"/>
                <a:gd name="T62" fmla="*/ 147 w 312"/>
                <a:gd name="T63" fmla="*/ 128 h 180"/>
                <a:gd name="T64" fmla="*/ 151 w 312"/>
                <a:gd name="T65" fmla="*/ 131 h 180"/>
                <a:gd name="T66" fmla="*/ 155 w 312"/>
                <a:gd name="T67" fmla="*/ 132 h 180"/>
                <a:gd name="T68" fmla="*/ 159 w 312"/>
                <a:gd name="T69" fmla="*/ 131 h 180"/>
                <a:gd name="T70" fmla="*/ 163 w 312"/>
                <a:gd name="T71" fmla="*/ 128 h 180"/>
                <a:gd name="T72" fmla="*/ 201 w 312"/>
                <a:gd name="T73" fmla="*/ 97 h 180"/>
                <a:gd name="T74" fmla="*/ 291 w 312"/>
                <a:gd name="T75" fmla="*/ 177 h 180"/>
                <a:gd name="T76" fmla="*/ 295 w 312"/>
                <a:gd name="T77" fmla="*/ 178 h 180"/>
                <a:gd name="T78" fmla="*/ 300 w 312"/>
                <a:gd name="T79" fmla="*/ 180 h 180"/>
                <a:gd name="T80" fmla="*/ 304 w 312"/>
                <a:gd name="T81" fmla="*/ 178 h 180"/>
                <a:gd name="T82" fmla="*/ 309 w 312"/>
                <a:gd name="T83" fmla="*/ 176 h 180"/>
                <a:gd name="T84" fmla="*/ 310 w 312"/>
                <a:gd name="T85" fmla="*/ 172 h 180"/>
                <a:gd name="T86" fmla="*/ 312 w 312"/>
                <a:gd name="T87" fmla="*/ 167 h 180"/>
                <a:gd name="T88" fmla="*/ 310 w 312"/>
                <a:gd name="T89" fmla="*/ 162 h 180"/>
                <a:gd name="T90" fmla="*/ 308 w 312"/>
                <a:gd name="T91" fmla="*/ 159 h 180"/>
                <a:gd name="T92" fmla="*/ 220 w 312"/>
                <a:gd name="T93" fmla="*/ 8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2" h="180">
                  <a:moveTo>
                    <a:pt x="220" y="82"/>
                  </a:moveTo>
                  <a:lnTo>
                    <a:pt x="295" y="20"/>
                  </a:lnTo>
                  <a:lnTo>
                    <a:pt x="299" y="16"/>
                  </a:lnTo>
                  <a:lnTo>
                    <a:pt x="300" y="13"/>
                  </a:lnTo>
                  <a:lnTo>
                    <a:pt x="299" y="7"/>
                  </a:lnTo>
                  <a:lnTo>
                    <a:pt x="296" y="4"/>
                  </a:lnTo>
                  <a:lnTo>
                    <a:pt x="294" y="1"/>
                  </a:lnTo>
                  <a:lnTo>
                    <a:pt x="288" y="0"/>
                  </a:lnTo>
                  <a:lnTo>
                    <a:pt x="285" y="0"/>
                  </a:lnTo>
                  <a:lnTo>
                    <a:pt x="279" y="2"/>
                  </a:lnTo>
                  <a:lnTo>
                    <a:pt x="155" y="104"/>
                  </a:lnTo>
                  <a:lnTo>
                    <a:pt x="30" y="2"/>
                  </a:lnTo>
                  <a:lnTo>
                    <a:pt x="26" y="0"/>
                  </a:lnTo>
                  <a:lnTo>
                    <a:pt x="21" y="0"/>
                  </a:lnTo>
                  <a:lnTo>
                    <a:pt x="18" y="1"/>
                  </a:lnTo>
                  <a:lnTo>
                    <a:pt x="14" y="4"/>
                  </a:lnTo>
                  <a:lnTo>
                    <a:pt x="11" y="7"/>
                  </a:lnTo>
                  <a:lnTo>
                    <a:pt x="11" y="13"/>
                  </a:lnTo>
                  <a:lnTo>
                    <a:pt x="12" y="16"/>
                  </a:lnTo>
                  <a:lnTo>
                    <a:pt x="15" y="20"/>
                  </a:lnTo>
                  <a:lnTo>
                    <a:pt x="91" y="82"/>
                  </a:lnTo>
                  <a:lnTo>
                    <a:pt x="3" y="159"/>
                  </a:lnTo>
                  <a:lnTo>
                    <a:pt x="1" y="162"/>
                  </a:lnTo>
                  <a:lnTo>
                    <a:pt x="0" y="167"/>
                  </a:lnTo>
                  <a:lnTo>
                    <a:pt x="0" y="172"/>
                  </a:lnTo>
                  <a:lnTo>
                    <a:pt x="2" y="176"/>
                  </a:lnTo>
                  <a:lnTo>
                    <a:pt x="6" y="178"/>
                  </a:lnTo>
                  <a:lnTo>
                    <a:pt x="11" y="180"/>
                  </a:lnTo>
                  <a:lnTo>
                    <a:pt x="15" y="178"/>
                  </a:lnTo>
                  <a:lnTo>
                    <a:pt x="19" y="177"/>
                  </a:lnTo>
                  <a:lnTo>
                    <a:pt x="110" y="97"/>
                  </a:lnTo>
                  <a:lnTo>
                    <a:pt x="147" y="128"/>
                  </a:lnTo>
                  <a:lnTo>
                    <a:pt x="151" y="131"/>
                  </a:lnTo>
                  <a:lnTo>
                    <a:pt x="155" y="132"/>
                  </a:lnTo>
                  <a:lnTo>
                    <a:pt x="159" y="131"/>
                  </a:lnTo>
                  <a:lnTo>
                    <a:pt x="163" y="128"/>
                  </a:lnTo>
                  <a:lnTo>
                    <a:pt x="201" y="97"/>
                  </a:lnTo>
                  <a:lnTo>
                    <a:pt x="291" y="177"/>
                  </a:lnTo>
                  <a:lnTo>
                    <a:pt x="295" y="178"/>
                  </a:lnTo>
                  <a:lnTo>
                    <a:pt x="300" y="180"/>
                  </a:lnTo>
                  <a:lnTo>
                    <a:pt x="304" y="178"/>
                  </a:lnTo>
                  <a:lnTo>
                    <a:pt x="309" y="176"/>
                  </a:lnTo>
                  <a:lnTo>
                    <a:pt x="310" y="172"/>
                  </a:lnTo>
                  <a:lnTo>
                    <a:pt x="312" y="167"/>
                  </a:lnTo>
                  <a:lnTo>
                    <a:pt x="310" y="162"/>
                  </a:lnTo>
                  <a:lnTo>
                    <a:pt x="308" y="159"/>
                  </a:lnTo>
                  <a:lnTo>
                    <a:pt x="22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3622">
              <a:extLst>
                <a:ext uri="{FF2B5EF4-FFF2-40B4-BE49-F238E27FC236}">
                  <a16:creationId xmlns:a16="http://schemas.microsoft.com/office/drawing/2014/main" id="{BFC5AFB5-B934-4878-815B-12196286A21C}"/>
                </a:ext>
              </a:extLst>
            </p:cNvPr>
            <p:cNvSpPr>
              <a:spLocks/>
            </p:cNvSpPr>
            <p:nvPr/>
          </p:nvSpPr>
          <p:spPr bwMode="auto">
            <a:xfrm>
              <a:off x="11250613" y="993775"/>
              <a:ext cx="63500" cy="63500"/>
            </a:xfrm>
            <a:custGeom>
              <a:avLst/>
              <a:gdLst>
                <a:gd name="T0" fmla="*/ 21 w 161"/>
                <a:gd name="T1" fmla="*/ 3 h 159"/>
                <a:gd name="T2" fmla="*/ 17 w 161"/>
                <a:gd name="T3" fmla="*/ 0 h 159"/>
                <a:gd name="T4" fmla="*/ 13 w 161"/>
                <a:gd name="T5" fmla="*/ 0 h 159"/>
                <a:gd name="T6" fmla="*/ 8 w 161"/>
                <a:gd name="T7" fmla="*/ 0 h 159"/>
                <a:gd name="T8" fmla="*/ 4 w 161"/>
                <a:gd name="T9" fmla="*/ 3 h 159"/>
                <a:gd name="T10" fmla="*/ 2 w 161"/>
                <a:gd name="T11" fmla="*/ 6 h 159"/>
                <a:gd name="T12" fmla="*/ 0 w 161"/>
                <a:gd name="T13" fmla="*/ 12 h 159"/>
                <a:gd name="T14" fmla="*/ 2 w 161"/>
                <a:gd name="T15" fmla="*/ 15 h 159"/>
                <a:gd name="T16" fmla="*/ 4 w 161"/>
                <a:gd name="T17" fmla="*/ 21 h 159"/>
                <a:gd name="T18" fmla="*/ 140 w 161"/>
                <a:gd name="T19" fmla="*/ 157 h 159"/>
                <a:gd name="T20" fmla="*/ 144 w 161"/>
                <a:gd name="T21" fmla="*/ 159 h 159"/>
                <a:gd name="T22" fmla="*/ 149 w 161"/>
                <a:gd name="T23" fmla="*/ 159 h 159"/>
                <a:gd name="T24" fmla="*/ 153 w 161"/>
                <a:gd name="T25" fmla="*/ 159 h 159"/>
                <a:gd name="T26" fmla="*/ 157 w 161"/>
                <a:gd name="T27" fmla="*/ 157 h 159"/>
                <a:gd name="T28" fmla="*/ 160 w 161"/>
                <a:gd name="T29" fmla="*/ 153 h 159"/>
                <a:gd name="T30" fmla="*/ 161 w 161"/>
                <a:gd name="T31" fmla="*/ 148 h 159"/>
                <a:gd name="T32" fmla="*/ 160 w 161"/>
                <a:gd name="T33" fmla="*/ 144 h 159"/>
                <a:gd name="T34" fmla="*/ 157 w 161"/>
                <a:gd name="T35" fmla="*/ 139 h 159"/>
                <a:gd name="T36" fmla="*/ 21 w 161"/>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59">
                  <a:moveTo>
                    <a:pt x="21" y="3"/>
                  </a:moveTo>
                  <a:lnTo>
                    <a:pt x="17" y="0"/>
                  </a:lnTo>
                  <a:lnTo>
                    <a:pt x="13" y="0"/>
                  </a:lnTo>
                  <a:lnTo>
                    <a:pt x="8" y="0"/>
                  </a:lnTo>
                  <a:lnTo>
                    <a:pt x="4" y="3"/>
                  </a:lnTo>
                  <a:lnTo>
                    <a:pt x="2" y="6"/>
                  </a:lnTo>
                  <a:lnTo>
                    <a:pt x="0" y="12"/>
                  </a:lnTo>
                  <a:lnTo>
                    <a:pt x="2" y="15"/>
                  </a:lnTo>
                  <a:lnTo>
                    <a:pt x="4" y="21"/>
                  </a:lnTo>
                  <a:lnTo>
                    <a:pt x="140" y="157"/>
                  </a:lnTo>
                  <a:lnTo>
                    <a:pt x="144" y="159"/>
                  </a:lnTo>
                  <a:lnTo>
                    <a:pt x="149" y="159"/>
                  </a:lnTo>
                  <a:lnTo>
                    <a:pt x="153" y="159"/>
                  </a:lnTo>
                  <a:lnTo>
                    <a:pt x="157" y="157"/>
                  </a:lnTo>
                  <a:lnTo>
                    <a:pt x="160" y="153"/>
                  </a:lnTo>
                  <a:lnTo>
                    <a:pt x="161" y="148"/>
                  </a:lnTo>
                  <a:lnTo>
                    <a:pt x="160" y="144"/>
                  </a:lnTo>
                  <a:lnTo>
                    <a:pt x="157" y="139"/>
                  </a:ln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3623">
              <a:extLst>
                <a:ext uri="{FF2B5EF4-FFF2-40B4-BE49-F238E27FC236}">
                  <a16:creationId xmlns:a16="http://schemas.microsoft.com/office/drawing/2014/main" id="{6FEA2310-F55A-42DA-913D-4342D4C4A861}"/>
                </a:ext>
              </a:extLst>
            </p:cNvPr>
            <p:cNvSpPr>
              <a:spLocks/>
            </p:cNvSpPr>
            <p:nvPr/>
          </p:nvSpPr>
          <p:spPr bwMode="auto">
            <a:xfrm>
              <a:off x="11028363" y="993775"/>
              <a:ext cx="63500" cy="63500"/>
            </a:xfrm>
            <a:custGeom>
              <a:avLst/>
              <a:gdLst>
                <a:gd name="T0" fmla="*/ 157 w 160"/>
                <a:gd name="T1" fmla="*/ 3 h 159"/>
                <a:gd name="T2" fmla="*/ 153 w 160"/>
                <a:gd name="T3" fmla="*/ 0 h 159"/>
                <a:gd name="T4" fmla="*/ 148 w 160"/>
                <a:gd name="T5" fmla="*/ 0 h 159"/>
                <a:gd name="T6" fmla="*/ 144 w 160"/>
                <a:gd name="T7" fmla="*/ 0 h 159"/>
                <a:gd name="T8" fmla="*/ 139 w 160"/>
                <a:gd name="T9" fmla="*/ 3 h 159"/>
                <a:gd name="T10" fmla="*/ 3 w 160"/>
                <a:gd name="T11" fmla="*/ 139 h 159"/>
                <a:gd name="T12" fmla="*/ 0 w 160"/>
                <a:gd name="T13" fmla="*/ 144 h 159"/>
                <a:gd name="T14" fmla="*/ 0 w 160"/>
                <a:gd name="T15" fmla="*/ 148 h 159"/>
                <a:gd name="T16" fmla="*/ 0 w 160"/>
                <a:gd name="T17" fmla="*/ 153 h 159"/>
                <a:gd name="T18" fmla="*/ 3 w 160"/>
                <a:gd name="T19" fmla="*/ 157 h 159"/>
                <a:gd name="T20" fmla="*/ 7 w 160"/>
                <a:gd name="T21" fmla="*/ 159 h 159"/>
                <a:gd name="T22" fmla="*/ 12 w 160"/>
                <a:gd name="T23" fmla="*/ 159 h 159"/>
                <a:gd name="T24" fmla="*/ 16 w 160"/>
                <a:gd name="T25" fmla="*/ 159 h 159"/>
                <a:gd name="T26" fmla="*/ 21 w 160"/>
                <a:gd name="T27" fmla="*/ 157 h 159"/>
                <a:gd name="T28" fmla="*/ 157 w 160"/>
                <a:gd name="T29" fmla="*/ 21 h 159"/>
                <a:gd name="T30" fmla="*/ 160 w 160"/>
                <a:gd name="T31" fmla="*/ 15 h 159"/>
                <a:gd name="T32" fmla="*/ 160 w 160"/>
                <a:gd name="T33" fmla="*/ 12 h 159"/>
                <a:gd name="T34" fmla="*/ 160 w 160"/>
                <a:gd name="T35" fmla="*/ 6 h 159"/>
                <a:gd name="T36" fmla="*/ 157 w 160"/>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59">
                  <a:moveTo>
                    <a:pt x="157" y="3"/>
                  </a:moveTo>
                  <a:lnTo>
                    <a:pt x="153" y="0"/>
                  </a:lnTo>
                  <a:lnTo>
                    <a:pt x="148" y="0"/>
                  </a:lnTo>
                  <a:lnTo>
                    <a:pt x="144" y="0"/>
                  </a:lnTo>
                  <a:lnTo>
                    <a:pt x="139" y="3"/>
                  </a:lnTo>
                  <a:lnTo>
                    <a:pt x="3" y="139"/>
                  </a:lnTo>
                  <a:lnTo>
                    <a:pt x="0" y="144"/>
                  </a:lnTo>
                  <a:lnTo>
                    <a:pt x="0" y="148"/>
                  </a:lnTo>
                  <a:lnTo>
                    <a:pt x="0" y="153"/>
                  </a:lnTo>
                  <a:lnTo>
                    <a:pt x="3" y="157"/>
                  </a:lnTo>
                  <a:lnTo>
                    <a:pt x="7" y="159"/>
                  </a:lnTo>
                  <a:lnTo>
                    <a:pt x="12" y="159"/>
                  </a:lnTo>
                  <a:lnTo>
                    <a:pt x="16" y="159"/>
                  </a:lnTo>
                  <a:lnTo>
                    <a:pt x="21" y="157"/>
                  </a:lnTo>
                  <a:lnTo>
                    <a:pt x="157" y="21"/>
                  </a:lnTo>
                  <a:lnTo>
                    <a:pt x="160" y="15"/>
                  </a:lnTo>
                  <a:lnTo>
                    <a:pt x="160" y="12"/>
                  </a:lnTo>
                  <a:lnTo>
                    <a:pt x="160" y="6"/>
                  </a:lnTo>
                  <a:lnTo>
                    <a:pt x="157"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3624">
              <a:extLst>
                <a:ext uri="{FF2B5EF4-FFF2-40B4-BE49-F238E27FC236}">
                  <a16:creationId xmlns:a16="http://schemas.microsoft.com/office/drawing/2014/main" id="{A80953AC-975D-4E59-BEC4-4B21BEA83C06}"/>
                </a:ext>
              </a:extLst>
            </p:cNvPr>
            <p:cNvSpPr>
              <a:spLocks/>
            </p:cNvSpPr>
            <p:nvPr/>
          </p:nvSpPr>
          <p:spPr bwMode="auto">
            <a:xfrm>
              <a:off x="11250613" y="771525"/>
              <a:ext cx="63500" cy="63500"/>
            </a:xfrm>
            <a:custGeom>
              <a:avLst/>
              <a:gdLst>
                <a:gd name="T0" fmla="*/ 4 w 161"/>
                <a:gd name="T1" fmla="*/ 156 h 160"/>
                <a:gd name="T2" fmla="*/ 8 w 161"/>
                <a:gd name="T3" fmla="*/ 159 h 160"/>
                <a:gd name="T4" fmla="*/ 12 w 161"/>
                <a:gd name="T5" fmla="*/ 160 h 160"/>
                <a:gd name="T6" fmla="*/ 17 w 161"/>
                <a:gd name="T7" fmla="*/ 159 h 160"/>
                <a:gd name="T8" fmla="*/ 21 w 161"/>
                <a:gd name="T9" fmla="*/ 156 h 160"/>
                <a:gd name="T10" fmla="*/ 157 w 161"/>
                <a:gd name="T11" fmla="*/ 20 h 160"/>
                <a:gd name="T12" fmla="*/ 160 w 161"/>
                <a:gd name="T13" fmla="*/ 16 h 160"/>
                <a:gd name="T14" fmla="*/ 161 w 161"/>
                <a:gd name="T15" fmla="*/ 11 h 160"/>
                <a:gd name="T16" fmla="*/ 160 w 161"/>
                <a:gd name="T17" fmla="*/ 7 h 160"/>
                <a:gd name="T18" fmla="*/ 157 w 161"/>
                <a:gd name="T19" fmla="*/ 4 h 160"/>
                <a:gd name="T20" fmla="*/ 153 w 161"/>
                <a:gd name="T21" fmla="*/ 1 h 160"/>
                <a:gd name="T22" fmla="*/ 149 w 161"/>
                <a:gd name="T23" fmla="*/ 0 h 160"/>
                <a:gd name="T24" fmla="*/ 144 w 161"/>
                <a:gd name="T25" fmla="*/ 1 h 160"/>
                <a:gd name="T26" fmla="*/ 140 w 161"/>
                <a:gd name="T27" fmla="*/ 4 h 160"/>
                <a:gd name="T28" fmla="*/ 4 w 161"/>
                <a:gd name="T29" fmla="*/ 140 h 160"/>
                <a:gd name="T30" fmla="*/ 2 w 161"/>
                <a:gd name="T31" fmla="*/ 144 h 160"/>
                <a:gd name="T32" fmla="*/ 0 w 161"/>
                <a:gd name="T33" fmla="*/ 147 h 160"/>
                <a:gd name="T34" fmla="*/ 2 w 161"/>
                <a:gd name="T35" fmla="*/ 153 h 160"/>
                <a:gd name="T36" fmla="*/ 4 w 161"/>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60">
                  <a:moveTo>
                    <a:pt x="4" y="156"/>
                  </a:moveTo>
                  <a:lnTo>
                    <a:pt x="8" y="159"/>
                  </a:lnTo>
                  <a:lnTo>
                    <a:pt x="12" y="160"/>
                  </a:lnTo>
                  <a:lnTo>
                    <a:pt x="17" y="159"/>
                  </a:lnTo>
                  <a:lnTo>
                    <a:pt x="21" y="156"/>
                  </a:lnTo>
                  <a:lnTo>
                    <a:pt x="157" y="20"/>
                  </a:lnTo>
                  <a:lnTo>
                    <a:pt x="160" y="16"/>
                  </a:lnTo>
                  <a:lnTo>
                    <a:pt x="161" y="11"/>
                  </a:lnTo>
                  <a:lnTo>
                    <a:pt x="160" y="7"/>
                  </a:lnTo>
                  <a:lnTo>
                    <a:pt x="157" y="4"/>
                  </a:lnTo>
                  <a:lnTo>
                    <a:pt x="153" y="1"/>
                  </a:lnTo>
                  <a:lnTo>
                    <a:pt x="149" y="0"/>
                  </a:lnTo>
                  <a:lnTo>
                    <a:pt x="144" y="1"/>
                  </a:lnTo>
                  <a:lnTo>
                    <a:pt x="140" y="4"/>
                  </a:lnTo>
                  <a:lnTo>
                    <a:pt x="4" y="140"/>
                  </a:lnTo>
                  <a:lnTo>
                    <a:pt x="2" y="144"/>
                  </a:lnTo>
                  <a:lnTo>
                    <a:pt x="0" y="147"/>
                  </a:lnTo>
                  <a:lnTo>
                    <a:pt x="2" y="153"/>
                  </a:lnTo>
                  <a:lnTo>
                    <a:pt x="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3625">
              <a:extLst>
                <a:ext uri="{FF2B5EF4-FFF2-40B4-BE49-F238E27FC236}">
                  <a16:creationId xmlns:a16="http://schemas.microsoft.com/office/drawing/2014/main" id="{DCEEE9E8-A5B3-4D81-814B-3132C0A5CC75}"/>
                </a:ext>
              </a:extLst>
            </p:cNvPr>
            <p:cNvSpPr>
              <a:spLocks/>
            </p:cNvSpPr>
            <p:nvPr/>
          </p:nvSpPr>
          <p:spPr bwMode="auto">
            <a:xfrm>
              <a:off x="11028363" y="771525"/>
              <a:ext cx="63500" cy="63500"/>
            </a:xfrm>
            <a:custGeom>
              <a:avLst/>
              <a:gdLst>
                <a:gd name="T0" fmla="*/ 139 w 160"/>
                <a:gd name="T1" fmla="*/ 156 h 160"/>
                <a:gd name="T2" fmla="*/ 144 w 160"/>
                <a:gd name="T3" fmla="*/ 159 h 160"/>
                <a:gd name="T4" fmla="*/ 148 w 160"/>
                <a:gd name="T5" fmla="*/ 160 h 160"/>
                <a:gd name="T6" fmla="*/ 153 w 160"/>
                <a:gd name="T7" fmla="*/ 159 h 160"/>
                <a:gd name="T8" fmla="*/ 157 w 160"/>
                <a:gd name="T9" fmla="*/ 156 h 160"/>
                <a:gd name="T10" fmla="*/ 160 w 160"/>
                <a:gd name="T11" fmla="*/ 153 h 160"/>
                <a:gd name="T12" fmla="*/ 160 w 160"/>
                <a:gd name="T13" fmla="*/ 149 h 160"/>
                <a:gd name="T14" fmla="*/ 160 w 160"/>
                <a:gd name="T15" fmla="*/ 144 h 160"/>
                <a:gd name="T16" fmla="*/ 157 w 160"/>
                <a:gd name="T17" fmla="*/ 140 h 160"/>
                <a:gd name="T18" fmla="*/ 21 w 160"/>
                <a:gd name="T19" fmla="*/ 4 h 160"/>
                <a:gd name="T20" fmla="*/ 16 w 160"/>
                <a:gd name="T21" fmla="*/ 1 h 160"/>
                <a:gd name="T22" fmla="*/ 12 w 160"/>
                <a:gd name="T23" fmla="*/ 0 h 160"/>
                <a:gd name="T24" fmla="*/ 7 w 160"/>
                <a:gd name="T25" fmla="*/ 1 h 160"/>
                <a:gd name="T26" fmla="*/ 3 w 160"/>
                <a:gd name="T27" fmla="*/ 4 h 160"/>
                <a:gd name="T28" fmla="*/ 0 w 160"/>
                <a:gd name="T29" fmla="*/ 7 h 160"/>
                <a:gd name="T30" fmla="*/ 0 w 160"/>
                <a:gd name="T31" fmla="*/ 11 h 160"/>
                <a:gd name="T32" fmla="*/ 0 w 160"/>
                <a:gd name="T33" fmla="*/ 16 h 160"/>
                <a:gd name="T34" fmla="*/ 3 w 160"/>
                <a:gd name="T35" fmla="*/ 20 h 160"/>
                <a:gd name="T36" fmla="*/ 139 w 160"/>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60">
                  <a:moveTo>
                    <a:pt x="139" y="156"/>
                  </a:moveTo>
                  <a:lnTo>
                    <a:pt x="144" y="159"/>
                  </a:lnTo>
                  <a:lnTo>
                    <a:pt x="148" y="160"/>
                  </a:lnTo>
                  <a:lnTo>
                    <a:pt x="153" y="159"/>
                  </a:lnTo>
                  <a:lnTo>
                    <a:pt x="157" y="156"/>
                  </a:lnTo>
                  <a:lnTo>
                    <a:pt x="160" y="153"/>
                  </a:lnTo>
                  <a:lnTo>
                    <a:pt x="160" y="149"/>
                  </a:lnTo>
                  <a:lnTo>
                    <a:pt x="160" y="144"/>
                  </a:lnTo>
                  <a:lnTo>
                    <a:pt x="157" y="140"/>
                  </a:lnTo>
                  <a:lnTo>
                    <a:pt x="21" y="4"/>
                  </a:lnTo>
                  <a:lnTo>
                    <a:pt x="16" y="1"/>
                  </a:lnTo>
                  <a:lnTo>
                    <a:pt x="12" y="0"/>
                  </a:lnTo>
                  <a:lnTo>
                    <a:pt x="7" y="1"/>
                  </a:lnTo>
                  <a:lnTo>
                    <a:pt x="3" y="4"/>
                  </a:lnTo>
                  <a:lnTo>
                    <a:pt x="0" y="7"/>
                  </a:lnTo>
                  <a:lnTo>
                    <a:pt x="0" y="11"/>
                  </a:lnTo>
                  <a:lnTo>
                    <a:pt x="0" y="16"/>
                  </a:lnTo>
                  <a:lnTo>
                    <a:pt x="3" y="20"/>
                  </a:lnTo>
                  <a:lnTo>
                    <a:pt x="13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8" name="Group 117" descr="Icon of boxes. ">
            <a:extLst>
              <a:ext uri="{FF2B5EF4-FFF2-40B4-BE49-F238E27FC236}">
                <a16:creationId xmlns:a16="http://schemas.microsoft.com/office/drawing/2014/main" id="{75BF619E-615D-4C1A-A3A1-04DFC90E2F3F}"/>
              </a:ext>
            </a:extLst>
          </p:cNvPr>
          <p:cNvGrpSpPr/>
          <p:nvPr/>
        </p:nvGrpSpPr>
        <p:grpSpPr>
          <a:xfrm>
            <a:off x="11058919" y="1368977"/>
            <a:ext cx="287337" cy="285750"/>
            <a:chOff x="5465763" y="3068638"/>
            <a:chExt cx="287337" cy="285750"/>
          </a:xfrm>
          <a:solidFill>
            <a:schemeClr val="bg1"/>
          </a:solidFill>
        </p:grpSpPr>
        <p:sp>
          <p:nvSpPr>
            <p:cNvPr id="119" name="Freeform 617">
              <a:extLst>
                <a:ext uri="{FF2B5EF4-FFF2-40B4-BE49-F238E27FC236}">
                  <a16:creationId xmlns:a16="http://schemas.microsoft.com/office/drawing/2014/main" id="{01C5157B-D811-44C7-8E5F-D3F25F98966E}"/>
                </a:ext>
              </a:extLst>
            </p:cNvPr>
            <p:cNvSpPr>
              <a:spLocks/>
            </p:cNvSpPr>
            <p:nvPr/>
          </p:nvSpPr>
          <p:spPr bwMode="auto">
            <a:xfrm>
              <a:off x="5564188" y="3068638"/>
              <a:ext cx="119063" cy="38100"/>
            </a:xfrm>
            <a:custGeom>
              <a:avLst/>
              <a:gdLst>
                <a:gd name="T0" fmla="*/ 375 w 375"/>
                <a:gd name="T1" fmla="*/ 62 h 120"/>
                <a:gd name="T2" fmla="*/ 374 w 375"/>
                <a:gd name="T3" fmla="*/ 62 h 120"/>
                <a:gd name="T4" fmla="*/ 373 w 375"/>
                <a:gd name="T5" fmla="*/ 61 h 120"/>
                <a:gd name="T6" fmla="*/ 193 w 375"/>
                <a:gd name="T7" fmla="*/ 1 h 120"/>
                <a:gd name="T8" fmla="*/ 188 w 375"/>
                <a:gd name="T9" fmla="*/ 0 h 120"/>
                <a:gd name="T10" fmla="*/ 183 w 375"/>
                <a:gd name="T11" fmla="*/ 1 h 120"/>
                <a:gd name="T12" fmla="*/ 2 w 375"/>
                <a:gd name="T13" fmla="*/ 61 h 120"/>
                <a:gd name="T14" fmla="*/ 1 w 375"/>
                <a:gd name="T15" fmla="*/ 62 h 120"/>
                <a:gd name="T16" fmla="*/ 0 w 375"/>
                <a:gd name="T17" fmla="*/ 62 h 120"/>
                <a:gd name="T18" fmla="*/ 188 w 375"/>
                <a:gd name="T19" fmla="*/ 120 h 120"/>
                <a:gd name="T20" fmla="*/ 375 w 375"/>
                <a:gd name="T21"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12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618">
              <a:extLst>
                <a:ext uri="{FF2B5EF4-FFF2-40B4-BE49-F238E27FC236}">
                  <a16:creationId xmlns:a16="http://schemas.microsoft.com/office/drawing/2014/main" id="{90385080-F77C-4175-BA14-BE696271A7ED}"/>
                </a:ext>
              </a:extLst>
            </p:cNvPr>
            <p:cNvSpPr>
              <a:spLocks/>
            </p:cNvSpPr>
            <p:nvPr/>
          </p:nvSpPr>
          <p:spPr bwMode="auto">
            <a:xfrm>
              <a:off x="5629275" y="3097213"/>
              <a:ext cx="57150" cy="93663"/>
            </a:xfrm>
            <a:custGeom>
              <a:avLst/>
              <a:gdLst>
                <a:gd name="T0" fmla="*/ 181 w 181"/>
                <a:gd name="T1" fmla="*/ 210 h 295"/>
                <a:gd name="T2" fmla="*/ 181 w 181"/>
                <a:gd name="T3" fmla="*/ 0 h 295"/>
                <a:gd name="T4" fmla="*/ 0 w 181"/>
                <a:gd name="T5" fmla="*/ 56 h 295"/>
                <a:gd name="T6" fmla="*/ 0 w 181"/>
                <a:gd name="T7" fmla="*/ 295 h 295"/>
                <a:gd name="T8" fmla="*/ 171 w 181"/>
                <a:gd name="T9" fmla="*/ 224 h 295"/>
                <a:gd name="T10" fmla="*/ 174 w 181"/>
                <a:gd name="T11" fmla="*/ 222 h 295"/>
                <a:gd name="T12" fmla="*/ 178 w 181"/>
                <a:gd name="T13" fmla="*/ 219 h 295"/>
                <a:gd name="T14" fmla="*/ 180 w 181"/>
                <a:gd name="T15" fmla="*/ 215 h 295"/>
                <a:gd name="T16" fmla="*/ 181 w 181"/>
                <a:gd name="T17" fmla="*/ 2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181" y="210"/>
                  </a:moveTo>
                  <a:lnTo>
                    <a:pt x="181" y="0"/>
                  </a:lnTo>
                  <a:lnTo>
                    <a:pt x="0" y="56"/>
                  </a:lnTo>
                  <a:lnTo>
                    <a:pt x="0" y="295"/>
                  </a:lnTo>
                  <a:lnTo>
                    <a:pt x="171" y="224"/>
                  </a:lnTo>
                  <a:lnTo>
                    <a:pt x="174" y="222"/>
                  </a:lnTo>
                  <a:lnTo>
                    <a:pt x="178" y="219"/>
                  </a:lnTo>
                  <a:lnTo>
                    <a:pt x="180" y="215"/>
                  </a:lnTo>
                  <a:lnTo>
                    <a:pt x="181"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619">
              <a:extLst>
                <a:ext uri="{FF2B5EF4-FFF2-40B4-BE49-F238E27FC236}">
                  <a16:creationId xmlns:a16="http://schemas.microsoft.com/office/drawing/2014/main" id="{B5ABC7AD-DBA6-420E-8EDC-F8D70A03499B}"/>
                </a:ext>
              </a:extLst>
            </p:cNvPr>
            <p:cNvSpPr>
              <a:spLocks/>
            </p:cNvSpPr>
            <p:nvPr/>
          </p:nvSpPr>
          <p:spPr bwMode="auto">
            <a:xfrm>
              <a:off x="5562600" y="3097213"/>
              <a:ext cx="57150" cy="93663"/>
            </a:xfrm>
            <a:custGeom>
              <a:avLst/>
              <a:gdLst>
                <a:gd name="T0" fmla="*/ 9 w 181"/>
                <a:gd name="T1" fmla="*/ 224 h 295"/>
                <a:gd name="T2" fmla="*/ 181 w 181"/>
                <a:gd name="T3" fmla="*/ 295 h 295"/>
                <a:gd name="T4" fmla="*/ 181 w 181"/>
                <a:gd name="T5" fmla="*/ 56 h 295"/>
                <a:gd name="T6" fmla="*/ 0 w 181"/>
                <a:gd name="T7" fmla="*/ 0 h 295"/>
                <a:gd name="T8" fmla="*/ 0 w 181"/>
                <a:gd name="T9" fmla="*/ 210 h 295"/>
                <a:gd name="T10" fmla="*/ 0 w 181"/>
                <a:gd name="T11" fmla="*/ 215 h 295"/>
                <a:gd name="T12" fmla="*/ 2 w 181"/>
                <a:gd name="T13" fmla="*/ 219 h 295"/>
                <a:gd name="T14" fmla="*/ 6 w 181"/>
                <a:gd name="T15" fmla="*/ 222 h 295"/>
                <a:gd name="T16" fmla="*/ 9 w 181"/>
                <a:gd name="T17" fmla="*/ 2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9" y="224"/>
                  </a:moveTo>
                  <a:lnTo>
                    <a:pt x="181" y="295"/>
                  </a:lnTo>
                  <a:lnTo>
                    <a:pt x="181" y="56"/>
                  </a:lnTo>
                  <a:lnTo>
                    <a:pt x="0" y="0"/>
                  </a:lnTo>
                  <a:lnTo>
                    <a:pt x="0" y="210"/>
                  </a:lnTo>
                  <a:lnTo>
                    <a:pt x="0" y="215"/>
                  </a:lnTo>
                  <a:lnTo>
                    <a:pt x="2" y="219"/>
                  </a:lnTo>
                  <a:lnTo>
                    <a:pt x="6" y="222"/>
                  </a:lnTo>
                  <a:lnTo>
                    <a:pt x="9"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620">
              <a:extLst>
                <a:ext uri="{FF2B5EF4-FFF2-40B4-BE49-F238E27FC236}">
                  <a16:creationId xmlns:a16="http://schemas.microsoft.com/office/drawing/2014/main" id="{9AF2E18D-3033-4D0D-B36E-B08820967CFC}"/>
                </a:ext>
              </a:extLst>
            </p:cNvPr>
            <p:cNvSpPr>
              <a:spLocks/>
            </p:cNvSpPr>
            <p:nvPr/>
          </p:nvSpPr>
          <p:spPr bwMode="auto">
            <a:xfrm>
              <a:off x="5705475" y="3217863"/>
              <a:ext cx="47625" cy="77788"/>
            </a:xfrm>
            <a:custGeom>
              <a:avLst/>
              <a:gdLst>
                <a:gd name="T0" fmla="*/ 0 w 150"/>
                <a:gd name="T1" fmla="*/ 67 h 249"/>
                <a:gd name="T2" fmla="*/ 0 w 150"/>
                <a:gd name="T3" fmla="*/ 249 h 249"/>
                <a:gd name="T4" fmla="*/ 141 w 150"/>
                <a:gd name="T5" fmla="*/ 177 h 249"/>
                <a:gd name="T6" fmla="*/ 146 w 150"/>
                <a:gd name="T7" fmla="*/ 175 h 249"/>
                <a:gd name="T8" fmla="*/ 148 w 150"/>
                <a:gd name="T9" fmla="*/ 171 h 249"/>
                <a:gd name="T10" fmla="*/ 149 w 150"/>
                <a:gd name="T11" fmla="*/ 168 h 249"/>
                <a:gd name="T12" fmla="*/ 150 w 150"/>
                <a:gd name="T13" fmla="*/ 164 h 249"/>
                <a:gd name="T14" fmla="*/ 150 w 150"/>
                <a:gd name="T15" fmla="*/ 0 h 249"/>
                <a:gd name="T16" fmla="*/ 0 w 150"/>
                <a:gd name="T17" fmla="*/ 6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49">
                  <a:moveTo>
                    <a:pt x="0" y="67"/>
                  </a:moveTo>
                  <a:lnTo>
                    <a:pt x="0" y="249"/>
                  </a:lnTo>
                  <a:lnTo>
                    <a:pt x="141" y="177"/>
                  </a:lnTo>
                  <a:lnTo>
                    <a:pt x="146" y="175"/>
                  </a:lnTo>
                  <a:lnTo>
                    <a:pt x="148" y="171"/>
                  </a:lnTo>
                  <a:lnTo>
                    <a:pt x="149" y="168"/>
                  </a:lnTo>
                  <a:lnTo>
                    <a:pt x="150" y="164"/>
                  </a:lnTo>
                  <a:lnTo>
                    <a:pt x="150" y="0"/>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621">
              <a:extLst>
                <a:ext uri="{FF2B5EF4-FFF2-40B4-BE49-F238E27FC236}">
                  <a16:creationId xmlns:a16="http://schemas.microsoft.com/office/drawing/2014/main" id="{10DED026-CA17-4314-AA7F-A291474A64A7}"/>
                </a:ext>
              </a:extLst>
            </p:cNvPr>
            <p:cNvSpPr>
              <a:spLocks/>
            </p:cNvSpPr>
            <p:nvPr/>
          </p:nvSpPr>
          <p:spPr bwMode="auto">
            <a:xfrm>
              <a:off x="5656263" y="3192463"/>
              <a:ext cx="88900" cy="38100"/>
            </a:xfrm>
            <a:custGeom>
              <a:avLst/>
              <a:gdLst>
                <a:gd name="T0" fmla="*/ 146 w 281"/>
                <a:gd name="T1" fmla="*/ 2 h 120"/>
                <a:gd name="T2" fmla="*/ 143 w 281"/>
                <a:gd name="T3" fmla="*/ 0 h 120"/>
                <a:gd name="T4" fmla="*/ 141 w 281"/>
                <a:gd name="T5" fmla="*/ 0 h 120"/>
                <a:gd name="T6" fmla="*/ 138 w 281"/>
                <a:gd name="T7" fmla="*/ 0 h 120"/>
                <a:gd name="T8" fmla="*/ 134 w 281"/>
                <a:gd name="T9" fmla="*/ 2 h 120"/>
                <a:gd name="T10" fmla="*/ 0 w 281"/>
                <a:gd name="T11" fmla="*/ 55 h 120"/>
                <a:gd name="T12" fmla="*/ 141 w 281"/>
                <a:gd name="T13" fmla="*/ 120 h 120"/>
                <a:gd name="T14" fmla="*/ 281 w 281"/>
                <a:gd name="T15" fmla="*/ 55 h 120"/>
                <a:gd name="T16" fmla="*/ 146 w 281"/>
                <a:gd name="T17"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120">
                  <a:moveTo>
                    <a:pt x="146" y="2"/>
                  </a:moveTo>
                  <a:lnTo>
                    <a:pt x="143" y="0"/>
                  </a:lnTo>
                  <a:lnTo>
                    <a:pt x="141" y="0"/>
                  </a:lnTo>
                  <a:lnTo>
                    <a:pt x="138" y="0"/>
                  </a:lnTo>
                  <a:lnTo>
                    <a:pt x="134" y="2"/>
                  </a:lnTo>
                  <a:lnTo>
                    <a:pt x="0" y="55"/>
                  </a:lnTo>
                  <a:lnTo>
                    <a:pt x="141" y="120"/>
                  </a:lnTo>
                  <a:lnTo>
                    <a:pt x="281" y="55"/>
                  </a:lnTo>
                  <a:lnTo>
                    <a:pt x="1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622">
              <a:extLst>
                <a:ext uri="{FF2B5EF4-FFF2-40B4-BE49-F238E27FC236}">
                  <a16:creationId xmlns:a16="http://schemas.microsoft.com/office/drawing/2014/main" id="{AC238F9B-3904-4E03-9BCD-C8546D347A83}"/>
                </a:ext>
              </a:extLst>
            </p:cNvPr>
            <p:cNvSpPr>
              <a:spLocks/>
            </p:cNvSpPr>
            <p:nvPr/>
          </p:nvSpPr>
          <p:spPr bwMode="auto">
            <a:xfrm>
              <a:off x="5648325" y="3217863"/>
              <a:ext cx="47625" cy="77788"/>
            </a:xfrm>
            <a:custGeom>
              <a:avLst/>
              <a:gdLst>
                <a:gd name="T0" fmla="*/ 0 w 151"/>
                <a:gd name="T1" fmla="*/ 164 h 249"/>
                <a:gd name="T2" fmla="*/ 1 w 151"/>
                <a:gd name="T3" fmla="*/ 167 h 249"/>
                <a:gd name="T4" fmla="*/ 2 w 151"/>
                <a:gd name="T5" fmla="*/ 171 h 249"/>
                <a:gd name="T6" fmla="*/ 5 w 151"/>
                <a:gd name="T7" fmla="*/ 175 h 249"/>
                <a:gd name="T8" fmla="*/ 8 w 151"/>
                <a:gd name="T9" fmla="*/ 177 h 249"/>
                <a:gd name="T10" fmla="*/ 151 w 151"/>
                <a:gd name="T11" fmla="*/ 249 h 249"/>
                <a:gd name="T12" fmla="*/ 151 w 151"/>
                <a:gd name="T13" fmla="*/ 67 h 249"/>
                <a:gd name="T14" fmla="*/ 0 w 151"/>
                <a:gd name="T15" fmla="*/ 0 h 249"/>
                <a:gd name="T16" fmla="*/ 0 w 151"/>
                <a:gd name="T17" fmla="*/ 16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49">
                  <a:moveTo>
                    <a:pt x="0" y="164"/>
                  </a:moveTo>
                  <a:lnTo>
                    <a:pt x="1" y="167"/>
                  </a:lnTo>
                  <a:lnTo>
                    <a:pt x="2" y="171"/>
                  </a:lnTo>
                  <a:lnTo>
                    <a:pt x="5" y="175"/>
                  </a:lnTo>
                  <a:lnTo>
                    <a:pt x="8" y="177"/>
                  </a:lnTo>
                  <a:lnTo>
                    <a:pt x="151" y="249"/>
                  </a:lnTo>
                  <a:lnTo>
                    <a:pt x="151" y="67"/>
                  </a:lnTo>
                  <a:lnTo>
                    <a:pt x="0"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623">
              <a:extLst>
                <a:ext uri="{FF2B5EF4-FFF2-40B4-BE49-F238E27FC236}">
                  <a16:creationId xmlns:a16="http://schemas.microsoft.com/office/drawing/2014/main" id="{19E2AFFE-6F2F-4A41-BE44-30D95498EF5A}"/>
                </a:ext>
              </a:extLst>
            </p:cNvPr>
            <p:cNvSpPr>
              <a:spLocks/>
            </p:cNvSpPr>
            <p:nvPr/>
          </p:nvSpPr>
          <p:spPr bwMode="auto">
            <a:xfrm>
              <a:off x="5475288" y="3201988"/>
              <a:ext cx="144463" cy="47625"/>
            </a:xfrm>
            <a:custGeom>
              <a:avLst/>
              <a:gdLst>
                <a:gd name="T0" fmla="*/ 231 w 452"/>
                <a:gd name="T1" fmla="*/ 2 h 151"/>
                <a:gd name="T2" fmla="*/ 225 w 452"/>
                <a:gd name="T3" fmla="*/ 0 h 151"/>
                <a:gd name="T4" fmla="*/ 221 w 452"/>
                <a:gd name="T5" fmla="*/ 2 h 151"/>
                <a:gd name="T6" fmla="*/ 0 w 452"/>
                <a:gd name="T7" fmla="*/ 70 h 151"/>
                <a:gd name="T8" fmla="*/ 225 w 452"/>
                <a:gd name="T9" fmla="*/ 151 h 151"/>
                <a:gd name="T10" fmla="*/ 452 w 452"/>
                <a:gd name="T11" fmla="*/ 70 h 151"/>
                <a:gd name="T12" fmla="*/ 231 w 452"/>
                <a:gd name="T13" fmla="*/ 2 h 151"/>
              </a:gdLst>
              <a:ahLst/>
              <a:cxnLst>
                <a:cxn ang="0">
                  <a:pos x="T0" y="T1"/>
                </a:cxn>
                <a:cxn ang="0">
                  <a:pos x="T2" y="T3"/>
                </a:cxn>
                <a:cxn ang="0">
                  <a:pos x="T4" y="T5"/>
                </a:cxn>
                <a:cxn ang="0">
                  <a:pos x="T6" y="T7"/>
                </a:cxn>
                <a:cxn ang="0">
                  <a:pos x="T8" y="T9"/>
                </a:cxn>
                <a:cxn ang="0">
                  <a:pos x="T10" y="T11"/>
                </a:cxn>
                <a:cxn ang="0">
                  <a:pos x="T12" y="T13"/>
                </a:cxn>
              </a:cxnLst>
              <a:rect l="0" t="0" r="r" b="b"/>
              <a:pathLst>
                <a:path w="452" h="151">
                  <a:moveTo>
                    <a:pt x="231" y="2"/>
                  </a:moveTo>
                  <a:lnTo>
                    <a:pt x="225" y="0"/>
                  </a:lnTo>
                  <a:lnTo>
                    <a:pt x="221" y="2"/>
                  </a:lnTo>
                  <a:lnTo>
                    <a:pt x="0" y="70"/>
                  </a:lnTo>
                  <a:lnTo>
                    <a:pt x="225" y="151"/>
                  </a:lnTo>
                  <a:lnTo>
                    <a:pt x="452" y="70"/>
                  </a:lnTo>
                  <a:lnTo>
                    <a:pt x="23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624">
              <a:extLst>
                <a:ext uri="{FF2B5EF4-FFF2-40B4-BE49-F238E27FC236}">
                  <a16:creationId xmlns:a16="http://schemas.microsoft.com/office/drawing/2014/main" id="{5BB7C855-93D5-43D5-9ED8-FD815B08E3D7}"/>
                </a:ext>
              </a:extLst>
            </p:cNvPr>
            <p:cNvSpPr>
              <a:spLocks/>
            </p:cNvSpPr>
            <p:nvPr/>
          </p:nvSpPr>
          <p:spPr bwMode="auto">
            <a:xfrm>
              <a:off x="5465763" y="3230563"/>
              <a:ext cx="76200" cy="123825"/>
            </a:xfrm>
            <a:custGeom>
              <a:avLst/>
              <a:gdLst>
                <a:gd name="T0" fmla="*/ 0 w 240"/>
                <a:gd name="T1" fmla="*/ 285 h 386"/>
                <a:gd name="T2" fmla="*/ 1 w 240"/>
                <a:gd name="T3" fmla="*/ 289 h 386"/>
                <a:gd name="T4" fmla="*/ 2 w 240"/>
                <a:gd name="T5" fmla="*/ 294 h 386"/>
                <a:gd name="T6" fmla="*/ 5 w 240"/>
                <a:gd name="T7" fmla="*/ 297 h 386"/>
                <a:gd name="T8" fmla="*/ 10 w 240"/>
                <a:gd name="T9" fmla="*/ 299 h 386"/>
                <a:gd name="T10" fmla="*/ 240 w 240"/>
                <a:gd name="T11" fmla="*/ 386 h 386"/>
                <a:gd name="T12" fmla="*/ 240 w 240"/>
                <a:gd name="T13" fmla="*/ 84 h 386"/>
                <a:gd name="T14" fmla="*/ 0 w 240"/>
                <a:gd name="T15" fmla="*/ 0 h 386"/>
                <a:gd name="T16" fmla="*/ 0 w 240"/>
                <a:gd name="T17" fmla="*/ 28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386">
                  <a:moveTo>
                    <a:pt x="0" y="285"/>
                  </a:moveTo>
                  <a:lnTo>
                    <a:pt x="1" y="289"/>
                  </a:lnTo>
                  <a:lnTo>
                    <a:pt x="2" y="294"/>
                  </a:lnTo>
                  <a:lnTo>
                    <a:pt x="5" y="297"/>
                  </a:lnTo>
                  <a:lnTo>
                    <a:pt x="10" y="299"/>
                  </a:lnTo>
                  <a:lnTo>
                    <a:pt x="240" y="386"/>
                  </a:lnTo>
                  <a:lnTo>
                    <a:pt x="240" y="84"/>
                  </a:lnTo>
                  <a:lnTo>
                    <a:pt x="0" y="0"/>
                  </a:lnTo>
                  <a:lnTo>
                    <a:pt x="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625">
              <a:extLst>
                <a:ext uri="{FF2B5EF4-FFF2-40B4-BE49-F238E27FC236}">
                  <a16:creationId xmlns:a16="http://schemas.microsoft.com/office/drawing/2014/main" id="{AE6F08CF-736A-40B8-AEB8-D64B67F37878}"/>
                </a:ext>
              </a:extLst>
            </p:cNvPr>
            <p:cNvSpPr>
              <a:spLocks/>
            </p:cNvSpPr>
            <p:nvPr/>
          </p:nvSpPr>
          <p:spPr bwMode="auto">
            <a:xfrm>
              <a:off x="5553075" y="3230563"/>
              <a:ext cx="76200" cy="123825"/>
            </a:xfrm>
            <a:custGeom>
              <a:avLst/>
              <a:gdLst>
                <a:gd name="T0" fmla="*/ 0 w 241"/>
                <a:gd name="T1" fmla="*/ 386 h 386"/>
                <a:gd name="T2" fmla="*/ 231 w 241"/>
                <a:gd name="T3" fmla="*/ 299 h 386"/>
                <a:gd name="T4" fmla="*/ 235 w 241"/>
                <a:gd name="T5" fmla="*/ 297 h 386"/>
                <a:gd name="T6" fmla="*/ 238 w 241"/>
                <a:gd name="T7" fmla="*/ 294 h 386"/>
                <a:gd name="T8" fmla="*/ 239 w 241"/>
                <a:gd name="T9" fmla="*/ 289 h 386"/>
                <a:gd name="T10" fmla="*/ 241 w 241"/>
                <a:gd name="T11" fmla="*/ 285 h 386"/>
                <a:gd name="T12" fmla="*/ 241 w 241"/>
                <a:gd name="T13" fmla="*/ 0 h 386"/>
                <a:gd name="T14" fmla="*/ 0 w 241"/>
                <a:gd name="T15" fmla="*/ 84 h 386"/>
                <a:gd name="T16" fmla="*/ 0 w 241"/>
                <a:gd name="T17"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86">
                  <a:moveTo>
                    <a:pt x="0" y="386"/>
                  </a:moveTo>
                  <a:lnTo>
                    <a:pt x="231" y="299"/>
                  </a:lnTo>
                  <a:lnTo>
                    <a:pt x="235" y="297"/>
                  </a:lnTo>
                  <a:lnTo>
                    <a:pt x="238" y="294"/>
                  </a:lnTo>
                  <a:lnTo>
                    <a:pt x="239" y="289"/>
                  </a:lnTo>
                  <a:lnTo>
                    <a:pt x="241" y="285"/>
                  </a:lnTo>
                  <a:lnTo>
                    <a:pt x="241" y="0"/>
                  </a:lnTo>
                  <a:lnTo>
                    <a:pt x="0" y="84"/>
                  </a:lnTo>
                  <a:lnTo>
                    <a:pt x="0" y="3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127" descr="Icon of human being and speech bubble. ">
            <a:extLst>
              <a:ext uri="{FF2B5EF4-FFF2-40B4-BE49-F238E27FC236}">
                <a16:creationId xmlns:a16="http://schemas.microsoft.com/office/drawing/2014/main" id="{E7EE81F4-E278-4BA7-8923-0D6DD1FEBDFA}"/>
              </a:ext>
            </a:extLst>
          </p:cNvPr>
          <p:cNvGrpSpPr/>
          <p:nvPr/>
        </p:nvGrpSpPr>
        <p:grpSpPr>
          <a:xfrm>
            <a:off x="9918300" y="1368977"/>
            <a:ext cx="284163" cy="285751"/>
            <a:chOff x="3171788" y="779462"/>
            <a:chExt cx="284163" cy="285751"/>
          </a:xfrm>
          <a:solidFill>
            <a:schemeClr val="bg1"/>
          </a:solidFill>
        </p:grpSpPr>
        <p:sp>
          <p:nvSpPr>
            <p:cNvPr id="129" name="Freeform 2993">
              <a:extLst>
                <a:ext uri="{FF2B5EF4-FFF2-40B4-BE49-F238E27FC236}">
                  <a16:creationId xmlns:a16="http://schemas.microsoft.com/office/drawing/2014/main" id="{DA50A160-1A41-427D-BA06-CB32B8C49A81}"/>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2994">
              <a:extLst>
                <a:ext uri="{FF2B5EF4-FFF2-40B4-BE49-F238E27FC236}">
                  <a16:creationId xmlns:a16="http://schemas.microsoft.com/office/drawing/2014/main" id="{983071EF-DBDF-4331-848B-74957C821E39}"/>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 name="Rectangle 1"/>
          <p:cNvSpPr/>
          <p:nvPr/>
        </p:nvSpPr>
        <p:spPr>
          <a:xfrm>
            <a:off x="1181592" y="1416602"/>
            <a:ext cx="10067827" cy="2862322"/>
          </a:xfrm>
          <a:prstGeom prst="rect">
            <a:avLst/>
          </a:prstGeom>
        </p:spPr>
        <p:txBody>
          <a:bodyPr wrap="square">
            <a:spAutoFit/>
          </a:bodyPr>
          <a:lstStyle/>
          <a:p>
            <a:r>
              <a:rPr lang="en-US" sz="2000" dirty="0">
                <a:latin typeface="Söhne"/>
              </a:rPr>
              <a:t>The analysis revealed that consumer preferences and pricing in the automotive market are significantly influenced by various features. Luxury and high-performance segments garner higher popularity and prices, emphasizing the demand for power and prestige. Fuel efficiency and coupe body styles emerged as crucial determinants of car prices, highlighting the need to balance performance with sustainability. Transmission types, particularly automatic, play a pivotal role in influencing prices, especially within the luxury segment. These findings underscore the necessity for manufacturers to align product development with consumer demands and implement competitive pricing strategies to maximize profitability and market appeal.</a:t>
            </a:r>
            <a:endParaRPr lang="en-IN" sz="2000" dirty="0"/>
          </a:p>
        </p:txBody>
      </p:sp>
      <p:sp>
        <p:nvSpPr>
          <p:cNvPr id="3" name="Rectangle 2"/>
          <p:cNvSpPr/>
          <p:nvPr/>
        </p:nvSpPr>
        <p:spPr>
          <a:xfrm>
            <a:off x="1167567" y="5392292"/>
            <a:ext cx="3074303" cy="369332"/>
          </a:xfrm>
          <a:prstGeom prst="rect">
            <a:avLst/>
          </a:prstGeom>
        </p:spPr>
        <p:txBody>
          <a:bodyPr wrap="none">
            <a:spAutoFit/>
          </a:bodyPr>
          <a:lstStyle/>
          <a:p>
            <a:r>
              <a:rPr lang="en-US" dirty="0" smtClean="0">
                <a:latin typeface="Söhne"/>
              </a:rPr>
              <a:t>EXCEL FILE- </a:t>
            </a:r>
            <a:r>
              <a:rPr lang="en-US" dirty="0" smtClean="0">
                <a:latin typeface="Söhne"/>
                <a:hlinkClick r:id="rId3"/>
              </a:rPr>
              <a:t>CLICK HERE </a:t>
            </a:r>
            <a:endParaRPr lang="en-IN" dirty="0"/>
          </a:p>
        </p:txBody>
      </p:sp>
    </p:spTree>
    <p:extLst>
      <p:ext uri="{BB962C8B-B14F-4D97-AF65-F5344CB8AC3E}">
        <p14:creationId xmlns:p14="http://schemas.microsoft.com/office/powerpoint/2010/main" val="13326829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spTree>
    <p:extLst>
      <p:ext uri="{BB962C8B-B14F-4D97-AF65-F5344CB8AC3E}">
        <p14:creationId xmlns:p14="http://schemas.microsoft.com/office/powerpoint/2010/main" val="19230381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descr="THE GRANDMA'S LOGBOOK ---: THE GRANDMA STARTS A NEW COURSE OF MS. EXCEL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227" y="1509823"/>
            <a:ext cx="2668772" cy="3430123"/>
          </a:xfrm>
          <a:prstGeom prst="rect">
            <a:avLst/>
          </a:prstGeom>
        </p:spPr>
      </p:pic>
      <p:sp>
        <p:nvSpPr>
          <p:cNvPr id="7" name="Title 6" hidden="1">
            <a:extLst>
              <a:ext uri="{FF2B5EF4-FFF2-40B4-BE49-F238E27FC236}">
                <a16:creationId xmlns:a16="http://schemas.microsoft.com/office/drawing/2014/main" id="{ED2F5393-91A3-4102-A584-E902285C507A}"/>
              </a:ext>
            </a:extLst>
          </p:cNvPr>
          <p:cNvSpPr>
            <a:spLocks noGrp="1"/>
          </p:cNvSpPr>
          <p:nvPr>
            <p:ph type="title" idx="4294967295"/>
          </p:nvPr>
        </p:nvSpPr>
        <p:spPr>
          <a:xfrm>
            <a:off x="0" y="365125"/>
            <a:ext cx="10515600" cy="1325563"/>
          </a:xfrm>
        </p:spPr>
        <p:txBody>
          <a:bodyPr/>
          <a:lstStyle/>
          <a:p>
            <a:r>
              <a:rPr lang="en-US" dirty="0"/>
              <a:t>Project analysis slide 4</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t>Tech-Stack</a:t>
            </a:r>
            <a:r>
              <a:rPr lang="en-US" sz="3000" b="1" i="1" u="sng" dirty="0" smtClean="0">
                <a:solidFill>
                  <a:schemeClr val="tx1">
                    <a:lumMod val="75000"/>
                    <a:lumOff val="25000"/>
                  </a:schemeClr>
                </a:solidFill>
              </a:rPr>
              <a:t> </a:t>
            </a:r>
            <a:r>
              <a:rPr lang="en-US" sz="3000" b="1" i="1" u="sng" dirty="0" smtClean="0"/>
              <a:t>Used</a:t>
            </a:r>
            <a:r>
              <a:rPr lang="en-US" sz="3000" dirty="0">
                <a:solidFill>
                  <a:schemeClr val="tx1">
                    <a:lumMod val="75000"/>
                    <a:lumOff val="25000"/>
                  </a:schemeClr>
                </a:solidFill>
              </a:rPr>
              <a:t/>
            </a:r>
            <a:br>
              <a:rPr lang="en-US" sz="3000" dirty="0">
                <a:solidFill>
                  <a:schemeClr val="tx1">
                    <a:lumMod val="75000"/>
                    <a:lumOff val="25000"/>
                  </a:schemeClr>
                </a:solidFill>
              </a:rPr>
            </a:br>
            <a:endParaRPr lang="en-US" sz="30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D4EC02E4-F054-4111-9038-AE0BDA4C8060}"/>
              </a:ext>
            </a:extLst>
          </p:cNvPr>
          <p:cNvSpPr/>
          <p:nvPr/>
        </p:nvSpPr>
        <p:spPr>
          <a:xfrm>
            <a:off x="1831182" y="4618854"/>
            <a:ext cx="1371600" cy="492443"/>
          </a:xfrm>
          <a:prstGeom prst="rect">
            <a:avLst/>
          </a:prstGeom>
        </p:spPr>
        <p:txBody>
          <a:bodyPr wrap="square" lIns="0" tIns="0" rIns="0" bIns="0" anchor="ctr">
            <a:spAutoFit/>
          </a:bodyPr>
          <a:lstStyle/>
          <a:p>
            <a:pPr algn="ctr"/>
            <a:r>
              <a:rPr lang="en-US" sz="1600" dirty="0">
                <a:solidFill>
                  <a:schemeClr val="bg1"/>
                </a:solidFill>
              </a:rPr>
              <a:t>Customer Objectives</a:t>
            </a:r>
          </a:p>
        </p:txBody>
      </p:sp>
      <p:sp>
        <p:nvSpPr>
          <p:cNvPr id="82" name="Rectangle 81">
            <a:extLst>
              <a:ext uri="{FF2B5EF4-FFF2-40B4-BE49-F238E27FC236}">
                <a16:creationId xmlns:a16="http://schemas.microsoft.com/office/drawing/2014/main" id="{9771041D-83B6-4693-BC25-25AABB3CE3BF}"/>
              </a:ext>
            </a:extLst>
          </p:cNvPr>
          <p:cNvSpPr/>
          <p:nvPr/>
        </p:nvSpPr>
        <p:spPr>
          <a:xfrm>
            <a:off x="4217194" y="3476343"/>
            <a:ext cx="1371600" cy="492443"/>
          </a:xfrm>
          <a:prstGeom prst="rect">
            <a:avLst/>
          </a:prstGeom>
        </p:spPr>
        <p:txBody>
          <a:bodyPr wrap="square" lIns="0" tIns="0" rIns="0" bIns="0" anchor="ctr">
            <a:spAutoFit/>
          </a:bodyPr>
          <a:lstStyle/>
          <a:p>
            <a:pPr algn="ctr"/>
            <a:r>
              <a:rPr lang="en-US" sz="1600" dirty="0">
                <a:solidFill>
                  <a:schemeClr val="bg1"/>
                </a:solidFill>
              </a:rPr>
              <a:t>Project Objectives</a:t>
            </a:r>
          </a:p>
        </p:txBody>
      </p:sp>
      <p:sp>
        <p:nvSpPr>
          <p:cNvPr id="84" name="Rectangle 83">
            <a:extLst>
              <a:ext uri="{FF2B5EF4-FFF2-40B4-BE49-F238E27FC236}">
                <a16:creationId xmlns:a16="http://schemas.microsoft.com/office/drawing/2014/main" id="{3B69453F-B845-4467-8C29-7A6677641EC0}"/>
              </a:ext>
            </a:extLst>
          </p:cNvPr>
          <p:cNvSpPr/>
          <p:nvPr/>
        </p:nvSpPr>
        <p:spPr>
          <a:xfrm>
            <a:off x="8989218" y="3599454"/>
            <a:ext cx="1371600" cy="246221"/>
          </a:xfrm>
          <a:prstGeom prst="rect">
            <a:avLst/>
          </a:prstGeom>
        </p:spPr>
        <p:txBody>
          <a:bodyPr wrap="square" lIns="0" tIns="0" rIns="0" bIns="0" anchor="ctr">
            <a:spAutoFit/>
          </a:bodyPr>
          <a:lstStyle/>
          <a:p>
            <a:pPr algn="ctr"/>
            <a:r>
              <a:rPr lang="en-US" sz="1600" dirty="0">
                <a:solidFill>
                  <a:schemeClr val="bg1"/>
                </a:solidFill>
              </a:rPr>
              <a:t>Schedules</a:t>
            </a:r>
          </a:p>
        </p:txBody>
      </p:sp>
      <p:sp>
        <p:nvSpPr>
          <p:cNvPr id="85" name="Rectangle 84">
            <a:extLst>
              <a:ext uri="{FF2B5EF4-FFF2-40B4-BE49-F238E27FC236}">
                <a16:creationId xmlns:a16="http://schemas.microsoft.com/office/drawing/2014/main" id="{C7CFAFBF-6B2A-49A8-ADCE-FD94A08C87B3}"/>
              </a:ext>
            </a:extLst>
          </p:cNvPr>
          <p:cNvSpPr/>
          <p:nvPr/>
        </p:nvSpPr>
        <p:spPr>
          <a:xfrm>
            <a:off x="8989218" y="1778472"/>
            <a:ext cx="1371600" cy="246221"/>
          </a:xfrm>
          <a:prstGeom prst="rect">
            <a:avLst/>
          </a:prstGeom>
        </p:spPr>
        <p:txBody>
          <a:bodyPr wrap="square" lIns="0" tIns="0" rIns="0" bIns="0" anchor="ctr">
            <a:spAutoFit/>
          </a:bodyPr>
          <a:lstStyle/>
          <a:p>
            <a:pPr algn="ctr"/>
            <a:r>
              <a:rPr lang="en-US" sz="1600" dirty="0">
                <a:solidFill>
                  <a:schemeClr val="bg1"/>
                </a:solidFill>
              </a:rPr>
              <a:t>Tasks</a:t>
            </a:r>
          </a:p>
        </p:txBody>
      </p:sp>
      <p:sp>
        <p:nvSpPr>
          <p:cNvPr id="86" name="Rectangle 85">
            <a:extLst>
              <a:ext uri="{FF2B5EF4-FFF2-40B4-BE49-F238E27FC236}">
                <a16:creationId xmlns:a16="http://schemas.microsoft.com/office/drawing/2014/main" id="{6B499F5E-706B-4272-818B-C87149038662}"/>
              </a:ext>
            </a:extLst>
          </p:cNvPr>
          <p:cNvSpPr/>
          <p:nvPr/>
        </p:nvSpPr>
        <p:spPr>
          <a:xfrm>
            <a:off x="8989218" y="5420435"/>
            <a:ext cx="1371600" cy="246221"/>
          </a:xfrm>
          <a:prstGeom prst="rect">
            <a:avLst/>
          </a:prstGeom>
        </p:spPr>
        <p:txBody>
          <a:bodyPr wrap="square" lIns="0" tIns="0" rIns="0" bIns="0" anchor="ctr">
            <a:spAutoFit/>
          </a:bodyPr>
          <a:lstStyle/>
          <a:p>
            <a:pPr algn="ctr"/>
            <a:r>
              <a:rPr lang="en-US" sz="1600" dirty="0">
                <a:solidFill>
                  <a:schemeClr val="bg1"/>
                </a:solidFill>
              </a:rPr>
              <a:t>Resources</a:t>
            </a:r>
          </a:p>
        </p:txBody>
      </p:sp>
      <p:sp>
        <p:nvSpPr>
          <p:cNvPr id="4" name="Rectangle 3"/>
          <p:cNvSpPr/>
          <p:nvPr/>
        </p:nvSpPr>
        <p:spPr>
          <a:xfrm>
            <a:off x="3111832" y="1153106"/>
            <a:ext cx="8722205" cy="5170646"/>
          </a:xfrm>
          <a:prstGeom prst="rect">
            <a:avLst/>
          </a:prstGeom>
        </p:spPr>
        <p:txBody>
          <a:bodyPr wrap="square">
            <a:spAutoFit/>
          </a:bodyPr>
          <a:lstStyle/>
          <a:p>
            <a:r>
              <a:rPr lang="en-US" sz="2200" dirty="0">
                <a:latin typeface="Söhne"/>
              </a:rPr>
              <a:t>The project predominantly utilized </a:t>
            </a:r>
            <a:r>
              <a:rPr lang="en-US" sz="2200" b="1" dirty="0">
                <a:latin typeface="Söhne"/>
              </a:rPr>
              <a:t>Microsoft Excel </a:t>
            </a:r>
            <a:r>
              <a:rPr lang="en-US" sz="2200" dirty="0">
                <a:latin typeface="Söhne"/>
              </a:rPr>
              <a:t>for data analysis and visualization, capitalizing on its robust features like pivot tables, charts, and regression analysis. Excel was chosen for its user-friendly interface, wide accessibility, and adeptness in handling large datasets. Basic statistical functions within Excel facilitated initial data exploration and cleaning. Although other advanced analytics tools were considered, Excel's familiarity and adaptability made it the preferred option. Moreover, the project integrated Excel add-ins, including Solver for optimization and Power Pivot for advanced data modeling, to augment the analysis. These additional tools extended Excel's capabilities, enabling more complex data processing and optimization tasks. Despite exploring other data analysis software, the project found Excel's seamless integration of these add-ins to be instrumental in streamlining the analysis process within a familiar environment.</a:t>
            </a:r>
            <a:endParaRPr lang="en-IN" sz="2200" dirty="0"/>
          </a:p>
        </p:txBody>
      </p:sp>
    </p:spTree>
    <p:extLst>
      <p:ext uri="{BB962C8B-B14F-4D97-AF65-F5344CB8AC3E}">
        <p14:creationId xmlns:p14="http://schemas.microsoft.com/office/powerpoint/2010/main" val="843768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AC0C949-7A02-4C95-8017-D82E7E71C4F7}"/>
              </a:ext>
            </a:extLst>
          </p:cNvPr>
          <p:cNvSpPr>
            <a:spLocks noGrp="1"/>
          </p:cNvSpPr>
          <p:nvPr>
            <p:ph type="title" idx="4294967295"/>
          </p:nvPr>
        </p:nvSpPr>
        <p:spPr>
          <a:xfrm>
            <a:off x="0" y="365125"/>
            <a:ext cx="10515600" cy="1325563"/>
          </a:xfrm>
        </p:spPr>
        <p:txBody>
          <a:bodyPr/>
          <a:lstStyle/>
          <a:p>
            <a:r>
              <a:rPr lang="en-US" dirty="0"/>
              <a:t>Project analysis slide 5</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Task </a:t>
            </a:r>
            <a:r>
              <a:rPr lang="en-US" sz="3000" b="1" i="1" u="sng" dirty="0">
                <a:effectLst>
                  <a:outerShdw blurRad="38100" dist="38100" dir="2700000" algn="tl">
                    <a:srgbClr val="000000">
                      <a:alpha val="43137"/>
                    </a:srgbClr>
                  </a:outerShdw>
                </a:effectLst>
              </a:rPr>
              <a:t>Analysis</a:t>
            </a:r>
            <a:br>
              <a:rPr lang="en-US" sz="3000" b="1" i="1" u="sng" dirty="0">
                <a:effectLst>
                  <a:outerShdw blurRad="38100" dist="38100" dir="2700000" algn="tl">
                    <a:srgbClr val="000000">
                      <a:alpha val="43137"/>
                    </a:srgbClr>
                  </a:outerShdw>
                </a:effectLst>
              </a:rPr>
            </a:b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228600" y="855297"/>
            <a:ext cx="11734800" cy="400110"/>
          </a:xfrm>
          <a:prstGeom prst="rect">
            <a:avLst/>
          </a:prstGeom>
          <a:solidFill>
            <a:schemeClr val="accent4">
              <a:lumMod val="20000"/>
              <a:lumOff val="80000"/>
            </a:schemeClr>
          </a:solidFill>
          <a:ln/>
        </p:spPr>
        <p:style>
          <a:lnRef idx="2">
            <a:schemeClr val="dk1"/>
          </a:lnRef>
          <a:fillRef idx="1">
            <a:schemeClr val="lt1"/>
          </a:fillRef>
          <a:effectRef idx="0">
            <a:schemeClr val="dk1"/>
          </a:effectRef>
          <a:fontRef idx="minor">
            <a:schemeClr val="dk1"/>
          </a:fontRef>
        </p:style>
        <p:txBody>
          <a:bodyPr wrap="square">
            <a:spAutoFit/>
          </a:bodyPr>
          <a:lstStyle/>
          <a:p>
            <a:r>
              <a:rPr lang="en-US" sz="2000" b="1" u="sng" dirty="0">
                <a:latin typeface="Arial" panose="020B0604020202020204" pitchFamily="34" charset="0"/>
              </a:rPr>
              <a:t>Insight Required</a:t>
            </a:r>
            <a:r>
              <a:rPr lang="en-US" sz="2000" b="1" dirty="0">
                <a:latin typeface="Arial" panose="020B0604020202020204" pitchFamily="34" charset="0"/>
              </a:rPr>
              <a:t>: </a:t>
            </a:r>
            <a:r>
              <a:rPr lang="en-US" sz="2000" dirty="0">
                <a:latin typeface="Arial" panose="020B0604020202020204" pitchFamily="34" charset="0"/>
              </a:rPr>
              <a:t>How does the popularity of a car model vary across different market categories</a:t>
            </a:r>
            <a:r>
              <a:rPr lang="en-US" sz="2000" dirty="0" smtClean="0">
                <a:latin typeface="Arial" panose="020B0604020202020204" pitchFamily="34" charset="0"/>
              </a:rPr>
              <a:t>?</a:t>
            </a:r>
            <a:endParaRPr lang="en-IN" dirty="0"/>
          </a:p>
        </p:txBody>
      </p:sp>
      <p:sp>
        <p:nvSpPr>
          <p:cNvPr id="3" name="Rectangle 2"/>
          <p:cNvSpPr/>
          <p:nvPr/>
        </p:nvSpPr>
        <p:spPr>
          <a:xfrm>
            <a:off x="228600" y="1273873"/>
            <a:ext cx="11611466" cy="707886"/>
          </a:xfrm>
          <a:prstGeom prst="rect">
            <a:avLst/>
          </a:prstGeom>
        </p:spPr>
        <p:txBody>
          <a:bodyPr wrap="square">
            <a:spAutoFit/>
          </a:bodyPr>
          <a:lstStyle/>
          <a:p>
            <a:pPr marL="342900" indent="-342900">
              <a:buFont typeface="Wingdings" panose="05000000000000000000" pitchFamily="2" charset="2"/>
              <a:buChar char="q"/>
            </a:pPr>
            <a:r>
              <a:rPr lang="en-US" sz="2000" b="1" u="sng" dirty="0">
                <a:latin typeface="Arial" panose="020B0604020202020204" pitchFamily="34" charset="0"/>
              </a:rPr>
              <a:t>Task 1.A</a:t>
            </a:r>
            <a:r>
              <a:rPr lang="en-US" sz="2000" b="1" dirty="0">
                <a:latin typeface="Arial" panose="020B0604020202020204" pitchFamily="34" charset="0"/>
              </a:rPr>
              <a:t>:</a:t>
            </a:r>
            <a:r>
              <a:rPr lang="en-US" sz="2000" dirty="0">
                <a:latin typeface="Arial" panose="020B0604020202020204" pitchFamily="34" charset="0"/>
              </a:rPr>
              <a:t> Create a pivot table that shows the number of car models in each market category and their corresponding popularity scores</a:t>
            </a:r>
            <a:r>
              <a:rPr lang="en-US" sz="2000" dirty="0" smtClean="0">
                <a:latin typeface="Arial" panose="020B0604020202020204" pitchFamily="34" charset="0"/>
              </a:rPr>
              <a:t>. </a:t>
            </a:r>
            <a:endParaRPr lang="en-IN" sz="2000" dirty="0"/>
          </a:p>
        </p:txBody>
      </p:sp>
      <p:pic>
        <p:nvPicPr>
          <p:cNvPr id="10" name="Picture 9"/>
          <p:cNvPicPr>
            <a:picLocks noChangeAspect="1"/>
          </p:cNvPicPr>
          <p:nvPr/>
        </p:nvPicPr>
        <p:blipFill>
          <a:blip r:embed="rId3"/>
          <a:stretch>
            <a:fillRect/>
          </a:stretch>
        </p:blipFill>
        <p:spPr>
          <a:xfrm>
            <a:off x="923008" y="2038889"/>
            <a:ext cx="5172992" cy="4664526"/>
          </a:xfrm>
          <a:prstGeom prst="rect">
            <a:avLst/>
          </a:prstGeom>
          <a:ln>
            <a:noFill/>
          </a:ln>
          <a:effectLst>
            <a:outerShdw blurRad="292100" dist="139700" dir="2700000" algn="tl" rotWithShape="0">
              <a:srgbClr val="333333">
                <a:alpha val="65000"/>
              </a:srgbClr>
            </a:outerShdw>
          </a:effectLst>
        </p:spPr>
      </p:pic>
      <p:pic>
        <p:nvPicPr>
          <p:cNvPr id="12" name="Picture 11"/>
          <p:cNvPicPr>
            <a:picLocks noChangeAspect="1"/>
          </p:cNvPicPr>
          <p:nvPr/>
        </p:nvPicPr>
        <p:blipFill>
          <a:blip r:embed="rId4"/>
          <a:stretch>
            <a:fillRect/>
          </a:stretch>
        </p:blipFill>
        <p:spPr>
          <a:xfrm>
            <a:off x="6318250" y="1713470"/>
            <a:ext cx="5645150" cy="50470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12140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0532" y="98685"/>
            <a:ext cx="11563546" cy="707886"/>
          </a:xfrm>
          <a:prstGeom prst="rect">
            <a:avLst/>
          </a:prstGeom>
        </p:spPr>
        <p:txBody>
          <a:bodyPr wrap="square">
            <a:spAutoFit/>
          </a:bodyPr>
          <a:lstStyle/>
          <a:p>
            <a:pPr marL="342900" indent="-342900" fontAlgn="base">
              <a:buFont typeface="Wingdings" panose="05000000000000000000" pitchFamily="2" charset="2"/>
              <a:buChar char="q"/>
            </a:pPr>
            <a:r>
              <a:rPr lang="en-US" sz="2000" b="1" u="sng" dirty="0">
                <a:solidFill>
                  <a:srgbClr val="000000"/>
                </a:solidFill>
                <a:latin typeface="Arial" panose="020B0604020202020204" pitchFamily="34" charset="0"/>
              </a:rPr>
              <a:t>Task 1.B</a:t>
            </a:r>
            <a:r>
              <a:rPr lang="en-US" sz="2000" b="1" dirty="0">
                <a:solidFill>
                  <a:srgbClr val="000000"/>
                </a:solidFill>
                <a:latin typeface="Arial" panose="020B0604020202020204" pitchFamily="34" charset="0"/>
              </a:rPr>
              <a:t>: </a:t>
            </a:r>
            <a:r>
              <a:rPr lang="en-US" sz="2000" dirty="0">
                <a:solidFill>
                  <a:srgbClr val="000000"/>
                </a:solidFill>
                <a:latin typeface="Arial" panose="020B0604020202020204" pitchFamily="34" charset="0"/>
              </a:rPr>
              <a:t>Create a combo chart that visualizes the relationship between market </a:t>
            </a:r>
            <a:r>
              <a:rPr lang="en-US" sz="2000" dirty="0" smtClean="0">
                <a:solidFill>
                  <a:srgbClr val="000000"/>
                </a:solidFill>
                <a:latin typeface="Arial" panose="020B0604020202020204" pitchFamily="34" charset="0"/>
              </a:rPr>
              <a:t>category and  </a:t>
            </a:r>
          </a:p>
          <a:p>
            <a:pPr fontAlgn="base"/>
            <a:r>
              <a:rPr lang="en-US" sz="2000" dirty="0">
                <a:solidFill>
                  <a:srgbClr val="000000"/>
                </a:solidFill>
                <a:latin typeface="Arial" panose="020B0604020202020204" pitchFamily="34" charset="0"/>
              </a:rPr>
              <a:t> </a:t>
            </a:r>
            <a:r>
              <a:rPr lang="en-US" sz="2000" dirty="0" smtClean="0">
                <a:solidFill>
                  <a:srgbClr val="000000"/>
                </a:solidFill>
                <a:latin typeface="Arial" panose="020B0604020202020204" pitchFamily="34" charset="0"/>
              </a:rPr>
              <a:t>                popularity</a:t>
            </a:r>
            <a:r>
              <a:rPr lang="en-US" sz="2000" dirty="0">
                <a:solidFill>
                  <a:srgbClr val="000000"/>
                </a:solidFill>
                <a:latin typeface="Arial" panose="020B0604020202020204" pitchFamily="34" charset="0"/>
              </a:rPr>
              <a:t>.</a:t>
            </a:r>
            <a:endParaRPr lang="en-US" sz="2000" b="1" dirty="0">
              <a:solidFill>
                <a:srgbClr val="000000"/>
              </a:solidFill>
              <a:latin typeface="Arial" panose="020B0604020202020204" pitchFamily="34" charset="0"/>
            </a:endParaRPr>
          </a:p>
        </p:txBody>
      </p:sp>
      <p:pic>
        <p:nvPicPr>
          <p:cNvPr id="4" name="Picture 3"/>
          <p:cNvPicPr>
            <a:picLocks noChangeAspect="1"/>
          </p:cNvPicPr>
          <p:nvPr/>
        </p:nvPicPr>
        <p:blipFill>
          <a:blip r:embed="rId2"/>
          <a:stretch>
            <a:fillRect/>
          </a:stretch>
        </p:blipFill>
        <p:spPr>
          <a:xfrm>
            <a:off x="210532" y="1017995"/>
            <a:ext cx="11776697" cy="3912223"/>
          </a:xfrm>
          <a:prstGeom prst="rect">
            <a:avLst/>
          </a:prstGeom>
        </p:spPr>
      </p:pic>
    </p:spTree>
    <p:extLst>
      <p:ext uri="{BB962C8B-B14F-4D97-AF65-F5344CB8AC3E}">
        <p14:creationId xmlns:p14="http://schemas.microsoft.com/office/powerpoint/2010/main" val="3312397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Key Insight</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 name="Rectangle 1"/>
          <p:cNvSpPr/>
          <p:nvPr/>
        </p:nvSpPr>
        <p:spPr>
          <a:xfrm>
            <a:off x="336699" y="1356919"/>
            <a:ext cx="11626701" cy="2554545"/>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The data provided presents the average popularity scores and counts of car models across various market categories. These values provide a comprehensive view of the popularity levels within different segments, highlighting potential market preferences and consumer trends. By examining this information, car manufacturers can make informed decisions about their product development and marketing strategies, tailoring their offerings to cater to specific market categories with higher popularity scores. Additionally, the data allows for the identification of potential gaps or opportunities in less popular categories that may benefit from targeted marketing approaches or product improvements</a:t>
            </a:r>
          </a:p>
        </p:txBody>
      </p:sp>
    </p:spTree>
    <p:extLst>
      <p:ext uri="{BB962C8B-B14F-4D97-AF65-F5344CB8AC3E}">
        <p14:creationId xmlns:p14="http://schemas.microsoft.com/office/powerpoint/2010/main" val="1520697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AC0C949-7A02-4C95-8017-D82E7E71C4F7}"/>
              </a:ext>
            </a:extLst>
          </p:cNvPr>
          <p:cNvSpPr>
            <a:spLocks noGrp="1"/>
          </p:cNvSpPr>
          <p:nvPr>
            <p:ph type="title" idx="4294967295"/>
          </p:nvPr>
        </p:nvSpPr>
        <p:spPr>
          <a:xfrm>
            <a:off x="0" y="365125"/>
            <a:ext cx="10515600" cy="1325563"/>
          </a:xfrm>
        </p:spPr>
        <p:txBody>
          <a:bodyPr/>
          <a:lstStyle/>
          <a:p>
            <a:r>
              <a:rPr lang="en-US" dirty="0"/>
              <a:t>Project analysis slide 5</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309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Task </a:t>
            </a:r>
            <a:r>
              <a:rPr lang="en-US" sz="3000" b="1" i="1" u="sng" dirty="0">
                <a:effectLst>
                  <a:outerShdw blurRad="38100" dist="38100" dir="2700000" algn="tl">
                    <a:srgbClr val="000000">
                      <a:alpha val="43137"/>
                    </a:srgbClr>
                  </a:outerShdw>
                </a:effectLst>
              </a:rPr>
              <a:t>Analysis</a:t>
            </a:r>
            <a:br>
              <a:rPr lang="en-US" sz="3000" b="1" i="1" u="sng" dirty="0">
                <a:effectLst>
                  <a:outerShdw blurRad="38100" dist="38100" dir="2700000" algn="tl">
                    <a:srgbClr val="000000">
                      <a:alpha val="43137"/>
                    </a:srgbClr>
                  </a:outerShdw>
                </a:effectLst>
              </a:rPr>
            </a:br>
            <a:endParaRPr lang="en-US" sz="3000" b="1"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228600" y="855297"/>
            <a:ext cx="11734800" cy="400110"/>
          </a:xfrm>
          <a:prstGeom prst="rect">
            <a:avLst/>
          </a:prstGeom>
          <a:solidFill>
            <a:schemeClr val="accent4">
              <a:lumMod val="20000"/>
              <a:lumOff val="80000"/>
            </a:schemeClr>
          </a:solidFill>
          <a:ln/>
        </p:spPr>
        <p:style>
          <a:lnRef idx="2">
            <a:schemeClr val="dk1"/>
          </a:lnRef>
          <a:fillRef idx="1">
            <a:schemeClr val="lt1"/>
          </a:fillRef>
          <a:effectRef idx="0">
            <a:schemeClr val="dk1"/>
          </a:effectRef>
          <a:fontRef idx="minor">
            <a:schemeClr val="dk1"/>
          </a:fontRef>
        </p:style>
        <p:txBody>
          <a:bodyPr wrap="square">
            <a:spAutoFit/>
          </a:bodyPr>
          <a:lstStyle/>
          <a:p>
            <a:r>
              <a:rPr lang="en-US" sz="2000" b="1" u="sng" dirty="0">
                <a:latin typeface="Arial" panose="020B0604020202020204" pitchFamily="34" charset="0"/>
              </a:rPr>
              <a:t>Insight Required</a:t>
            </a:r>
            <a:r>
              <a:rPr lang="en-US" sz="2000" b="1" dirty="0">
                <a:latin typeface="Arial" panose="020B0604020202020204" pitchFamily="34" charset="0"/>
              </a:rPr>
              <a:t>: </a:t>
            </a:r>
            <a:r>
              <a:rPr lang="en-US" b="1" dirty="0"/>
              <a:t> </a:t>
            </a:r>
            <a:r>
              <a:rPr lang="en-US" sz="2000" dirty="0">
                <a:latin typeface="Arial" panose="020B0604020202020204" pitchFamily="34" charset="0"/>
                <a:cs typeface="Arial" panose="020B0604020202020204" pitchFamily="34" charset="0"/>
              </a:rPr>
              <a:t>What is the relationship between a car's engine power and its price</a:t>
            </a:r>
            <a:r>
              <a:rPr lang="en-US" sz="2000" dirty="0" smtClean="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p:txBody>
      </p:sp>
      <p:sp>
        <p:nvSpPr>
          <p:cNvPr id="3" name="Rectangle 2"/>
          <p:cNvSpPr/>
          <p:nvPr/>
        </p:nvSpPr>
        <p:spPr>
          <a:xfrm>
            <a:off x="228600" y="1266476"/>
            <a:ext cx="11611466" cy="707886"/>
          </a:xfrm>
          <a:prstGeom prst="rect">
            <a:avLst/>
          </a:prstGeom>
        </p:spPr>
        <p:txBody>
          <a:bodyPr wrap="square">
            <a:spAutoFit/>
          </a:bodyPr>
          <a:lstStyle/>
          <a:p>
            <a:pPr marL="342900" indent="-342900">
              <a:buFont typeface="Wingdings" panose="05000000000000000000" pitchFamily="2" charset="2"/>
              <a:buChar char="q"/>
            </a:pPr>
            <a:r>
              <a:rPr lang="en-US" sz="2000" b="1" u="sng" dirty="0">
                <a:latin typeface="Arial" panose="020B0604020202020204" pitchFamily="34" charset="0"/>
                <a:cs typeface="Arial" panose="020B0604020202020204" pitchFamily="34" charset="0"/>
              </a:rPr>
              <a:t>Task 2</a:t>
            </a:r>
            <a:r>
              <a:rPr lang="en-US" sz="2000" b="1"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Create a scatter chart that plots engine power on the x-axis and price on the y-axis. Add a </a:t>
            </a:r>
            <a:r>
              <a:rPr lang="en-US" sz="2000" dirty="0" smtClean="0">
                <a:latin typeface="Arial" panose="020B0604020202020204" pitchFamily="34" charset="0"/>
                <a:cs typeface="Arial" panose="020B0604020202020204" pitchFamily="34" charset="0"/>
              </a:rPr>
              <a:t> </a:t>
            </a:r>
          </a:p>
          <a:p>
            <a:r>
              <a:rPr lang="en-US" sz="2000" dirty="0" smtClean="0">
                <a:latin typeface="Arial" panose="020B0604020202020204" pitchFamily="34" charset="0"/>
                <a:cs typeface="Arial" panose="020B0604020202020204" pitchFamily="34" charset="0"/>
              </a:rPr>
              <a:t>     </a:t>
            </a:r>
            <a:r>
              <a:rPr lang="en-US" sz="2000" dirty="0" err="1" smtClean="0">
                <a:latin typeface="Arial" panose="020B0604020202020204" pitchFamily="34" charset="0"/>
                <a:cs typeface="Arial" panose="020B0604020202020204" pitchFamily="34" charset="0"/>
              </a:rPr>
              <a:t>trendline</a:t>
            </a:r>
            <a:r>
              <a:rPr lang="en-US" sz="2000" dirty="0" smtClean="0">
                <a:latin typeface="Arial" panose="020B0604020202020204" pitchFamily="34" charset="0"/>
                <a:cs typeface="Arial" panose="020B0604020202020204" pitchFamily="34" charset="0"/>
              </a:rPr>
              <a:t> to the chart to visualize the relationship between these variables</a:t>
            </a:r>
            <a:r>
              <a:rPr lang="en-US" dirty="0" smtClean="0"/>
              <a:t>.</a:t>
            </a:r>
            <a:endParaRPr lang="en-IN" sz="2000" dirty="0"/>
          </a:p>
        </p:txBody>
      </p:sp>
      <p:pic>
        <p:nvPicPr>
          <p:cNvPr id="6" name="Picture 5"/>
          <p:cNvPicPr>
            <a:picLocks noChangeAspect="1"/>
          </p:cNvPicPr>
          <p:nvPr/>
        </p:nvPicPr>
        <p:blipFill>
          <a:blip r:embed="rId3"/>
          <a:stretch>
            <a:fillRect/>
          </a:stretch>
        </p:blipFill>
        <p:spPr>
          <a:xfrm>
            <a:off x="763341" y="2181748"/>
            <a:ext cx="10765639" cy="3417773"/>
          </a:xfrm>
          <a:prstGeom prst="rect">
            <a:avLst/>
          </a:prstGeom>
        </p:spPr>
      </p:pic>
      <p:sp>
        <p:nvSpPr>
          <p:cNvPr id="9" name="Rectangle 8"/>
          <p:cNvSpPr/>
          <p:nvPr/>
        </p:nvSpPr>
        <p:spPr>
          <a:xfrm>
            <a:off x="763341" y="5806907"/>
            <a:ext cx="10765639" cy="707886"/>
          </a:xfrm>
          <a:prstGeom prst="rect">
            <a:avLst/>
          </a:prstGeom>
        </p:spPr>
        <p:txBody>
          <a:bodyPr wrap="square">
            <a:spAutoFit/>
          </a:bodyPr>
          <a:lstStyle/>
          <a:p>
            <a:r>
              <a:rPr lang="en-US" sz="2000" dirty="0">
                <a:latin typeface="Söhne"/>
              </a:rPr>
              <a:t>As engine power increases, the price of the car also tends to increase, indicating a positive relationship between the two</a:t>
            </a:r>
            <a:r>
              <a:rPr lang="en-US" dirty="0">
                <a:solidFill>
                  <a:srgbClr val="374151"/>
                </a:solidFill>
                <a:latin typeface="Söhne"/>
              </a:rPr>
              <a:t>.</a:t>
            </a:r>
            <a:endParaRPr lang="en-IN" dirty="0"/>
          </a:p>
        </p:txBody>
      </p:sp>
    </p:spTree>
    <p:extLst>
      <p:ext uri="{BB962C8B-B14F-4D97-AF65-F5344CB8AC3E}">
        <p14:creationId xmlns:p14="http://schemas.microsoft.com/office/powerpoint/2010/main" val="2360012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4154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i="1" u="sng" dirty="0" smtClean="0">
                <a:effectLst>
                  <a:outerShdw blurRad="38100" dist="38100" dir="2700000" algn="tl">
                    <a:srgbClr val="000000">
                      <a:alpha val="43137"/>
                    </a:srgbClr>
                  </a:outerShdw>
                </a:effectLst>
              </a:rPr>
              <a:t>Key Insight</a:t>
            </a:r>
            <a:endParaRPr lang="en-US" sz="3000" i="1" u="sng"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 name="Rectangle 1"/>
          <p:cNvSpPr/>
          <p:nvPr/>
        </p:nvSpPr>
        <p:spPr>
          <a:xfrm>
            <a:off x="336699" y="1431570"/>
            <a:ext cx="11626701" cy="2246769"/>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The regression analysis highlights the significant factors influencing a car's price. Engine cylinders and highway MPG exhibit the strongest positive relationship, suggesting that more cylinders and higher highway mileage contribute to higher prices. Engine HP and city MPG also have notable positive impacts, while the number of doors shows a negative association with price. These insights underscore the critical role of engine specifications and fuel efficiency in determining a car's pricing, emphasizing the need for manufacturers to prioritize these features in their product development and pricing strategies.</a:t>
            </a:r>
          </a:p>
        </p:txBody>
      </p:sp>
    </p:spTree>
    <p:extLst>
      <p:ext uri="{BB962C8B-B14F-4D97-AF65-F5344CB8AC3E}">
        <p14:creationId xmlns:p14="http://schemas.microsoft.com/office/powerpoint/2010/main" val="3452841319"/>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FD05317-60D6-4B3A-8545-888496D1A8EC}">
  <ds:schemaRefs>
    <ds:schemaRef ds:uri="http://schemas.microsoft.com/sharepoint/v3/contenttype/forms"/>
  </ds:schemaRefs>
</ds:datastoreItem>
</file>

<file path=customXml/itemProps3.xml><?xml version="1.0" encoding="utf-8"?>
<ds:datastoreItem xmlns:ds="http://schemas.openxmlformats.org/officeDocument/2006/customXml" ds:itemID="{EF609EDA-869E-4BE5-AE5D-B898C584B6F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0</TotalTime>
  <Words>3607</Words>
  <Application>Microsoft Office PowerPoint</Application>
  <PresentationFormat>Widescreen</PresentationFormat>
  <Paragraphs>256</Paragraphs>
  <Slides>36</Slides>
  <Notes>28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36</vt:i4>
      </vt:variant>
    </vt:vector>
  </HeadingPairs>
  <TitlesOfParts>
    <vt:vector size="46" baseType="lpstr">
      <vt:lpstr>Algerian</vt:lpstr>
      <vt:lpstr>Arial</vt:lpstr>
      <vt:lpstr>Calibri</vt:lpstr>
      <vt:lpstr>Century Gothic</vt:lpstr>
      <vt:lpstr>Manrope</vt:lpstr>
      <vt:lpstr>Segoe UI</vt:lpstr>
      <vt:lpstr>Segoe UI Light</vt:lpstr>
      <vt:lpstr>Söhne</vt:lpstr>
      <vt:lpstr>Wingdings</vt:lpstr>
      <vt:lpstr>Office Theme</vt:lpstr>
      <vt:lpstr>ANALYZING THE IMPACT OF CAR FEATURE ON PRICE AND PROFITABILITY</vt:lpstr>
      <vt:lpstr>Project analysis slide 2</vt:lpstr>
      <vt:lpstr>Project analysis slide 3</vt:lpstr>
      <vt:lpstr>Project analysis slide 4</vt:lpstr>
      <vt:lpstr>Project analysis slide 5</vt:lpstr>
      <vt:lpstr>PowerPoint Presentation</vt:lpstr>
      <vt:lpstr>Project analysis slide 3</vt:lpstr>
      <vt:lpstr>Project analysis slide 5</vt:lpstr>
      <vt:lpstr>Project analysis slide 3</vt:lpstr>
      <vt:lpstr>Project analysis slide 5</vt:lpstr>
      <vt:lpstr>Project analysis slide 3</vt:lpstr>
      <vt:lpstr>Project analysis slide 5</vt:lpstr>
      <vt:lpstr>PowerPoint Presentation</vt:lpstr>
      <vt:lpstr>Project analysis slide 3</vt:lpstr>
      <vt:lpstr>Project analysis slide 5</vt:lpstr>
      <vt:lpstr>PowerPoint Presentation</vt:lpstr>
      <vt:lpstr>Project analysis slide 3</vt:lpstr>
      <vt:lpstr>Project analysis slide 6</vt:lpstr>
      <vt:lpstr>Project analysis slide 7</vt:lpstr>
      <vt:lpstr>PowerPoint Presentation</vt:lpstr>
      <vt:lpstr>Project analysis slide 3</vt:lpstr>
      <vt:lpstr>Project analysis slide 7</vt:lpstr>
      <vt:lpstr>PowerPoint Presentation</vt:lpstr>
      <vt:lpstr>Project analysis slide 3</vt:lpstr>
      <vt:lpstr>Project analysis slide 7</vt:lpstr>
      <vt:lpstr>Project analysis slide 3</vt:lpstr>
      <vt:lpstr>Project analysis slide 7</vt:lpstr>
      <vt:lpstr>PowerPoint Presentation</vt:lpstr>
      <vt:lpstr>Project analysis slide 3</vt:lpstr>
      <vt:lpstr>Project analysis slide 7</vt:lpstr>
      <vt:lpstr>PowerPoint Presentation</vt:lpstr>
      <vt:lpstr>Project analysis slide 3</vt:lpstr>
      <vt:lpstr>Project analysis slide 7</vt:lpstr>
      <vt:lpstr>PowerPoint Presentation</vt:lpstr>
      <vt:lpstr>Project analysis slide 7</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2023-11-02T07:18:53Z</dcterms:created>
  <dcterms:modified xsi:type="dcterms:W3CDTF">2023-11-02T15:38:11Z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